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147377927" r:id="rId9"/>
    <p:sldId id="373" r:id="rId10"/>
    <p:sldId id="2147377370" r:id="rId11"/>
    <p:sldId id="2147377929" r:id="rId12"/>
    <p:sldId id="2147377926" r:id="rId13"/>
    <p:sldId id="2147377930" r:id="rId14"/>
    <p:sldId id="2147377931" r:id="rId15"/>
    <p:sldId id="2147377934" r:id="rId16"/>
    <p:sldId id="2147377933" r:id="rId17"/>
    <p:sldId id="2147377935" r:id="rId18"/>
    <p:sldId id="2147377936" r:id="rId19"/>
    <p:sldId id="2147377937" r:id="rId20"/>
    <p:sldId id="2147377938" r:id="rId21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A2029-DABB-16B3-012D-EFD4AAE6C806}" v="15" dt="2026-05-27T18:06:56.955"/>
    <p1510:client id="{FC8C1190-E062-7343-8A61-5A4E1C2B15BE}" v="22" dt="2026-05-27T18:08:15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, Rishav" userId="4804c497-5a64-48cc-bf24-00c07ab3b38b" providerId="ADAL" clId="{3D8F46C2-56C8-5C0A-BF7F-4E12EBE4ECE5}"/>
    <pc:docChg chg="undo custSel addSld delSld modSld sldOrd">
      <pc:chgData name="Sen, Rishav" userId="4804c497-5a64-48cc-bf24-00c07ab3b38b" providerId="ADAL" clId="{3D8F46C2-56C8-5C0A-BF7F-4E12EBE4ECE5}" dt="2026-05-27T18:08:15.212" v="73" actId="478"/>
      <pc:docMkLst>
        <pc:docMk/>
      </pc:docMkLst>
      <pc:sldChg chg="modSp mod">
        <pc:chgData name="Sen, Rishav" userId="4804c497-5a64-48cc-bf24-00c07ab3b38b" providerId="ADAL" clId="{3D8F46C2-56C8-5C0A-BF7F-4E12EBE4ECE5}" dt="2026-04-30T20:39:03.304" v="47" actId="1076"/>
        <pc:sldMkLst>
          <pc:docMk/>
          <pc:sldMk cId="0" sldId="256"/>
        </pc:sldMkLst>
        <pc:picChg chg="mod">
          <ac:chgData name="Sen, Rishav" userId="4804c497-5a64-48cc-bf24-00c07ab3b38b" providerId="ADAL" clId="{3D8F46C2-56C8-5C0A-BF7F-4E12EBE4ECE5}" dt="2026-04-30T20:39:03.304" v="47" actId="1076"/>
          <ac:picMkLst>
            <pc:docMk/>
            <pc:sldMk cId="0" sldId="256"/>
            <ac:picMk id="23" creationId="{00000000-0000-0000-0000-000000000000}"/>
          </ac:picMkLst>
        </pc:picChg>
      </pc:sldChg>
      <pc:sldChg chg="addSp delSp modSp mod">
        <pc:chgData name="Sen, Rishav" userId="4804c497-5a64-48cc-bf24-00c07ab3b38b" providerId="ADAL" clId="{3D8F46C2-56C8-5C0A-BF7F-4E12EBE4ECE5}" dt="2026-05-25T01:49:25.279" v="53" actId="21"/>
        <pc:sldMkLst>
          <pc:docMk/>
          <pc:sldMk cId="0" sldId="257"/>
        </pc:sldMkLst>
        <pc:spChg chg="mod">
          <ac:chgData name="Sen, Rishav" userId="4804c497-5a64-48cc-bf24-00c07ab3b38b" providerId="ADAL" clId="{3D8F46C2-56C8-5C0A-BF7F-4E12EBE4ECE5}" dt="2026-04-30T19:48:17" v="45" actId="20577"/>
          <ac:spMkLst>
            <pc:docMk/>
            <pc:sldMk cId="0" sldId="257"/>
            <ac:spMk id="30" creationId="{00000000-0000-0000-0000-000000000000}"/>
          </ac:spMkLst>
        </pc:spChg>
        <pc:picChg chg="add del mod modCrop">
          <ac:chgData name="Sen, Rishav" userId="4804c497-5a64-48cc-bf24-00c07ab3b38b" providerId="ADAL" clId="{3D8F46C2-56C8-5C0A-BF7F-4E12EBE4ECE5}" dt="2026-05-25T01:49:25.279" v="53" actId="21"/>
          <ac:picMkLst>
            <pc:docMk/>
            <pc:sldMk cId="0" sldId="257"/>
            <ac:picMk id="2" creationId="{48ABF7F2-180A-AE70-1CA7-990BCA7EC8BB}"/>
          </ac:picMkLst>
        </pc:picChg>
        <pc:picChg chg="mod">
          <ac:chgData name="Sen, Rishav" userId="4804c497-5a64-48cc-bf24-00c07ab3b38b" providerId="ADAL" clId="{3D8F46C2-56C8-5C0A-BF7F-4E12EBE4ECE5}" dt="2026-05-25T01:49:23.687" v="52" actId="1076"/>
          <ac:picMkLst>
            <pc:docMk/>
            <pc:sldMk cId="0" sldId="257"/>
            <ac:picMk id="55" creationId="{00000000-0000-0000-0000-000000000000}"/>
          </ac:picMkLst>
        </pc:picChg>
      </pc:sldChg>
      <pc:sldChg chg="delSp modSp add mod ord setBg">
        <pc:chgData name="Sen, Rishav" userId="4804c497-5a64-48cc-bf24-00c07ab3b38b" providerId="ADAL" clId="{3D8F46C2-56C8-5C0A-BF7F-4E12EBE4ECE5}" dt="2026-04-30T17:36:26.034" v="27" actId="403"/>
        <pc:sldMkLst>
          <pc:docMk/>
          <pc:sldMk cId="300712523" sldId="261"/>
        </pc:sldMkLst>
        <pc:spChg chg="mod">
          <ac:chgData name="Sen, Rishav" userId="4804c497-5a64-48cc-bf24-00c07ab3b38b" providerId="ADAL" clId="{3D8F46C2-56C8-5C0A-BF7F-4E12EBE4ECE5}" dt="2026-04-30T17:36:14.282" v="13" actId="20577"/>
          <ac:spMkLst>
            <pc:docMk/>
            <pc:sldMk cId="300712523" sldId="261"/>
            <ac:spMk id="18" creationId="{9CDBC388-29D0-8E59-B116-F06882E907DC}"/>
          </ac:spMkLst>
        </pc:spChg>
        <pc:spChg chg="mod">
          <ac:chgData name="Sen, Rishav" userId="4804c497-5a64-48cc-bf24-00c07ab3b38b" providerId="ADAL" clId="{3D8F46C2-56C8-5C0A-BF7F-4E12EBE4ECE5}" dt="2026-04-30T17:36:26.034" v="27" actId="403"/>
          <ac:spMkLst>
            <pc:docMk/>
            <pc:sldMk cId="300712523" sldId="261"/>
            <ac:spMk id="19" creationId="{585817E3-34C4-7F2B-BD4C-060AB3BD40AB}"/>
          </ac:spMkLst>
        </pc:spChg>
        <pc:spChg chg="mod">
          <ac:chgData name="Sen, Rishav" userId="4804c497-5a64-48cc-bf24-00c07ab3b38b" providerId="ADAL" clId="{3D8F46C2-56C8-5C0A-BF7F-4E12EBE4ECE5}" dt="2026-04-30T17:36:20.065" v="22" actId="6549"/>
          <ac:spMkLst>
            <pc:docMk/>
            <pc:sldMk cId="300712523" sldId="261"/>
            <ac:spMk id="21" creationId="{212E01D5-5F30-9FBC-34C9-EDA865055F77}"/>
          </ac:spMkLst>
        </pc:spChg>
      </pc:sldChg>
      <pc:sldChg chg="add del">
        <pc:chgData name="Sen, Rishav" userId="4804c497-5a64-48cc-bf24-00c07ab3b38b" providerId="ADAL" clId="{3D8F46C2-56C8-5C0A-BF7F-4E12EBE4ECE5}" dt="2026-04-30T17:37:06.791" v="33"/>
        <pc:sldMkLst>
          <pc:docMk/>
          <pc:sldMk cId="1519617380" sldId="373"/>
        </pc:sldMkLst>
      </pc:sldChg>
      <pc:sldChg chg="modSp add del mod">
        <pc:chgData name="Sen, Rishav" userId="4804c497-5a64-48cc-bf24-00c07ab3b38b" providerId="ADAL" clId="{3D8F46C2-56C8-5C0A-BF7F-4E12EBE4ECE5}" dt="2026-04-30T17:37:06.791" v="33"/>
        <pc:sldMkLst>
          <pc:docMk/>
          <pc:sldMk cId="3948360956" sldId="2147377370"/>
        </pc:sldMkLst>
        <pc:spChg chg="mod">
          <ac:chgData name="Sen, Rishav" userId="4804c497-5a64-48cc-bf24-00c07ab3b38b" providerId="ADAL" clId="{3D8F46C2-56C8-5C0A-BF7F-4E12EBE4ECE5}" dt="2026-04-30T17:36:59.148" v="32"/>
          <ac:spMkLst>
            <pc:docMk/>
            <pc:sldMk cId="3948360956" sldId="2147377370"/>
            <ac:spMk id="4" creationId="{233A9194-9B09-7D02-62A2-C6414A4D8C7C}"/>
          </ac:spMkLst>
        </pc:spChg>
      </pc:sldChg>
      <pc:sldChg chg="add del">
        <pc:chgData name="Sen, Rishav" userId="4804c497-5a64-48cc-bf24-00c07ab3b38b" providerId="ADAL" clId="{3D8F46C2-56C8-5C0A-BF7F-4E12EBE4ECE5}" dt="2026-04-30T17:37:06.791" v="33"/>
        <pc:sldMkLst>
          <pc:docMk/>
          <pc:sldMk cId="0" sldId="2147377926"/>
        </pc:sldMkLst>
      </pc:sldChg>
      <pc:sldChg chg="add del">
        <pc:chgData name="Sen, Rishav" userId="4804c497-5a64-48cc-bf24-00c07ab3b38b" providerId="ADAL" clId="{3D8F46C2-56C8-5C0A-BF7F-4E12EBE4ECE5}" dt="2026-04-30T17:37:06.791" v="33"/>
        <pc:sldMkLst>
          <pc:docMk/>
          <pc:sldMk cId="0" sldId="2147377927"/>
        </pc:sldMkLst>
      </pc:sldChg>
      <pc:sldChg chg="add del">
        <pc:chgData name="Sen, Rishav" userId="4804c497-5a64-48cc-bf24-00c07ab3b38b" providerId="ADAL" clId="{3D8F46C2-56C8-5C0A-BF7F-4E12EBE4ECE5}" dt="2026-04-30T17:37:06.791" v="33"/>
        <pc:sldMkLst>
          <pc:docMk/>
          <pc:sldMk cId="0" sldId="2147377928"/>
        </pc:sldMkLst>
      </pc:sldChg>
      <pc:sldChg chg="add del">
        <pc:chgData name="Sen, Rishav" userId="4804c497-5a64-48cc-bf24-00c07ab3b38b" providerId="ADAL" clId="{3D8F46C2-56C8-5C0A-BF7F-4E12EBE4ECE5}" dt="2026-04-30T17:37:06.791" v="33"/>
        <pc:sldMkLst>
          <pc:docMk/>
          <pc:sldMk cId="0" sldId="2147377929"/>
        </pc:sldMkLst>
      </pc:sldChg>
      <pc:sldChg chg="add del">
        <pc:chgData name="Sen, Rishav" userId="4804c497-5a64-48cc-bf24-00c07ab3b38b" providerId="ADAL" clId="{3D8F46C2-56C8-5C0A-BF7F-4E12EBE4ECE5}" dt="2026-04-30T17:37:06.791" v="33"/>
        <pc:sldMkLst>
          <pc:docMk/>
          <pc:sldMk cId="0" sldId="2147377930"/>
        </pc:sldMkLst>
      </pc:sldChg>
      <pc:sldChg chg="add del">
        <pc:chgData name="Sen, Rishav" userId="4804c497-5a64-48cc-bf24-00c07ab3b38b" providerId="ADAL" clId="{3D8F46C2-56C8-5C0A-BF7F-4E12EBE4ECE5}" dt="2026-04-30T17:37:06.791" v="33"/>
        <pc:sldMkLst>
          <pc:docMk/>
          <pc:sldMk cId="2628105664" sldId="2147377931"/>
        </pc:sldMkLst>
      </pc:sldChg>
      <pc:sldChg chg="delSp modSp add del mod">
        <pc:chgData name="Sen, Rishav" userId="4804c497-5a64-48cc-bf24-00c07ab3b38b" providerId="ADAL" clId="{3D8F46C2-56C8-5C0A-BF7F-4E12EBE4ECE5}" dt="2026-05-27T18:08:12.038" v="72" actId="1076"/>
        <pc:sldMkLst>
          <pc:docMk/>
          <pc:sldMk cId="1075525300" sldId="2147377933"/>
        </pc:sldMkLst>
        <pc:spChg chg="mod">
          <ac:chgData name="Sen, Rishav" userId="4804c497-5a64-48cc-bf24-00c07ab3b38b" providerId="ADAL" clId="{3D8F46C2-56C8-5C0A-BF7F-4E12EBE4ECE5}" dt="2026-04-30T17:36:59.148" v="32"/>
          <ac:spMkLst>
            <pc:docMk/>
            <pc:sldMk cId="1075525300" sldId="2147377933"/>
            <ac:spMk id="2" creationId="{CD8130F2-5CE9-A8BE-077B-925BEE26EF89}"/>
          </ac:spMkLst>
        </pc:spChg>
        <pc:picChg chg="mod">
          <ac:chgData name="Sen, Rishav" userId="4804c497-5a64-48cc-bf24-00c07ab3b38b" providerId="ADAL" clId="{3D8F46C2-56C8-5C0A-BF7F-4E12EBE4ECE5}" dt="2026-05-27T18:08:12.038" v="72" actId="1076"/>
          <ac:picMkLst>
            <pc:docMk/>
            <pc:sldMk cId="1075525300" sldId="2147377933"/>
            <ac:picMk id="25" creationId="{7B06734D-7F63-DF4C-81CD-60024C4CC879}"/>
          </ac:picMkLst>
        </pc:picChg>
        <pc:picChg chg="del">
          <ac:chgData name="Sen, Rishav" userId="4804c497-5a64-48cc-bf24-00c07ab3b38b" providerId="ADAL" clId="{3D8F46C2-56C8-5C0A-BF7F-4E12EBE4ECE5}" dt="2026-05-27T18:08:11.209" v="71" actId="478"/>
          <ac:picMkLst>
            <pc:docMk/>
            <pc:sldMk cId="1075525300" sldId="2147377933"/>
            <ac:picMk id="27" creationId="{6A39FF81-474C-E828-4905-EDC22451BE16}"/>
          </ac:picMkLst>
        </pc:picChg>
      </pc:sldChg>
      <pc:sldChg chg="delSp add del mod">
        <pc:chgData name="Sen, Rishav" userId="4804c497-5a64-48cc-bf24-00c07ab3b38b" providerId="ADAL" clId="{3D8F46C2-56C8-5C0A-BF7F-4E12EBE4ECE5}" dt="2026-05-27T18:08:15.212" v="73" actId="478"/>
        <pc:sldMkLst>
          <pc:docMk/>
          <pc:sldMk cId="0" sldId="2147377934"/>
        </pc:sldMkLst>
        <pc:picChg chg="del">
          <ac:chgData name="Sen, Rishav" userId="4804c497-5a64-48cc-bf24-00c07ab3b38b" providerId="ADAL" clId="{3D8F46C2-56C8-5C0A-BF7F-4E12EBE4ECE5}" dt="2026-05-27T18:08:15.212" v="73" actId="478"/>
          <ac:picMkLst>
            <pc:docMk/>
            <pc:sldMk cId="0" sldId="2147377934"/>
            <ac:picMk id="20" creationId="{B0A788C6-AE06-E585-F5EE-5A972C041CD6}"/>
          </ac:picMkLst>
        </pc:picChg>
      </pc:sldChg>
      <pc:sldChg chg="addSp delSp modSp add del mod">
        <pc:chgData name="Sen, Rishav" userId="4804c497-5a64-48cc-bf24-00c07ab3b38b" providerId="ADAL" clId="{3D8F46C2-56C8-5C0A-BF7F-4E12EBE4ECE5}" dt="2026-05-27T18:07:59.656" v="68" actId="1076"/>
        <pc:sldMkLst>
          <pc:docMk/>
          <pc:sldMk cId="0" sldId="2147377935"/>
        </pc:sldMkLst>
        <pc:spChg chg="add mod">
          <ac:chgData name="Sen, Rishav" userId="4804c497-5a64-48cc-bf24-00c07ab3b38b" providerId="ADAL" clId="{3D8F46C2-56C8-5C0A-BF7F-4E12EBE4ECE5}" dt="2026-05-27T18:07:30.702" v="55"/>
          <ac:spMkLst>
            <pc:docMk/>
            <pc:sldMk cId="0" sldId="2147377935"/>
            <ac:spMk id="3" creationId="{48737E0C-97CD-A2DC-3F8C-E4B14BA68DBD}"/>
          </ac:spMkLst>
        </pc:spChg>
        <pc:spChg chg="add del mod">
          <ac:chgData name="Sen, Rishav" userId="4804c497-5a64-48cc-bf24-00c07ab3b38b" providerId="ADAL" clId="{3D8F46C2-56C8-5C0A-BF7F-4E12EBE4ECE5}" dt="2026-05-27T18:07:56.496" v="67" actId="1076"/>
          <ac:spMkLst>
            <pc:docMk/>
            <pc:sldMk cId="0" sldId="2147377935"/>
            <ac:spMk id="4" creationId="{00000000-0000-0000-0000-000000000000}"/>
          </ac:spMkLst>
        </pc:spChg>
        <pc:spChg chg="add mod">
          <ac:chgData name="Sen, Rishav" userId="4804c497-5a64-48cc-bf24-00c07ab3b38b" providerId="ADAL" clId="{3D8F46C2-56C8-5C0A-BF7F-4E12EBE4ECE5}" dt="2026-05-27T18:07:30.702" v="55"/>
          <ac:spMkLst>
            <pc:docMk/>
            <pc:sldMk cId="0" sldId="2147377935"/>
            <ac:spMk id="5" creationId="{01AD9801-D5EF-94B6-809F-6BCE48BAE363}"/>
          </ac:spMkLst>
        </pc:spChg>
        <pc:spChg chg="add mod">
          <ac:chgData name="Sen, Rishav" userId="4804c497-5a64-48cc-bf24-00c07ab3b38b" providerId="ADAL" clId="{3D8F46C2-56C8-5C0A-BF7F-4E12EBE4ECE5}" dt="2026-05-27T18:07:33.876" v="57"/>
          <ac:spMkLst>
            <pc:docMk/>
            <pc:sldMk cId="0" sldId="2147377935"/>
            <ac:spMk id="7" creationId="{07F4D80E-E037-ADEA-2F9E-D75180215D39}"/>
          </ac:spMkLst>
        </pc:spChg>
        <pc:spChg chg="add mod">
          <ac:chgData name="Sen, Rishav" userId="4804c497-5a64-48cc-bf24-00c07ab3b38b" providerId="ADAL" clId="{3D8F46C2-56C8-5C0A-BF7F-4E12EBE4ECE5}" dt="2026-05-27T18:07:33.876" v="57"/>
          <ac:spMkLst>
            <pc:docMk/>
            <pc:sldMk cId="0" sldId="2147377935"/>
            <ac:spMk id="8" creationId="{8AD0319D-5894-DD05-0B63-20EF04C2B35B}"/>
          </ac:spMkLst>
        </pc:spChg>
        <pc:spChg chg="add del mod">
          <ac:chgData name="Sen, Rishav" userId="4804c497-5a64-48cc-bf24-00c07ab3b38b" providerId="ADAL" clId="{3D8F46C2-56C8-5C0A-BF7F-4E12EBE4ECE5}" dt="2026-05-27T18:07:59.656" v="68" actId="1076"/>
          <ac:spMkLst>
            <pc:docMk/>
            <pc:sldMk cId="0" sldId="2147377935"/>
            <ac:spMk id="87" creationId="{4DDF59A6-CC01-2275-4001-FFFDC38519C4}"/>
          </ac:spMkLst>
        </pc:spChg>
        <pc:picChg chg="add mod">
          <ac:chgData name="Sen, Rishav" userId="4804c497-5a64-48cc-bf24-00c07ab3b38b" providerId="ADAL" clId="{3D8F46C2-56C8-5C0A-BF7F-4E12EBE4ECE5}" dt="2026-05-27T18:07:30.702" v="55"/>
          <ac:picMkLst>
            <pc:docMk/>
            <pc:sldMk cId="0" sldId="2147377935"/>
            <ac:picMk id="6" creationId="{45CD4AA5-E5F0-B78D-2D62-B331418EC3A1}"/>
          </ac:picMkLst>
        </pc:picChg>
        <pc:picChg chg="add mod">
          <ac:chgData name="Sen, Rishav" userId="4804c497-5a64-48cc-bf24-00c07ab3b38b" providerId="ADAL" clId="{3D8F46C2-56C8-5C0A-BF7F-4E12EBE4ECE5}" dt="2026-05-27T18:07:33.876" v="57"/>
          <ac:picMkLst>
            <pc:docMk/>
            <pc:sldMk cId="0" sldId="2147377935"/>
            <ac:picMk id="13" creationId="{50C1A532-A8C0-D424-1023-C637B096B7CA}"/>
          </ac:picMkLst>
        </pc:picChg>
        <pc:picChg chg="add mod">
          <ac:chgData name="Sen, Rishav" userId="4804c497-5a64-48cc-bf24-00c07ab3b38b" providerId="ADAL" clId="{3D8F46C2-56C8-5C0A-BF7F-4E12EBE4ECE5}" dt="2026-05-27T18:07:53.829" v="66" actId="1076"/>
          <ac:picMkLst>
            <pc:docMk/>
            <pc:sldMk cId="0" sldId="2147377935"/>
            <ac:picMk id="38" creationId="{4EEC70A3-8619-0F8D-214E-C3FBC4185458}"/>
          </ac:picMkLst>
        </pc:picChg>
      </pc:sldChg>
      <pc:sldChg chg="delSp modSp add del mod">
        <pc:chgData name="Sen, Rishav" userId="4804c497-5a64-48cc-bf24-00c07ab3b38b" providerId="ADAL" clId="{3D8F46C2-56C8-5C0A-BF7F-4E12EBE4ECE5}" dt="2026-05-27T18:08:08.640" v="70" actId="1076"/>
        <pc:sldMkLst>
          <pc:docMk/>
          <pc:sldMk cId="0" sldId="2147377936"/>
        </pc:sldMkLst>
        <pc:picChg chg="mod">
          <ac:chgData name="Sen, Rishav" userId="4804c497-5a64-48cc-bf24-00c07ab3b38b" providerId="ADAL" clId="{3D8F46C2-56C8-5C0A-BF7F-4E12EBE4ECE5}" dt="2026-05-27T18:08:08.640" v="70" actId="1076"/>
          <ac:picMkLst>
            <pc:docMk/>
            <pc:sldMk cId="0" sldId="2147377936"/>
            <ac:picMk id="204" creationId="{B4D088F3-FAFB-C7B0-AD9A-CA7997BEA491}"/>
          </ac:picMkLst>
        </pc:picChg>
        <pc:picChg chg="del">
          <ac:chgData name="Sen, Rishav" userId="4804c497-5a64-48cc-bf24-00c07ab3b38b" providerId="ADAL" clId="{3D8F46C2-56C8-5C0A-BF7F-4E12EBE4ECE5}" dt="2026-05-27T18:08:06.172" v="69" actId="478"/>
          <ac:picMkLst>
            <pc:docMk/>
            <pc:sldMk cId="0" sldId="2147377936"/>
            <ac:picMk id="205" creationId="{D692B130-6FC8-B8C4-443C-CD8BF8BBB83F}"/>
          </ac:picMkLst>
        </pc:picChg>
      </pc:sldChg>
      <pc:sldChg chg="add del">
        <pc:chgData name="Sen, Rishav" userId="4804c497-5a64-48cc-bf24-00c07ab3b38b" providerId="ADAL" clId="{3D8F46C2-56C8-5C0A-BF7F-4E12EBE4ECE5}" dt="2026-04-30T17:37:06.791" v="33"/>
        <pc:sldMkLst>
          <pc:docMk/>
          <pc:sldMk cId="0" sldId="2147377937"/>
        </pc:sldMkLst>
      </pc:sldChg>
      <pc:sldChg chg="add del">
        <pc:chgData name="Sen, Rishav" userId="4804c497-5a64-48cc-bf24-00c07ab3b38b" providerId="ADAL" clId="{3D8F46C2-56C8-5C0A-BF7F-4E12EBE4ECE5}" dt="2026-04-30T17:37:06.791" v="33"/>
        <pc:sldMkLst>
          <pc:docMk/>
          <pc:sldMk cId="3606938161" sldId="2147377938"/>
        </pc:sldMkLst>
      </pc:sldChg>
    </pc:docChg>
  </pc:docChgLst>
  <pc:docChgLst>
    <pc:chgData name="Sen, Rishav" userId="S::rishav.sen@vanderbilt.edu::4804c497-5a64-48cc-bf24-00c07ab3b38b" providerId="AD" clId="Web-{CCBA2029-DABB-16B3-012D-EFD4AAE6C806}"/>
    <pc:docChg chg="delSld modSld">
      <pc:chgData name="Sen, Rishav" userId="S::rishav.sen@vanderbilt.edu::4804c497-5a64-48cc-bf24-00c07ab3b38b" providerId="AD" clId="Web-{CCBA2029-DABB-16B3-012D-EFD4AAE6C806}" dt="2026-05-27T18:06:56.955" v="14"/>
      <pc:docMkLst>
        <pc:docMk/>
      </pc:docMkLst>
      <pc:sldChg chg="mod modShow">
        <pc:chgData name="Sen, Rishav" userId="S::rishav.sen@vanderbilt.edu::4804c497-5a64-48cc-bf24-00c07ab3b38b" providerId="AD" clId="Web-{CCBA2029-DABB-16B3-012D-EFD4AAE6C806}" dt="2026-05-27T18:06:44.517" v="11"/>
        <pc:sldMkLst>
          <pc:docMk/>
          <pc:sldMk cId="1519617380" sldId="373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0.783" v="2"/>
        <pc:sldMkLst>
          <pc:docMk/>
          <pc:sldMk cId="3948360956" sldId="2147377370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5.392" v="12"/>
        <pc:sldMkLst>
          <pc:docMk/>
          <pc:sldMk cId="0" sldId="2147377926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35.955" v="0"/>
        <pc:sldMkLst>
          <pc:docMk/>
          <pc:sldMk cId="0" sldId="2147377927"/>
        </pc:sldMkLst>
      </pc:sldChg>
      <pc:sldChg chg="del mod modShow">
        <pc:chgData name="Sen, Rishav" userId="S::rishav.sen@vanderbilt.edu::4804c497-5a64-48cc-bf24-00c07ab3b38b" providerId="AD" clId="Web-{CCBA2029-DABB-16B3-012D-EFD4AAE6C806}" dt="2026-05-27T18:06:56.955" v="14"/>
        <pc:sldMkLst>
          <pc:docMk/>
          <pc:sldMk cId="0" sldId="2147377928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1.142" v="3"/>
        <pc:sldMkLst>
          <pc:docMk/>
          <pc:sldMk cId="0" sldId="2147377929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1.423" v="4"/>
        <pc:sldMkLst>
          <pc:docMk/>
          <pc:sldMk cId="0" sldId="2147377930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1.986" v="5"/>
        <pc:sldMkLst>
          <pc:docMk/>
          <pc:sldMk cId="2628105664" sldId="2147377931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4.017" v="10"/>
        <pc:sldMkLst>
          <pc:docMk/>
          <pc:sldMk cId="1075525300" sldId="2147377933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2.298" v="6"/>
        <pc:sldMkLst>
          <pc:docMk/>
          <pc:sldMk cId="0" sldId="2147377934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2.783" v="7"/>
        <pc:sldMkLst>
          <pc:docMk/>
          <pc:sldMk cId="0" sldId="2147377935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3.314" v="8"/>
        <pc:sldMkLst>
          <pc:docMk/>
          <pc:sldMk cId="0" sldId="2147377936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3.751" v="9"/>
        <pc:sldMkLst>
          <pc:docMk/>
          <pc:sldMk cId="0" sldId="2147377937"/>
        </pc:sldMkLst>
      </pc:sldChg>
      <pc:sldChg chg="mod modShow">
        <pc:chgData name="Sen, Rishav" userId="S::rishav.sen@vanderbilt.edu::4804c497-5a64-48cc-bf24-00c07ab3b38b" providerId="AD" clId="Web-{CCBA2029-DABB-16B3-012D-EFD4AAE6C806}" dt="2026-05-27T18:06:45.564" v="13"/>
        <pc:sldMkLst>
          <pc:docMk/>
          <pc:sldMk cId="3606938161" sldId="21473779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9F4FE-1F50-F4C4-DFC1-1C0E77D7A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FC634-448C-43B8-6EA3-AE813CFE2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9CD9F7-A28F-D38E-E18B-9A16CCFB4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1D952-C19E-961C-1957-B35FFCF5E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507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Very quick summary 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Step 1: Links to stochastic EV arrivals (uncertainty)</a:t>
            </a:r>
          </a:p>
          <a:p>
            <a:pPr>
              <a:buNone/>
            </a:pPr>
            <a:r>
              <a:rPr lang="en-US"/>
              <a:t>Step 2: Reuses MILP for offline peak estimation</a:t>
            </a:r>
          </a:p>
          <a:p>
            <a:pPr>
              <a:buNone/>
            </a:pPr>
            <a:r>
              <a:rPr lang="en-US"/>
              <a:t>Step 3: Comes from the action space reduction slide</a:t>
            </a:r>
          </a:p>
          <a:p>
            <a:r>
              <a:rPr lang="en-US"/>
              <a:t>Step 4–5: Comes from the “how MCTS works” explanation</a:t>
            </a:r>
          </a:p>
          <a:p>
            <a:endParaRPr lang="en-US"/>
          </a:p>
          <a:p>
            <a:r>
              <a:rPr lang="en-US"/>
              <a:t>Speak only the bold parts of the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A5830-E0FF-45F5-8773-E37226B1A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168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d8b57709a5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g3d8b57709a5_1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Motivation &amp; Problem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am I tryi9ng to do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is it Innovative? ( Hard)</a:t>
            </a:r>
            <a:endParaRPr/>
          </a:p>
        </p:txBody>
      </p:sp>
      <p:sp>
        <p:nvSpPr>
          <p:cNvPr id="27" name="Google Shape;27;g3d8b57709a5_1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8b1680a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3d8b1680a0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d8b1680a0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do we solve the Challenges in slide 3?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expected savings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Main challenges &amp; techniques for each layer</a:t>
            </a:r>
            <a:endParaRPr/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FInal Goal of th project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1: Data Collection (a larger paid survey); EV mobility, user behavior, charger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2: Model, Interface and Simulate the policies on the combined approach &amp; user interface.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3: Involve Nissan’s EV facilities for Pilot.</a:t>
            </a:r>
            <a:endParaRPr/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>
          <a:extLst>
            <a:ext uri="{FF2B5EF4-FFF2-40B4-BE49-F238E27FC236}">
              <a16:creationId xmlns:a16="http://schemas.microsoft.com/office/drawing/2014/main" id="{70362778-46E8-FF48-8B26-FF1062EB6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>
            <a:extLst>
              <a:ext uri="{FF2B5EF4-FFF2-40B4-BE49-F238E27FC236}">
                <a16:creationId xmlns:a16="http://schemas.microsoft.com/office/drawing/2014/main" id="{093E6D2A-A9E2-0A26-B7C6-D5E04CBCA7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>
            <a:extLst>
              <a:ext uri="{FF2B5EF4-FFF2-40B4-BE49-F238E27FC236}">
                <a16:creationId xmlns:a16="http://schemas.microsoft.com/office/drawing/2014/main" id="{7DFD07EB-0A40-3D48-E95D-5293D3BFB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" name="Google Shape;14;p1:notes">
            <a:extLst>
              <a:ext uri="{FF2B5EF4-FFF2-40B4-BE49-F238E27FC236}">
                <a16:creationId xmlns:a16="http://schemas.microsoft.com/office/drawing/2014/main" id="{3B4D412C-656B-83E8-672D-88FE5EB233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12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8EB7D-110F-4956-AD16-57BF41A1E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A160FF-107D-A67D-C51C-746BEC575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45D598A-BA50-5B71-38D5-6CB666E44F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Departure window - in practice no one can provide exact departure time.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If you knew exactly when people arrive &amp; depart - it can be a giant sequential opt problem, but we don't know that. </a:t>
                </a:r>
                <a:br>
                  <a:rPr lang="en-US"/>
                </a:br>
                <a:r>
                  <a:rPr lang="en-US" b="0" i="0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People have solved using ILPs, but it is not deployable - so we don't see any large scale deployments, in a manner that is not </a:t>
                </a:r>
                <a:r>
                  <a:rPr lang="en-US" b="0" i="0" err="1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adhoc</a:t>
                </a:r>
                <a:endParaRPr lang="en-US" b="0" i="0">
                  <a:solidFill>
                    <a:srgbClr val="202124"/>
                  </a:solidFill>
                  <a:effectLst/>
                  <a:latin typeface="Roboto" panose="02000000000000000000" pitchFamily="2" charset="0"/>
                </a:endParaRPr>
              </a:p>
              <a:p>
                <a:pPr lvl="1"/>
                <a:endParaRPr lang="en-US"/>
              </a:p>
              <a:p>
                <a:pPr lvl="0"/>
                <a:r>
                  <a:rPr lang="en-US"/>
                  <a:t>Combinatorial explosion::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/>
                  <a:t>Action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/>
                  <a:t> chargers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discrete rates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/>
                  <a:t>Exploring full symmetrical search tree is practically impossible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/>
                  <a:t>Given time restrictions, solution quality can be heavily affected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Once we understand the V2B problem, the real question is: why is it hard to solve?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First, uncertainty dominates—user arrivals, energy needs, and departure times are not known exactly.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Second, this isn’t just a short-horizon control problem. Demand charges are computed monthly, so early mistakes can’t be fixed easily.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Third, the action space is huge—each charger and car adds exponential complexity.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/>
                  <a:t>Takeaway: </a:t>
                </a:r>
                <a:r>
                  <a:rPr lang="en-US" b="0"/>
                  <a:t>This slide sets up the modeling and algorithmic innovation to follow. It tells the viewer: </a:t>
                </a:r>
                <a:r>
                  <a:rPr lang="en-US" b="0" i="1"/>
                  <a:t>This is not your average control problem.</a:t>
                </a:r>
                <a:endParaRPr lang="en-US" b="0"/>
              </a:p>
            </p:txBody>
          </p:sp>
        </mc:Choice>
        <mc:Fallback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45D598A-BA50-5B71-38D5-6CB666E44F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Departure window - in practice no one can provide exact departure time.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If you knew exactly when people arrive &amp; depart - it can be a giant sequential opt problem, but we don't know that. </a:t>
                </a:r>
                <a:br>
                  <a:rPr lang="en-US"/>
                </a:br>
                <a:r>
                  <a:rPr lang="en-US" b="0" i="0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People have solved using ILPs, but it is not deployable - so we don't see any large scale deployments, in a manner that is not </a:t>
                </a:r>
                <a:r>
                  <a:rPr lang="en-US" b="0" i="0" err="1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adhoc</a:t>
                </a:r>
                <a:endParaRPr lang="en-US" b="0" i="0">
                  <a:solidFill>
                    <a:srgbClr val="202124"/>
                  </a:solidFill>
                  <a:effectLst/>
                  <a:latin typeface="Roboto" panose="02000000000000000000" pitchFamily="2" charset="0"/>
                </a:endParaRPr>
              </a:p>
              <a:p>
                <a:pPr lvl="1"/>
                <a:endParaRPr lang="en-US"/>
              </a:p>
              <a:p>
                <a:pPr lvl="0"/>
                <a:r>
                  <a:rPr lang="en-US"/>
                  <a:t>Combinatorial explosion::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/>
                  <a:t>Action space </a:t>
                </a:r>
                <a:r>
                  <a:rPr lang="en-US" b="0" i="0">
                    <a:latin typeface="Cambria Math" panose="02040503050406030204" pitchFamily="18" charset="0"/>
                  </a:rPr>
                  <a:t>𝑝^𝑁</a:t>
                </a:r>
                <a:r>
                  <a:rPr lang="en-US"/>
                  <a:t> for </a:t>
                </a:r>
                <a:r>
                  <a:rPr lang="en-US" b="0" i="0">
                    <a:latin typeface="Cambria Math" panose="02040503050406030204" pitchFamily="18" charset="0"/>
                  </a:rPr>
                  <a:t>𝑁</a:t>
                </a:r>
                <a:r>
                  <a:rPr lang="en-US"/>
                  <a:t> chargers and </a:t>
                </a:r>
                <a:r>
                  <a:rPr lang="en-US" b="0" i="0">
                    <a:latin typeface="Cambria Math" panose="02040503050406030204" pitchFamily="18" charset="0"/>
                  </a:rPr>
                  <a:t>𝑝</a:t>
                </a:r>
                <a:r>
                  <a:rPr lang="en-US"/>
                  <a:t> discrete rates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/>
                  <a:t>Exploring full symmetrical search tree is practically impossible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/>
                  <a:t>Given time restrictions, solution quality can be heavily affected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Once we understand the V2B problem, the real question is: why is it hard to solve?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First, uncertainty dominates—user arrivals, energy needs, and departure times are not known exactly.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Second, this isn’t just a short-horizon control problem. Demand charges are computed monthly, so early mistakes can’t be fixed easily.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Third, the action space is huge—each charger and car adds exponential complexity.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/>
                  <a:t>Takeaway: </a:t>
                </a:r>
                <a:r>
                  <a:rPr lang="en-US" b="0"/>
                  <a:t>This slide sets up the modeling and algorithmic innovation to follow. It tells the viewer: </a:t>
                </a:r>
                <a:r>
                  <a:rPr lang="en-US" b="0" i="1"/>
                  <a:t>This is not your average control problem.</a:t>
                </a:r>
                <a:endParaRPr lang="en-US" b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BE978-1881-1001-DCCC-9407C1C05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A5830-E0FF-45F5-8773-E37226B1A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41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462" y="959964"/>
            <a:ext cx="7086599" cy="1102519"/>
          </a:xfrm>
        </p:spPr>
        <p:txBody>
          <a:bodyPr/>
          <a:lstStyle>
            <a:lvl1pPr algn="r">
              <a:defRPr b="1" i="0">
                <a:solidFill>
                  <a:schemeClr val="tx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260" y="2062483"/>
            <a:ext cx="6400800" cy="1314450"/>
          </a:xfrm>
        </p:spPr>
        <p:txBody>
          <a:bodyPr/>
          <a:lstStyle>
            <a:lvl1pPr marL="0" indent="0" algn="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2E554-7BBD-157B-2308-B330986EE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525" y="1130300"/>
            <a:ext cx="2717800" cy="288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2E0A22-8C61-77E3-2F00-D3FC39E939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BCD569-0B83-E3BD-C102-596E71209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" b="-7"/>
          <a:stretch/>
        </p:blipFill>
        <p:spPr>
          <a:xfrm>
            <a:off x="-26525" y="4628497"/>
            <a:ext cx="9144000" cy="4571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9D549-BCB8-FE1E-9BEF-9EFAA6AA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2AAAC896-4BDA-B975-34CB-5B8164B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1978" y="4776142"/>
            <a:ext cx="643367" cy="273844"/>
          </a:xfrm>
        </p:spPr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03692A-0481-09A4-7173-C822788D194B}"/>
              </a:ext>
            </a:extLst>
          </p:cNvPr>
          <p:cNvSpPr txBox="1">
            <a:spLocks/>
          </p:cNvSpPr>
          <p:nvPr userDrawn="1"/>
        </p:nvSpPr>
        <p:spPr>
          <a:xfrm>
            <a:off x="8365787" y="4767263"/>
            <a:ext cx="321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2AB70-ACF7-B149-9279-6350C00EE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80"/>
            <a:ext cx="8229600" cy="573395"/>
          </a:xfrm>
        </p:spPr>
        <p:txBody>
          <a:bodyPr/>
          <a:lstStyle>
            <a:lvl1pPr>
              <a:defRPr b="1" i="0">
                <a:solidFill>
                  <a:srgbClr val="0F4C7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2625"/>
            <a:ext cx="8229600" cy="3394472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  <a:lvl2pPr>
              <a:defRPr>
                <a:solidFill>
                  <a:srgbClr val="0E1C58"/>
                </a:solidFill>
              </a:defRPr>
            </a:lvl2pPr>
            <a:lvl3pPr>
              <a:defRPr>
                <a:solidFill>
                  <a:srgbClr val="0E1C58"/>
                </a:solidFill>
              </a:defRPr>
            </a:lvl3pPr>
            <a:lvl4pPr>
              <a:defRPr>
                <a:solidFill>
                  <a:srgbClr val="0E1C58"/>
                </a:solidFill>
              </a:defRPr>
            </a:lvl4pPr>
            <a:lvl5pPr>
              <a:defRPr>
                <a:solidFill>
                  <a:srgbClr val="0E1C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8E189-D079-A366-3705-A8DBC33F3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84795-5525-C876-08FB-E4A73142B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" b="-7"/>
          <a:stretch/>
        </p:blipFill>
        <p:spPr>
          <a:xfrm>
            <a:off x="-26525" y="4628497"/>
            <a:ext cx="9144000" cy="4571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4FAFF-A637-6169-CF72-F75DD9E3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8ED76657-09C7-D22C-4108-F5738DBF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3433" y="4767263"/>
            <a:ext cx="643367" cy="273844"/>
          </a:xfrm>
        </p:spPr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DEC09-600A-56B9-741A-8939BA09DBAE}"/>
              </a:ext>
            </a:extLst>
          </p:cNvPr>
          <p:cNvSpPr txBox="1"/>
          <p:nvPr userDrawn="1"/>
        </p:nvSpPr>
        <p:spPr>
          <a:xfrm>
            <a:off x="889000" y="4860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51CC5-76AD-579E-E0B9-30626EDA5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525" y="1130300"/>
            <a:ext cx="2717800" cy="288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283" y="3305176"/>
            <a:ext cx="6481429" cy="1021556"/>
          </a:xfrm>
        </p:spPr>
        <p:txBody>
          <a:bodyPr anchor="t"/>
          <a:lstStyle>
            <a:lvl1pPr algn="l">
              <a:defRPr sz="3000" b="1" i="0" cap="all">
                <a:solidFill>
                  <a:srgbClr val="0E1C5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3283" y="2180035"/>
            <a:ext cx="6481429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95253-99C1-2949-9506-C920A8E5F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" b="-7"/>
          <a:stretch/>
        </p:blipFill>
        <p:spPr>
          <a:xfrm>
            <a:off x="-26525" y="4628497"/>
            <a:ext cx="9144000" cy="4571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12CBF-DAC9-D1D0-B196-DCA6E693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46A2AF2-E312-1CBC-ADED-07AA11DB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1345" y="4767263"/>
            <a:ext cx="643367" cy="273844"/>
          </a:xfrm>
        </p:spPr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14"/>
            <a:ext cx="8229600" cy="544529"/>
          </a:xfrm>
        </p:spPr>
        <p:txBody>
          <a:bodyPr/>
          <a:lstStyle>
            <a:lvl1pPr>
              <a:defRPr lang="en-US" sz="3300" b="1" i="0" kern="1200" dirty="0">
                <a:solidFill>
                  <a:srgbClr val="0F4C75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5923"/>
            <a:ext cx="4038600" cy="3394472"/>
          </a:xfrm>
        </p:spPr>
        <p:txBody>
          <a:bodyPr/>
          <a:lstStyle>
            <a:lvl1pPr>
              <a:defRPr sz="2100">
                <a:solidFill>
                  <a:srgbClr val="0E1C58"/>
                </a:solidFill>
              </a:defRPr>
            </a:lvl1pPr>
            <a:lvl2pPr>
              <a:defRPr sz="1800">
                <a:solidFill>
                  <a:srgbClr val="0E1C58"/>
                </a:solidFill>
              </a:defRPr>
            </a:lvl2pPr>
            <a:lvl3pPr>
              <a:defRPr sz="1500">
                <a:solidFill>
                  <a:srgbClr val="0E1C58"/>
                </a:solidFill>
              </a:defRPr>
            </a:lvl3pPr>
            <a:lvl4pPr>
              <a:defRPr sz="1350">
                <a:solidFill>
                  <a:srgbClr val="0E1C58"/>
                </a:solidFill>
              </a:defRPr>
            </a:lvl4pPr>
            <a:lvl5pPr>
              <a:defRPr sz="1350">
                <a:solidFill>
                  <a:srgbClr val="0E1C58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5923"/>
            <a:ext cx="4038600" cy="3394472"/>
          </a:xfrm>
        </p:spPr>
        <p:txBody>
          <a:bodyPr/>
          <a:lstStyle>
            <a:lvl1pPr>
              <a:defRPr sz="2100">
                <a:solidFill>
                  <a:srgbClr val="0E1C58"/>
                </a:solidFill>
              </a:defRPr>
            </a:lvl1pPr>
            <a:lvl2pPr>
              <a:defRPr sz="1800">
                <a:solidFill>
                  <a:srgbClr val="0E1C58"/>
                </a:solidFill>
              </a:defRPr>
            </a:lvl2pPr>
            <a:lvl3pPr>
              <a:defRPr sz="1500">
                <a:solidFill>
                  <a:srgbClr val="0E1C58"/>
                </a:solidFill>
              </a:defRPr>
            </a:lvl3pPr>
            <a:lvl4pPr>
              <a:defRPr sz="1350">
                <a:solidFill>
                  <a:srgbClr val="0E1C58"/>
                </a:solidFill>
              </a:defRPr>
            </a:lvl4pPr>
            <a:lvl5pPr>
              <a:defRPr sz="1350">
                <a:solidFill>
                  <a:srgbClr val="0E1C58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021A12-2349-9E69-3CED-C0A9B2F0E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" b="-7"/>
          <a:stretch/>
        </p:blipFill>
        <p:spPr>
          <a:xfrm>
            <a:off x="-26525" y="4628497"/>
            <a:ext cx="9144000" cy="4571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7FB8F-B57F-C088-14C2-8DB7D020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BC68D6B-D7CD-AC17-27BE-E9E8ACDD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3433" y="4735842"/>
            <a:ext cx="643367" cy="273844"/>
          </a:xfrm>
        </p:spPr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5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0"/>
            <a:ext cx="8229600" cy="587828"/>
          </a:xfrm>
        </p:spPr>
        <p:txBody>
          <a:bodyPr/>
          <a:lstStyle>
            <a:lvl1pPr>
              <a:defRPr lang="en-US" sz="3300" b="1" i="0" kern="1200" dirty="0">
                <a:solidFill>
                  <a:srgbClr val="0F4C75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267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E1C5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2496"/>
            <a:ext cx="4040188" cy="2963466"/>
          </a:xfrm>
        </p:spPr>
        <p:txBody>
          <a:bodyPr/>
          <a:lstStyle>
            <a:lvl1pPr>
              <a:defRPr sz="1800">
                <a:solidFill>
                  <a:srgbClr val="0E1C58"/>
                </a:solidFill>
              </a:defRPr>
            </a:lvl1pPr>
            <a:lvl2pPr>
              <a:defRPr sz="1500">
                <a:solidFill>
                  <a:srgbClr val="0E1C58"/>
                </a:solidFill>
              </a:defRPr>
            </a:lvl2pPr>
            <a:lvl3pPr>
              <a:defRPr sz="1350">
                <a:solidFill>
                  <a:srgbClr val="0E1C58"/>
                </a:solidFill>
              </a:defRPr>
            </a:lvl3pPr>
            <a:lvl4pPr>
              <a:defRPr sz="1200">
                <a:solidFill>
                  <a:srgbClr val="0E1C58"/>
                </a:solidFill>
              </a:defRPr>
            </a:lvl4pPr>
            <a:lvl5pPr>
              <a:defRPr sz="1200">
                <a:solidFill>
                  <a:srgbClr val="0E1C58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6267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E1C5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42496"/>
            <a:ext cx="4041775" cy="2963466"/>
          </a:xfrm>
        </p:spPr>
        <p:txBody>
          <a:bodyPr/>
          <a:lstStyle>
            <a:lvl1pPr>
              <a:defRPr sz="1800">
                <a:solidFill>
                  <a:srgbClr val="0E1C58"/>
                </a:solidFill>
              </a:defRPr>
            </a:lvl1pPr>
            <a:lvl2pPr>
              <a:defRPr sz="1500">
                <a:solidFill>
                  <a:srgbClr val="0E1C58"/>
                </a:solidFill>
              </a:defRPr>
            </a:lvl2pPr>
            <a:lvl3pPr>
              <a:defRPr sz="1350">
                <a:solidFill>
                  <a:srgbClr val="0E1C58"/>
                </a:solidFill>
              </a:defRPr>
            </a:lvl3pPr>
            <a:lvl4pPr>
              <a:defRPr sz="1200">
                <a:solidFill>
                  <a:srgbClr val="0E1C58"/>
                </a:solidFill>
              </a:defRPr>
            </a:lvl4pPr>
            <a:lvl5pPr>
              <a:defRPr sz="1200">
                <a:solidFill>
                  <a:srgbClr val="0E1C58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B5D6F2-3F91-FEFC-50D9-EFC8C867C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" b="-7"/>
          <a:stretch/>
        </p:blipFill>
        <p:spPr>
          <a:xfrm>
            <a:off x="-26525" y="4628497"/>
            <a:ext cx="9144000" cy="4571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AD1B41D-F167-F310-B05A-52F2D8CB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BAEEC5FF-D767-6946-772F-89700871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3433" y="4767263"/>
            <a:ext cx="643367" cy="273844"/>
          </a:xfrm>
        </p:spPr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40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5787" y="4767263"/>
            <a:ext cx="321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5A99B-C29A-75A3-7383-5CA585B5479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3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4BE11-B57D-B8EA-F82C-385950557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78980" b="4584"/>
          <a:stretch/>
        </p:blipFill>
        <p:spPr>
          <a:xfrm>
            <a:off x="484450" y="4747421"/>
            <a:ext cx="493869" cy="293686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EB121DD-122B-0171-4EA2-717E06CEB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790D281-313E-CD04-8CB7-4B24562EEE2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22510" y="4749440"/>
            <a:ext cx="1343171" cy="291667"/>
          </a:xfrm>
          <a:prstGeom prst="rect">
            <a:avLst/>
          </a:prstGeom>
        </p:spPr>
      </p:pic>
      <p:pic>
        <p:nvPicPr>
          <p:cNvPr id="19" name="Picture 18" descr="A close-up of a sign&#10;&#10;AI-generated content may be incorrect.">
            <a:extLst>
              <a:ext uri="{FF2B5EF4-FFF2-40B4-BE49-F238E27FC236}">
                <a16:creationId xmlns:a16="http://schemas.microsoft.com/office/drawing/2014/main" id="{ADC14B3F-7FA3-6D9A-91BE-035B9FBA42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2319" y="4717288"/>
            <a:ext cx="1189761" cy="3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png"/><Relationship Id="rId7" Type="http://schemas.openxmlformats.org/officeDocument/2006/relationships/image" Target="../media/image15.tif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driveelectricmn.org/electric-vehicles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tiff"/><Relationship Id="rId11" Type="http://schemas.openxmlformats.org/officeDocument/2006/relationships/image" Target="../media/image20.png"/><Relationship Id="rId5" Type="http://schemas.openxmlformats.org/officeDocument/2006/relationships/hyperlink" Target="https://www.flaticon.com/authors/aldo-cervantes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flaticon.com/authors/kerismaker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320040" y="347472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B8A6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VALIANT AI DISCOVERY PITCH  ·  2026</a:t>
            </a:r>
            <a:endParaRPr sz="900" b="0" i="0" u="none" strike="noStrike" cap="none">
              <a:solidFill>
                <a:srgbClr val="F59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320040" y="822960"/>
            <a:ext cx="54864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lang="en-US" sz="7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Resilio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320050" y="2148850"/>
            <a:ext cx="64008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2000"/>
              <a:buFont typeface="Calibri"/>
              <a:buNone/>
            </a:pPr>
            <a:r>
              <a:rPr lang="en-US" sz="200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Turning EVs into on-demand</a:t>
            </a:r>
            <a:endParaRPr sz="200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2000"/>
              <a:buFont typeface="Calibri"/>
              <a:buNone/>
            </a:pPr>
            <a:r>
              <a:rPr lang="en-US" sz="200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grid assets for commercial campuses &amp; emergency response</a:t>
            </a:r>
            <a:endParaRPr sz="200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320040" y="3246120"/>
            <a:ext cx="1097280" cy="36576"/>
          </a:xfrm>
          <a:prstGeom prst="rect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320050" y="3429000"/>
            <a:ext cx="75180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Rishav Sen  ·  PhD Candidate, ECE  ·  Vanderbilt University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200"/>
              <a:buFont typeface="Calibri"/>
              <a:buNone/>
            </a:pPr>
            <a:r>
              <a:rPr lang="en-US" sz="1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Fangqi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Liu  ·  Postdoc, Computer Science  ·  Vanderbilt University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Abhishek Dubey  ·  Associate Professor, Computer Science &amp; Electrical and Computer Engineering  ·  Vanderbilt University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4681800"/>
            <a:ext cx="1366700" cy="3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8190" y="4681800"/>
            <a:ext cx="1431460" cy="3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320040"/>
            <a:ext cx="7863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Georgia" panose="02040502050405020303" pitchFamily="18" charset="0"/>
                <a:ea typeface="Georgia" pitchFamily="34" charset="-122"/>
                <a:cs typeface="Calibri" panose="020F0502020204030204" pitchFamily="34" charset="0"/>
              </a:rPr>
              <a:t>Research Journey: 2024 – 2026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40080" y="822960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5 publications at top venues in 2 years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22960" y="1755324"/>
            <a:ext cx="7498080" cy="0"/>
          </a:xfrm>
          <a:prstGeom prst="line">
            <a:avLst/>
          </a:prstGeom>
          <a:noFill/>
          <a:ln w="31750">
            <a:solidFill>
              <a:srgbClr val="C3002F"/>
            </a:solidFill>
            <a:prstDash val="solid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914400" y="1618164"/>
            <a:ext cx="274320" cy="274320"/>
          </a:xfrm>
          <a:prstGeom prst="ellipse">
            <a:avLst/>
          </a:prstGeom>
          <a:solidFill>
            <a:srgbClr val="C3002F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24148" y="1242604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2024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55963" y="2029643"/>
            <a:ext cx="1335677" cy="1706323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01683" y="2212524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Calibri" panose="020F0502020204030204" pitchFamily="34" charset="0"/>
                <a:ea typeface="Georgia" pitchFamily="34" charset="-122"/>
                <a:cs typeface="Calibri" panose="020F0502020204030204" pitchFamily="34" charset="0"/>
              </a:rPr>
              <a:t>OPTIMUS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01683" y="2543993"/>
            <a:ext cx="1188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3002F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SmartComp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01683" y="2883626"/>
            <a:ext cx="1188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Discrete-Simulation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platform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651760" y="1618164"/>
            <a:ext cx="274320" cy="274320"/>
          </a:xfrm>
          <a:prstGeom prst="ellipse">
            <a:avLst/>
          </a:prstGeom>
          <a:solidFill>
            <a:srgbClr val="CF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61508" y="1242604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2025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093323" y="2029643"/>
            <a:ext cx="1335677" cy="1706323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130879" y="2212524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Calibri" panose="020F0502020204030204" pitchFamily="34" charset="0"/>
                <a:ea typeface="Georgia" pitchFamily="34" charset="-122"/>
                <a:cs typeface="Calibri" panose="020F0502020204030204" pitchFamily="34" charset="0"/>
              </a:rPr>
              <a:t>DG-MCTS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130879" y="2543993"/>
            <a:ext cx="1188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3002F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ICCPS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130879" y="2883626"/>
            <a:ext cx="1188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Online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Decision-making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4480560" y="1618164"/>
            <a:ext cx="274320" cy="274320"/>
          </a:xfrm>
          <a:prstGeom prst="ellipse">
            <a:avLst/>
          </a:prstGeom>
          <a:solidFill>
            <a:srgbClr val="C3002F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090308" y="1242604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2025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3922123" y="2029643"/>
            <a:ext cx="1335677" cy="1706323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977640" y="2212524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Calibri" panose="020F0502020204030204" pitchFamily="34" charset="0"/>
                <a:ea typeface="Georgia" pitchFamily="34" charset="-122"/>
                <a:cs typeface="Calibri" panose="020F0502020204030204" pitchFamily="34" charset="0"/>
              </a:rPr>
              <a:t>RL-V2B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977640" y="2543993"/>
            <a:ext cx="1188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3002F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AAMAS ★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3977640" y="2883626"/>
            <a:ext cx="1188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Reinforcement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Learning with sparse rewards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309360" y="1618164"/>
            <a:ext cx="274320" cy="274320"/>
          </a:xfrm>
          <a:prstGeom prst="ellipse">
            <a:avLst/>
          </a:prstGeom>
          <a:solidFill>
            <a:srgbClr val="CF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5919108" y="1242604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2026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5750923" y="2029643"/>
            <a:ext cx="1335677" cy="1706323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5824401" y="2214157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Calibri" panose="020F0502020204030204" pitchFamily="34" charset="0"/>
                <a:ea typeface="Georgia" pitchFamily="34" charset="-122"/>
                <a:cs typeface="Calibri" panose="020F0502020204030204" pitchFamily="34" charset="0"/>
              </a:rPr>
              <a:t>P-V2B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5824401" y="2545626"/>
            <a:ext cx="1188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3002F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ICCPS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5824401" y="2885259"/>
            <a:ext cx="1188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Neuro-Symbolic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control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7955280" y="1618164"/>
            <a:ext cx="274320" cy="274320"/>
          </a:xfrm>
          <a:prstGeom prst="ellipse">
            <a:avLst/>
          </a:prstGeom>
          <a:solidFill>
            <a:srgbClr val="C3002F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7565028" y="1242604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2026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7396843" y="2029643"/>
            <a:ext cx="1335677" cy="1706323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7494814" y="2204360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Calibri" panose="020F0502020204030204" pitchFamily="34" charset="0"/>
                <a:ea typeface="Georgia" pitchFamily="34" charset="-122"/>
                <a:cs typeface="Calibri" panose="020F0502020204030204" pitchFamily="34" charset="0"/>
              </a:rPr>
              <a:t>CONSENT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7494814" y="2535829"/>
            <a:ext cx="1188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3002F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AAMAS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7494814" y="2875461"/>
            <a:ext cx="1188720" cy="8147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User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Negotiation with guarantees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640080" y="3855176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Acceptance rates: 24–33%  | ★ = Best Paper Nominated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640080" y="4220936"/>
            <a:ext cx="786384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640080" y="4220936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Progression: Simulation → Online Control → Learning → Persistence → Human-in-the-Loop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164592"/>
            <a:ext cx="6858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Calibri" pitchFamily="34" charset="-122"/>
                <a:cs typeface="Calibri" pitchFamily="34" charset="-120"/>
              </a:rPr>
              <a:t>How Our Work Advances the SOTA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100804" y="406908"/>
            <a:ext cx="201168" cy="201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47692" y="406908"/>
            <a:ext cx="1005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Our Work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114032" y="406908"/>
            <a:ext cx="201168" cy="201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7360920" y="406908"/>
            <a:ext cx="1005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Prior SOTA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433635" y="818248"/>
            <a:ext cx="5651326" cy="193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Our Works  →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9038" y="1061761"/>
            <a:ext cx="1853779" cy="440352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31029" y="1061761"/>
            <a:ext cx="1781787" cy="44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Differentiating Dimension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1993807" y="1061761"/>
            <a:ext cx="1358838" cy="44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029803" y="1061761"/>
            <a:ext cx="1322842" cy="44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Prior SOTA*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3433635" y="1061761"/>
            <a:ext cx="1358838" cy="4403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469631" y="1061761"/>
            <a:ext cx="1322842" cy="44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RL-V2B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AAMAS '25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873464" y="1061761"/>
            <a:ext cx="1358838" cy="4403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909459" y="1061761"/>
            <a:ext cx="1322842" cy="44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DG-MCTS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ICCPS '25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6313292" y="1061761"/>
            <a:ext cx="1358838" cy="4403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349287" y="1061761"/>
            <a:ext cx="1322842" cy="44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P-V2B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HSCC '26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708125" y="1061761"/>
            <a:ext cx="1358838" cy="4403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744121" y="1061761"/>
            <a:ext cx="1322842" cy="44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CONSENT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AAMAS '26</a:t>
            </a:r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24EC7E3-B701-73EA-BF38-09F229D379D3}"/>
              </a:ext>
            </a:extLst>
          </p:cNvPr>
          <p:cNvGrpSpPr/>
          <p:nvPr/>
        </p:nvGrpSpPr>
        <p:grpSpPr>
          <a:xfrm>
            <a:off x="59038" y="3293327"/>
            <a:ext cx="9007925" cy="1277374"/>
            <a:chOff x="59038" y="1546149"/>
            <a:chExt cx="9007925" cy="1277374"/>
          </a:xfrm>
        </p:grpSpPr>
        <p:sp>
          <p:nvSpPr>
            <p:cNvPr id="23" name="Shape 21"/>
            <p:cNvSpPr/>
            <p:nvPr/>
          </p:nvSpPr>
          <p:spPr>
            <a:xfrm>
              <a:off x="59038" y="1546149"/>
              <a:ext cx="8144028" cy="405124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Shape 22"/>
            <p:cNvSpPr/>
            <p:nvPr/>
          </p:nvSpPr>
          <p:spPr>
            <a:xfrm>
              <a:off x="59038" y="1546149"/>
              <a:ext cx="1853779" cy="405124"/>
            </a:xfrm>
            <a:prstGeom prst="rect">
              <a:avLst/>
            </a:prstGeom>
            <a:solidFill>
              <a:srgbClr val="FFF7ED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 24"/>
            <p:cNvSpPr/>
            <p:nvPr/>
          </p:nvSpPr>
          <p:spPr>
            <a:xfrm>
              <a:off x="185023" y="1581377"/>
              <a:ext cx="1691798" cy="19375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>
                  <a:ln>
                    <a:noFill/>
                  </a:ln>
                  <a:solidFill>
                    <a:srgbClr val="111827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Heterogeneous charger fleet</a:t>
              </a:r>
              <a:endParaRPr kumimoji="0" 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 25"/>
            <p:cNvSpPr/>
            <p:nvPr/>
          </p:nvSpPr>
          <p:spPr>
            <a:xfrm>
              <a:off x="185023" y="1775132"/>
              <a:ext cx="1691798" cy="15852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1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Mix of uni- &amp; bidirectional, varying power rates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Shape 26"/>
            <p:cNvSpPr/>
            <p:nvPr/>
          </p:nvSpPr>
          <p:spPr>
            <a:xfrm>
              <a:off x="1993807" y="1546149"/>
              <a:ext cx="1358838" cy="405124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 27"/>
            <p:cNvSpPr/>
            <p:nvPr/>
          </p:nvSpPr>
          <p:spPr>
            <a:xfrm>
              <a:off x="2029803" y="1563763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F4444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✗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 28"/>
            <p:cNvSpPr/>
            <p:nvPr/>
          </p:nvSpPr>
          <p:spPr>
            <a:xfrm>
              <a:off x="2029803" y="1770552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Homogeneous assumed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Shape 29"/>
            <p:cNvSpPr/>
            <p:nvPr/>
          </p:nvSpPr>
          <p:spPr>
            <a:xfrm>
              <a:off x="3433635" y="1546149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 30"/>
            <p:cNvSpPr/>
            <p:nvPr/>
          </p:nvSpPr>
          <p:spPr>
            <a:xfrm>
              <a:off x="3469631" y="1563763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 31"/>
            <p:cNvSpPr/>
            <p:nvPr/>
          </p:nvSpPr>
          <p:spPr>
            <a:xfrm>
              <a:off x="3469631" y="1770552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Multiple types, rates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Shape 32"/>
            <p:cNvSpPr/>
            <p:nvPr/>
          </p:nvSpPr>
          <p:spPr>
            <a:xfrm>
              <a:off x="4873464" y="1546149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 33"/>
            <p:cNvSpPr/>
            <p:nvPr/>
          </p:nvSpPr>
          <p:spPr>
            <a:xfrm>
              <a:off x="4909459" y="1563763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 34"/>
            <p:cNvSpPr/>
            <p:nvPr/>
          </p:nvSpPr>
          <p:spPr>
            <a:xfrm>
              <a:off x="4909459" y="1770552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Multiple types, rates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Shape 35"/>
            <p:cNvSpPr/>
            <p:nvPr/>
          </p:nvSpPr>
          <p:spPr>
            <a:xfrm>
              <a:off x="6313292" y="1546149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 36"/>
            <p:cNvSpPr/>
            <p:nvPr/>
          </p:nvSpPr>
          <p:spPr>
            <a:xfrm>
              <a:off x="6349287" y="1563763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 37"/>
            <p:cNvSpPr/>
            <p:nvPr/>
          </p:nvSpPr>
          <p:spPr>
            <a:xfrm>
              <a:off x="6349287" y="1770552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Multiple types, rates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Shape 38"/>
            <p:cNvSpPr/>
            <p:nvPr/>
          </p:nvSpPr>
          <p:spPr>
            <a:xfrm>
              <a:off x="7708125" y="1546149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 39"/>
            <p:cNvSpPr/>
            <p:nvPr/>
          </p:nvSpPr>
          <p:spPr>
            <a:xfrm>
              <a:off x="7744121" y="1563763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 40"/>
            <p:cNvSpPr/>
            <p:nvPr/>
          </p:nvSpPr>
          <p:spPr>
            <a:xfrm>
              <a:off x="7744121" y="1770552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Multiple types, rates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Shape 41"/>
            <p:cNvSpPr/>
            <p:nvPr/>
          </p:nvSpPr>
          <p:spPr>
            <a:xfrm>
              <a:off x="59038" y="1977694"/>
              <a:ext cx="8144028" cy="405124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Shape 42"/>
            <p:cNvSpPr/>
            <p:nvPr/>
          </p:nvSpPr>
          <p:spPr>
            <a:xfrm>
              <a:off x="59038" y="1977694"/>
              <a:ext cx="1853779" cy="405124"/>
            </a:xfrm>
            <a:prstGeom prst="rect">
              <a:avLst/>
            </a:prstGeom>
            <a:solidFill>
              <a:srgbClr val="FEF3E2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 44"/>
            <p:cNvSpPr/>
            <p:nvPr/>
          </p:nvSpPr>
          <p:spPr>
            <a:xfrm>
              <a:off x="185023" y="2012922"/>
              <a:ext cx="1691798" cy="19375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>
                  <a:ln>
                    <a:noFill/>
                  </a:ln>
                  <a:solidFill>
                    <a:srgbClr val="111827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Multi-day billing horizon</a:t>
              </a:r>
              <a:endParaRPr kumimoji="0" 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 45"/>
            <p:cNvSpPr/>
            <p:nvPr/>
          </p:nvSpPr>
          <p:spPr>
            <a:xfrm>
              <a:off x="185023" y="2206678"/>
              <a:ext cx="1691798" cy="15852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1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Explicit 30-day demand charge optimization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Shape 46"/>
            <p:cNvSpPr/>
            <p:nvPr/>
          </p:nvSpPr>
          <p:spPr>
            <a:xfrm>
              <a:off x="1993807" y="1977694"/>
              <a:ext cx="1358838" cy="405124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 47"/>
            <p:cNvSpPr/>
            <p:nvPr/>
          </p:nvSpPr>
          <p:spPr>
            <a:xfrm>
              <a:off x="2029803" y="1995308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AB308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~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 48"/>
            <p:cNvSpPr/>
            <p:nvPr/>
          </p:nvSpPr>
          <p:spPr>
            <a:xfrm>
              <a:off x="2029803" y="220209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day-ahead only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Shape 49"/>
            <p:cNvSpPr/>
            <p:nvPr/>
          </p:nvSpPr>
          <p:spPr>
            <a:xfrm>
              <a:off x="3433635" y="1977694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 50"/>
            <p:cNvSpPr/>
            <p:nvPr/>
          </p:nvSpPr>
          <p:spPr>
            <a:xfrm>
              <a:off x="3469631" y="1995308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AB308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~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 51"/>
            <p:cNvSpPr/>
            <p:nvPr/>
          </p:nvSpPr>
          <p:spPr>
            <a:xfrm>
              <a:off x="3469631" y="220209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monthly reward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Shape 52"/>
            <p:cNvSpPr/>
            <p:nvPr/>
          </p:nvSpPr>
          <p:spPr>
            <a:xfrm>
              <a:off x="4873464" y="1977694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 53"/>
            <p:cNvSpPr/>
            <p:nvPr/>
          </p:nvSpPr>
          <p:spPr>
            <a:xfrm>
              <a:off x="4909459" y="1995308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AB308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~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 54"/>
            <p:cNvSpPr/>
            <p:nvPr/>
          </p:nvSpPr>
          <p:spPr>
            <a:xfrm>
              <a:off x="4909459" y="220209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monthly reward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Shape 55"/>
            <p:cNvSpPr/>
            <p:nvPr/>
          </p:nvSpPr>
          <p:spPr>
            <a:xfrm>
              <a:off x="6313292" y="1977694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 56"/>
            <p:cNvSpPr/>
            <p:nvPr/>
          </p:nvSpPr>
          <p:spPr>
            <a:xfrm>
              <a:off x="6349287" y="1995308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 57"/>
            <p:cNvSpPr/>
            <p:nvPr/>
          </p:nvSpPr>
          <p:spPr>
            <a:xfrm>
              <a:off x="6349287" y="220209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cross-day value fn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Shape 58"/>
            <p:cNvSpPr/>
            <p:nvPr/>
          </p:nvSpPr>
          <p:spPr>
            <a:xfrm>
              <a:off x="7708125" y="1977694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 59"/>
            <p:cNvSpPr/>
            <p:nvPr/>
          </p:nvSpPr>
          <p:spPr>
            <a:xfrm>
              <a:off x="7744121" y="1995308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 60"/>
            <p:cNvSpPr/>
            <p:nvPr/>
          </p:nvSpPr>
          <p:spPr>
            <a:xfrm>
              <a:off x="7744121" y="220209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cross-day via MPC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Shape 61"/>
            <p:cNvSpPr/>
            <p:nvPr/>
          </p:nvSpPr>
          <p:spPr>
            <a:xfrm>
              <a:off x="59038" y="2409240"/>
              <a:ext cx="8144028" cy="405124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Shape 62"/>
            <p:cNvSpPr/>
            <p:nvPr/>
          </p:nvSpPr>
          <p:spPr>
            <a:xfrm>
              <a:off x="59038" y="2409240"/>
              <a:ext cx="1853779" cy="405124"/>
            </a:xfrm>
            <a:prstGeom prst="rect">
              <a:avLst/>
            </a:prstGeom>
            <a:solidFill>
              <a:srgbClr val="FFF7ED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 64"/>
            <p:cNvSpPr/>
            <p:nvPr/>
          </p:nvSpPr>
          <p:spPr>
            <a:xfrm>
              <a:off x="185023" y="2444468"/>
              <a:ext cx="1691798" cy="19375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>
                  <a:ln>
                    <a:noFill/>
                  </a:ln>
                  <a:solidFill>
                    <a:srgbClr val="111827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Formal incentive guarantees</a:t>
              </a:r>
              <a:endParaRPr kumimoji="0" 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 65"/>
            <p:cNvSpPr/>
            <p:nvPr/>
          </p:nvSpPr>
          <p:spPr>
            <a:xfrm>
              <a:off x="185023" y="2638223"/>
              <a:ext cx="1691798" cy="15852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1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Strategy-proof &amp; budget-feasible mechanism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Shape 66"/>
            <p:cNvSpPr/>
            <p:nvPr/>
          </p:nvSpPr>
          <p:spPr>
            <a:xfrm>
              <a:off x="1993807" y="2409240"/>
              <a:ext cx="1358838" cy="405124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 67"/>
            <p:cNvSpPr/>
            <p:nvPr/>
          </p:nvSpPr>
          <p:spPr>
            <a:xfrm>
              <a:off x="2029803" y="242685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F4444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✗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 68"/>
            <p:cNvSpPr/>
            <p:nvPr/>
          </p:nvSpPr>
          <p:spPr>
            <a:xfrm>
              <a:off x="2029803" y="2633643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Shape 69"/>
            <p:cNvSpPr/>
            <p:nvPr/>
          </p:nvSpPr>
          <p:spPr>
            <a:xfrm>
              <a:off x="3433635" y="2409240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 70"/>
            <p:cNvSpPr/>
            <p:nvPr/>
          </p:nvSpPr>
          <p:spPr>
            <a:xfrm>
              <a:off x="3469631" y="242685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F4444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✗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 71"/>
            <p:cNvSpPr/>
            <p:nvPr/>
          </p:nvSpPr>
          <p:spPr>
            <a:xfrm>
              <a:off x="3469631" y="2633643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Shape 72"/>
            <p:cNvSpPr/>
            <p:nvPr/>
          </p:nvSpPr>
          <p:spPr>
            <a:xfrm>
              <a:off x="4873464" y="2409240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 73"/>
            <p:cNvSpPr/>
            <p:nvPr/>
          </p:nvSpPr>
          <p:spPr>
            <a:xfrm>
              <a:off x="4909459" y="242685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F4444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✗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 74"/>
            <p:cNvSpPr/>
            <p:nvPr/>
          </p:nvSpPr>
          <p:spPr>
            <a:xfrm>
              <a:off x="4909459" y="2633643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Shape 75"/>
            <p:cNvSpPr/>
            <p:nvPr/>
          </p:nvSpPr>
          <p:spPr>
            <a:xfrm>
              <a:off x="6313292" y="2409240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Text 76"/>
            <p:cNvSpPr/>
            <p:nvPr/>
          </p:nvSpPr>
          <p:spPr>
            <a:xfrm>
              <a:off x="6349287" y="242685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F4444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✗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 77"/>
            <p:cNvSpPr/>
            <p:nvPr/>
          </p:nvSpPr>
          <p:spPr>
            <a:xfrm>
              <a:off x="6349287" y="2633643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Shape 78"/>
            <p:cNvSpPr/>
            <p:nvPr/>
          </p:nvSpPr>
          <p:spPr>
            <a:xfrm>
              <a:off x="7708125" y="2409240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Text 79"/>
            <p:cNvSpPr/>
            <p:nvPr/>
          </p:nvSpPr>
          <p:spPr>
            <a:xfrm>
              <a:off x="7744121" y="242685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 80"/>
            <p:cNvSpPr/>
            <p:nvPr/>
          </p:nvSpPr>
          <p:spPr>
            <a:xfrm>
              <a:off x="7744121" y="2633643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proven theoretical guarantees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8" name="Shape 81">
            <a:extLst>
              <a:ext uri="{FF2B5EF4-FFF2-40B4-BE49-F238E27FC236}">
                <a16:creationId xmlns:a16="http://schemas.microsoft.com/office/drawing/2014/main" id="{A446474F-9616-989D-595A-A14EDF4115FF}"/>
              </a:ext>
            </a:extLst>
          </p:cNvPr>
          <p:cNvSpPr/>
          <p:nvPr/>
        </p:nvSpPr>
        <p:spPr>
          <a:xfrm flipV="1">
            <a:off x="59038" y="3285893"/>
            <a:ext cx="9007925" cy="7434"/>
          </a:xfrm>
          <a:prstGeom prst="line">
            <a:avLst/>
          </a:prstGeom>
          <a:noFill/>
          <a:ln w="15240">
            <a:solidFill>
              <a:srgbClr val="94A3B8"/>
            </a:solidFill>
            <a:prstDash val="dash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23B8CC88-6B4A-D018-2F93-69013F138CF7}"/>
              </a:ext>
            </a:extLst>
          </p:cNvPr>
          <p:cNvGrpSpPr/>
          <p:nvPr/>
        </p:nvGrpSpPr>
        <p:grpSpPr>
          <a:xfrm>
            <a:off x="77036" y="1528302"/>
            <a:ext cx="9007925" cy="1717727"/>
            <a:chOff x="117183" y="1553927"/>
            <a:chExt cx="9007925" cy="1717727"/>
          </a:xfrm>
        </p:grpSpPr>
        <p:sp>
          <p:nvSpPr>
            <p:cNvPr id="209" name="Text 82">
              <a:extLst>
                <a:ext uri="{FF2B5EF4-FFF2-40B4-BE49-F238E27FC236}">
                  <a16:creationId xmlns:a16="http://schemas.microsoft.com/office/drawing/2014/main" id="{8F5E2BA5-E4C6-920C-0694-5C91954D5A9A}"/>
                </a:ext>
              </a:extLst>
            </p:cNvPr>
            <p:cNvSpPr/>
            <p:nvPr/>
          </p:nvSpPr>
          <p:spPr>
            <a:xfrm>
              <a:off x="117183" y="1553927"/>
              <a:ext cx="8144028" cy="17614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1" u="none" strike="noStrike" kern="1200" cap="none" spc="0" normalizeH="0" baseline="0" noProof="0">
                  <a:ln>
                    <a:noFill/>
                  </a:ln>
                  <a:solidFill>
                    <a:srgbClr val="94A3B8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Technical precision dimensions  ↓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Shape 83">
              <a:extLst>
                <a:ext uri="{FF2B5EF4-FFF2-40B4-BE49-F238E27FC236}">
                  <a16:creationId xmlns:a16="http://schemas.microsoft.com/office/drawing/2014/main" id="{77C2F426-6EAC-0A10-E145-9D9697151207}"/>
                </a:ext>
              </a:extLst>
            </p:cNvPr>
            <p:cNvSpPr/>
            <p:nvPr/>
          </p:nvSpPr>
          <p:spPr>
            <a:xfrm>
              <a:off x="117183" y="1562734"/>
              <a:ext cx="8144028" cy="405124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Shape 84">
              <a:extLst>
                <a:ext uri="{FF2B5EF4-FFF2-40B4-BE49-F238E27FC236}">
                  <a16:creationId xmlns:a16="http://schemas.microsoft.com/office/drawing/2014/main" id="{376B4FF7-A898-FE13-2AB0-E7917B28346D}"/>
                </a:ext>
              </a:extLst>
            </p:cNvPr>
            <p:cNvSpPr/>
            <p:nvPr/>
          </p:nvSpPr>
          <p:spPr>
            <a:xfrm>
              <a:off x="117183" y="1562734"/>
              <a:ext cx="1853779" cy="405124"/>
            </a:xfrm>
            <a:prstGeom prst="rect">
              <a:avLst/>
            </a:prstGeom>
            <a:solidFill>
              <a:srgbClr val="E8EDF5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Text 85">
              <a:extLst>
                <a:ext uri="{FF2B5EF4-FFF2-40B4-BE49-F238E27FC236}">
                  <a16:creationId xmlns:a16="http://schemas.microsoft.com/office/drawing/2014/main" id="{09027A0B-E6F8-6AA6-FBFA-BA4C477584AE}"/>
                </a:ext>
              </a:extLst>
            </p:cNvPr>
            <p:cNvSpPr/>
            <p:nvPr/>
          </p:nvSpPr>
          <p:spPr>
            <a:xfrm>
              <a:off x="207172" y="1597962"/>
              <a:ext cx="1691798" cy="19375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>
                  <a:ln>
                    <a:noFill/>
                  </a:ln>
                  <a:solidFill>
                    <a:srgbClr val="111827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Algorithm paradigm</a:t>
              </a:r>
              <a:endParaRPr kumimoji="0" 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Text 86">
              <a:extLst>
                <a:ext uri="{FF2B5EF4-FFF2-40B4-BE49-F238E27FC236}">
                  <a16:creationId xmlns:a16="http://schemas.microsoft.com/office/drawing/2014/main" id="{F9342E07-E987-A421-7C9B-9963062E34DE}"/>
                </a:ext>
              </a:extLst>
            </p:cNvPr>
            <p:cNvSpPr/>
            <p:nvPr/>
          </p:nvSpPr>
          <p:spPr>
            <a:xfrm>
              <a:off x="207172" y="1791717"/>
              <a:ext cx="1691798" cy="15852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1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Core method for action selection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Shape 87">
              <a:extLst>
                <a:ext uri="{FF2B5EF4-FFF2-40B4-BE49-F238E27FC236}">
                  <a16:creationId xmlns:a16="http://schemas.microsoft.com/office/drawing/2014/main" id="{245DA320-DB0A-7F53-CAF9-409DE9336AF6}"/>
                </a:ext>
              </a:extLst>
            </p:cNvPr>
            <p:cNvSpPr/>
            <p:nvPr/>
          </p:nvSpPr>
          <p:spPr>
            <a:xfrm>
              <a:off x="2051952" y="1562734"/>
              <a:ext cx="1358838" cy="405124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Text 88">
              <a:extLst>
                <a:ext uri="{FF2B5EF4-FFF2-40B4-BE49-F238E27FC236}">
                  <a16:creationId xmlns:a16="http://schemas.microsoft.com/office/drawing/2014/main" id="{EEFD7103-C8A5-683F-F869-98407D3D73A2}"/>
                </a:ext>
              </a:extLst>
            </p:cNvPr>
            <p:cNvSpPr/>
            <p:nvPr/>
          </p:nvSpPr>
          <p:spPr>
            <a:xfrm>
              <a:off x="2087948" y="1580348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9CA3AF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LP / MIP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Text 89">
              <a:extLst>
                <a:ext uri="{FF2B5EF4-FFF2-40B4-BE49-F238E27FC236}">
                  <a16:creationId xmlns:a16="http://schemas.microsoft.com/office/drawing/2014/main" id="{D1E3E14D-C74E-BD57-DF98-C1BE731D14CD}"/>
                </a:ext>
              </a:extLst>
            </p:cNvPr>
            <p:cNvSpPr/>
            <p:nvPr/>
          </p:nvSpPr>
          <p:spPr>
            <a:xfrm>
              <a:off x="2087948" y="178713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offline, static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Shape 90">
              <a:extLst>
                <a:ext uri="{FF2B5EF4-FFF2-40B4-BE49-F238E27FC236}">
                  <a16:creationId xmlns:a16="http://schemas.microsoft.com/office/drawing/2014/main" id="{44FAFA2A-4DF7-20F0-1C51-37EED940E3C2}"/>
                </a:ext>
              </a:extLst>
            </p:cNvPr>
            <p:cNvSpPr/>
            <p:nvPr/>
          </p:nvSpPr>
          <p:spPr>
            <a:xfrm>
              <a:off x="3491780" y="1562734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Text 91">
              <a:extLst>
                <a:ext uri="{FF2B5EF4-FFF2-40B4-BE49-F238E27FC236}">
                  <a16:creationId xmlns:a16="http://schemas.microsoft.com/office/drawing/2014/main" id="{FBAB7CA1-9A94-6989-87DA-0BDE19B4C531}"/>
                </a:ext>
              </a:extLst>
            </p:cNvPr>
            <p:cNvSpPr/>
            <p:nvPr/>
          </p:nvSpPr>
          <p:spPr>
            <a:xfrm>
              <a:off x="3527776" y="1580348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DDPG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Text 92">
              <a:extLst>
                <a:ext uri="{FF2B5EF4-FFF2-40B4-BE49-F238E27FC236}">
                  <a16:creationId xmlns:a16="http://schemas.microsoft.com/office/drawing/2014/main" id="{39689381-0F71-33A2-EF84-8396C9D9ABBD}"/>
                </a:ext>
              </a:extLst>
            </p:cNvPr>
            <p:cNvSpPr/>
            <p:nvPr/>
          </p:nvSpPr>
          <p:spPr>
            <a:xfrm>
              <a:off x="3527776" y="178713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continuous RL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hape 93">
              <a:extLst>
                <a:ext uri="{FF2B5EF4-FFF2-40B4-BE49-F238E27FC236}">
                  <a16:creationId xmlns:a16="http://schemas.microsoft.com/office/drawing/2014/main" id="{FC93B9D5-7A21-6E37-E4C4-4834A4A47D3A}"/>
                </a:ext>
              </a:extLst>
            </p:cNvPr>
            <p:cNvSpPr/>
            <p:nvPr/>
          </p:nvSpPr>
          <p:spPr>
            <a:xfrm>
              <a:off x="4931609" y="1562734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Text 94">
              <a:extLst>
                <a:ext uri="{FF2B5EF4-FFF2-40B4-BE49-F238E27FC236}">
                  <a16:creationId xmlns:a16="http://schemas.microsoft.com/office/drawing/2014/main" id="{BA4D46E6-8704-2200-62EB-99634910981A}"/>
                </a:ext>
              </a:extLst>
            </p:cNvPr>
            <p:cNvSpPr/>
            <p:nvPr/>
          </p:nvSpPr>
          <p:spPr>
            <a:xfrm>
              <a:off x="4967604" y="1580348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DG-MCTS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Text 95">
              <a:extLst>
                <a:ext uri="{FF2B5EF4-FFF2-40B4-BE49-F238E27FC236}">
                  <a16:creationId xmlns:a16="http://schemas.microsoft.com/office/drawing/2014/main" id="{FB068276-A1EF-000F-2CF5-54548582D623}"/>
                </a:ext>
              </a:extLst>
            </p:cNvPr>
            <p:cNvSpPr/>
            <p:nvPr/>
          </p:nvSpPr>
          <p:spPr>
            <a:xfrm>
              <a:off x="4967604" y="178713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online tree search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Shape 96">
              <a:extLst>
                <a:ext uri="{FF2B5EF4-FFF2-40B4-BE49-F238E27FC236}">
                  <a16:creationId xmlns:a16="http://schemas.microsoft.com/office/drawing/2014/main" id="{869881F3-B19B-3AC9-1171-F2CC9E646CE7}"/>
                </a:ext>
              </a:extLst>
            </p:cNvPr>
            <p:cNvSpPr/>
            <p:nvPr/>
          </p:nvSpPr>
          <p:spPr>
            <a:xfrm>
              <a:off x="6371437" y="1562734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Text 97">
              <a:extLst>
                <a:ext uri="{FF2B5EF4-FFF2-40B4-BE49-F238E27FC236}">
                  <a16:creationId xmlns:a16="http://schemas.microsoft.com/office/drawing/2014/main" id="{BD8C5023-41D4-27EF-6359-D6380068F7DC}"/>
                </a:ext>
              </a:extLst>
            </p:cNvPr>
            <p:cNvSpPr/>
            <p:nvPr/>
          </p:nvSpPr>
          <p:spPr>
            <a:xfrm>
              <a:off x="6407432" y="1580348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MC-MPC + VF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Text 98">
              <a:extLst>
                <a:ext uri="{FF2B5EF4-FFF2-40B4-BE49-F238E27FC236}">
                  <a16:creationId xmlns:a16="http://schemas.microsoft.com/office/drawing/2014/main" id="{72E2B841-B968-6AFF-D05D-E502366591C7}"/>
                </a:ext>
              </a:extLst>
            </p:cNvPr>
            <p:cNvSpPr/>
            <p:nvPr/>
          </p:nvSpPr>
          <p:spPr>
            <a:xfrm>
              <a:off x="6407432" y="178713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neuro-symbolic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Shape 99">
              <a:extLst>
                <a:ext uri="{FF2B5EF4-FFF2-40B4-BE49-F238E27FC236}">
                  <a16:creationId xmlns:a16="http://schemas.microsoft.com/office/drawing/2014/main" id="{FC8069B7-EF84-761F-B6EB-D6A49B21762F}"/>
                </a:ext>
              </a:extLst>
            </p:cNvPr>
            <p:cNvSpPr/>
            <p:nvPr/>
          </p:nvSpPr>
          <p:spPr>
            <a:xfrm>
              <a:off x="7766270" y="1562734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Text 100">
              <a:extLst>
                <a:ext uri="{FF2B5EF4-FFF2-40B4-BE49-F238E27FC236}">
                  <a16:creationId xmlns:a16="http://schemas.microsoft.com/office/drawing/2014/main" id="{D5C2706F-D3AE-790F-84D7-E276DF9F09E6}"/>
                </a:ext>
              </a:extLst>
            </p:cNvPr>
            <p:cNvSpPr/>
            <p:nvPr/>
          </p:nvSpPr>
          <p:spPr>
            <a:xfrm>
              <a:off x="7802266" y="1580348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MC-MPC + Negotiation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Text 101">
              <a:extLst>
                <a:ext uri="{FF2B5EF4-FFF2-40B4-BE49-F238E27FC236}">
                  <a16:creationId xmlns:a16="http://schemas.microsoft.com/office/drawing/2014/main" id="{A3044121-CC5F-C80F-314C-E57E0C2D3F60}"/>
                </a:ext>
              </a:extLst>
            </p:cNvPr>
            <p:cNvSpPr/>
            <p:nvPr/>
          </p:nvSpPr>
          <p:spPr>
            <a:xfrm>
              <a:off x="7802266" y="178713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mechanism design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Shape 102">
              <a:extLst>
                <a:ext uri="{FF2B5EF4-FFF2-40B4-BE49-F238E27FC236}">
                  <a16:creationId xmlns:a16="http://schemas.microsoft.com/office/drawing/2014/main" id="{636B7AF1-ADDE-CC68-A54D-C6C7C933688F}"/>
                </a:ext>
              </a:extLst>
            </p:cNvPr>
            <p:cNvSpPr/>
            <p:nvPr/>
          </p:nvSpPr>
          <p:spPr>
            <a:xfrm>
              <a:off x="117183" y="1994279"/>
              <a:ext cx="8144028" cy="405124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Shape 103">
              <a:extLst>
                <a:ext uri="{FF2B5EF4-FFF2-40B4-BE49-F238E27FC236}">
                  <a16:creationId xmlns:a16="http://schemas.microsoft.com/office/drawing/2014/main" id="{C0A6F20A-DD5D-91F2-7045-D9BDAFF46300}"/>
                </a:ext>
              </a:extLst>
            </p:cNvPr>
            <p:cNvSpPr/>
            <p:nvPr/>
          </p:nvSpPr>
          <p:spPr>
            <a:xfrm>
              <a:off x="117183" y="1994279"/>
              <a:ext cx="1853779" cy="405124"/>
            </a:xfrm>
            <a:prstGeom prst="rect">
              <a:avLst/>
            </a:prstGeom>
            <a:solidFill>
              <a:srgbClr val="EEF2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Text 104">
              <a:extLst>
                <a:ext uri="{FF2B5EF4-FFF2-40B4-BE49-F238E27FC236}">
                  <a16:creationId xmlns:a16="http://schemas.microsoft.com/office/drawing/2014/main" id="{96AB08BA-DC7F-5959-7D23-2BA5FEC90194}"/>
                </a:ext>
              </a:extLst>
            </p:cNvPr>
            <p:cNvSpPr/>
            <p:nvPr/>
          </p:nvSpPr>
          <p:spPr>
            <a:xfrm>
              <a:off x="207172" y="2029508"/>
              <a:ext cx="1691798" cy="19375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>
                  <a:ln>
                    <a:noFill/>
                  </a:ln>
                  <a:solidFill>
                    <a:srgbClr val="111827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Domain-aware training</a:t>
              </a:r>
              <a:endParaRPr kumimoji="0" 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Text 105">
              <a:extLst>
                <a:ext uri="{FF2B5EF4-FFF2-40B4-BE49-F238E27FC236}">
                  <a16:creationId xmlns:a16="http://schemas.microsoft.com/office/drawing/2014/main" id="{8D08A7B0-27B6-F6B3-4E3B-39093F9C0EF2}"/>
                </a:ext>
              </a:extLst>
            </p:cNvPr>
            <p:cNvSpPr/>
            <p:nvPr/>
          </p:nvSpPr>
          <p:spPr>
            <a:xfrm>
              <a:off x="207172" y="2223263"/>
              <a:ext cx="1691798" cy="15852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1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MILP or domain heuristics guide learning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Shape 106">
              <a:extLst>
                <a:ext uri="{FF2B5EF4-FFF2-40B4-BE49-F238E27FC236}">
                  <a16:creationId xmlns:a16="http://schemas.microsoft.com/office/drawing/2014/main" id="{D33B30D7-4C6A-68D7-6928-437722F0E038}"/>
                </a:ext>
              </a:extLst>
            </p:cNvPr>
            <p:cNvSpPr/>
            <p:nvPr/>
          </p:nvSpPr>
          <p:spPr>
            <a:xfrm>
              <a:off x="2051952" y="1994279"/>
              <a:ext cx="1358838" cy="405124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Text 107">
              <a:extLst>
                <a:ext uri="{FF2B5EF4-FFF2-40B4-BE49-F238E27FC236}">
                  <a16:creationId xmlns:a16="http://schemas.microsoft.com/office/drawing/2014/main" id="{457E23E8-69EE-97FD-C862-7823FE8295F9}"/>
                </a:ext>
              </a:extLst>
            </p:cNvPr>
            <p:cNvSpPr/>
            <p:nvPr/>
          </p:nvSpPr>
          <p:spPr>
            <a:xfrm>
              <a:off x="2087948" y="201189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F4444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✗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Text 108">
              <a:extLst>
                <a:ext uri="{FF2B5EF4-FFF2-40B4-BE49-F238E27FC236}">
                  <a16:creationId xmlns:a16="http://schemas.microsoft.com/office/drawing/2014/main" id="{CA956764-7970-100F-1590-59582AE25646}"/>
                </a:ext>
              </a:extLst>
            </p:cNvPr>
            <p:cNvSpPr/>
            <p:nvPr/>
          </p:nvSpPr>
          <p:spPr>
            <a:xfrm>
              <a:off x="2087948" y="2218683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pure solver / RL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Shape 109">
              <a:extLst>
                <a:ext uri="{FF2B5EF4-FFF2-40B4-BE49-F238E27FC236}">
                  <a16:creationId xmlns:a16="http://schemas.microsoft.com/office/drawing/2014/main" id="{32E7A6D1-206A-8E07-B9BA-9CD0EC6751F7}"/>
                </a:ext>
              </a:extLst>
            </p:cNvPr>
            <p:cNvSpPr/>
            <p:nvPr/>
          </p:nvSpPr>
          <p:spPr>
            <a:xfrm>
              <a:off x="3491780" y="1994279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Text 110">
              <a:extLst>
                <a:ext uri="{FF2B5EF4-FFF2-40B4-BE49-F238E27FC236}">
                  <a16:creationId xmlns:a16="http://schemas.microsoft.com/office/drawing/2014/main" id="{D3246ABB-0F2A-A458-A066-9FA9368A3A54}"/>
                </a:ext>
              </a:extLst>
            </p:cNvPr>
            <p:cNvSpPr/>
            <p:nvPr/>
          </p:nvSpPr>
          <p:spPr>
            <a:xfrm>
              <a:off x="3527776" y="201189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Text 111">
              <a:extLst>
                <a:ext uri="{FF2B5EF4-FFF2-40B4-BE49-F238E27FC236}">
                  <a16:creationId xmlns:a16="http://schemas.microsoft.com/office/drawing/2014/main" id="{5D0F3830-5493-AA99-920B-B63C7615E626}"/>
                </a:ext>
              </a:extLst>
            </p:cNvPr>
            <p:cNvSpPr/>
            <p:nvPr/>
          </p:nvSpPr>
          <p:spPr>
            <a:xfrm>
              <a:off x="3527776" y="2218683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MILP policy guidance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Shape 112">
              <a:extLst>
                <a:ext uri="{FF2B5EF4-FFF2-40B4-BE49-F238E27FC236}">
                  <a16:creationId xmlns:a16="http://schemas.microsoft.com/office/drawing/2014/main" id="{E3AD71BF-3D8D-AA16-BFF2-92C1C813A28C}"/>
                </a:ext>
              </a:extLst>
            </p:cNvPr>
            <p:cNvSpPr/>
            <p:nvPr/>
          </p:nvSpPr>
          <p:spPr>
            <a:xfrm>
              <a:off x="4931609" y="1994279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Text 113">
              <a:extLst>
                <a:ext uri="{FF2B5EF4-FFF2-40B4-BE49-F238E27FC236}">
                  <a16:creationId xmlns:a16="http://schemas.microsoft.com/office/drawing/2014/main" id="{8A9BE8E1-ED80-0466-5A0F-53EE5E6803F3}"/>
                </a:ext>
              </a:extLst>
            </p:cNvPr>
            <p:cNvSpPr/>
            <p:nvPr/>
          </p:nvSpPr>
          <p:spPr>
            <a:xfrm>
              <a:off x="4967604" y="201189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Text 114">
              <a:extLst>
                <a:ext uri="{FF2B5EF4-FFF2-40B4-BE49-F238E27FC236}">
                  <a16:creationId xmlns:a16="http://schemas.microsoft.com/office/drawing/2014/main" id="{FF835CB4-60B2-98A2-8EC8-2D7845FEDEAC}"/>
                </a:ext>
              </a:extLst>
            </p:cNvPr>
            <p:cNvSpPr/>
            <p:nvPr/>
          </p:nvSpPr>
          <p:spPr>
            <a:xfrm>
              <a:off x="4967604" y="2218683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domain-pruned tree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Shape 115">
              <a:extLst>
                <a:ext uri="{FF2B5EF4-FFF2-40B4-BE49-F238E27FC236}">
                  <a16:creationId xmlns:a16="http://schemas.microsoft.com/office/drawing/2014/main" id="{12DB7D29-FD26-4247-BC8F-5B295FE45C73}"/>
                </a:ext>
              </a:extLst>
            </p:cNvPr>
            <p:cNvSpPr/>
            <p:nvPr/>
          </p:nvSpPr>
          <p:spPr>
            <a:xfrm>
              <a:off x="6371437" y="1994279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Text 116">
              <a:extLst>
                <a:ext uri="{FF2B5EF4-FFF2-40B4-BE49-F238E27FC236}">
                  <a16:creationId xmlns:a16="http://schemas.microsoft.com/office/drawing/2014/main" id="{FA62BE33-EBBE-390B-3FAE-255FF2992776}"/>
                </a:ext>
              </a:extLst>
            </p:cNvPr>
            <p:cNvSpPr/>
            <p:nvPr/>
          </p:nvSpPr>
          <p:spPr>
            <a:xfrm>
              <a:off x="6407432" y="201189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Text 117">
              <a:extLst>
                <a:ext uri="{FF2B5EF4-FFF2-40B4-BE49-F238E27FC236}">
                  <a16:creationId xmlns:a16="http://schemas.microsoft.com/office/drawing/2014/main" id="{3FD5AD5B-DA54-7092-5D3A-AD290E8A0DC5}"/>
                </a:ext>
              </a:extLst>
            </p:cNvPr>
            <p:cNvSpPr/>
            <p:nvPr/>
          </p:nvSpPr>
          <p:spPr>
            <a:xfrm>
              <a:off x="6407432" y="2218683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MC sampling + NN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Shape 118">
              <a:extLst>
                <a:ext uri="{FF2B5EF4-FFF2-40B4-BE49-F238E27FC236}">
                  <a16:creationId xmlns:a16="http://schemas.microsoft.com/office/drawing/2014/main" id="{0A9D2F55-EFF1-54FE-AC86-FAB390578043}"/>
                </a:ext>
              </a:extLst>
            </p:cNvPr>
            <p:cNvSpPr/>
            <p:nvPr/>
          </p:nvSpPr>
          <p:spPr>
            <a:xfrm>
              <a:off x="7766270" y="1994279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Text 119">
              <a:extLst>
                <a:ext uri="{FF2B5EF4-FFF2-40B4-BE49-F238E27FC236}">
                  <a16:creationId xmlns:a16="http://schemas.microsoft.com/office/drawing/2014/main" id="{D640989A-167B-9E85-8FD9-C9EFA7715015}"/>
                </a:ext>
              </a:extLst>
            </p:cNvPr>
            <p:cNvSpPr/>
            <p:nvPr/>
          </p:nvSpPr>
          <p:spPr>
            <a:xfrm>
              <a:off x="7802266" y="201189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AB308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~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Text 120">
              <a:extLst>
                <a:ext uri="{FF2B5EF4-FFF2-40B4-BE49-F238E27FC236}">
                  <a16:creationId xmlns:a16="http://schemas.microsoft.com/office/drawing/2014/main" id="{34EA02D4-0DE0-20AA-B083-4ECD6B15D88E}"/>
                </a:ext>
              </a:extLst>
            </p:cNvPr>
            <p:cNvSpPr/>
            <p:nvPr/>
          </p:nvSpPr>
          <p:spPr>
            <a:xfrm>
              <a:off x="7802266" y="2218683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MPC-structured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Shape 121">
              <a:extLst>
                <a:ext uri="{FF2B5EF4-FFF2-40B4-BE49-F238E27FC236}">
                  <a16:creationId xmlns:a16="http://schemas.microsoft.com/office/drawing/2014/main" id="{940BCEF5-F482-1EDC-4324-52B2A150CCBD}"/>
                </a:ext>
              </a:extLst>
            </p:cNvPr>
            <p:cNvSpPr/>
            <p:nvPr/>
          </p:nvSpPr>
          <p:spPr>
            <a:xfrm>
              <a:off x="117183" y="2425825"/>
              <a:ext cx="8144028" cy="405124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Shape 122">
              <a:extLst>
                <a:ext uri="{FF2B5EF4-FFF2-40B4-BE49-F238E27FC236}">
                  <a16:creationId xmlns:a16="http://schemas.microsoft.com/office/drawing/2014/main" id="{21045039-EC47-6B6E-804C-DCDCCA75A5AE}"/>
                </a:ext>
              </a:extLst>
            </p:cNvPr>
            <p:cNvSpPr/>
            <p:nvPr/>
          </p:nvSpPr>
          <p:spPr>
            <a:xfrm>
              <a:off x="117183" y="2425825"/>
              <a:ext cx="1853779" cy="405124"/>
            </a:xfrm>
            <a:prstGeom prst="rect">
              <a:avLst/>
            </a:prstGeom>
            <a:solidFill>
              <a:srgbClr val="E8EDF5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Text 123">
              <a:extLst>
                <a:ext uri="{FF2B5EF4-FFF2-40B4-BE49-F238E27FC236}">
                  <a16:creationId xmlns:a16="http://schemas.microsoft.com/office/drawing/2014/main" id="{4D5C0A51-B4C8-5F6E-7D7D-4CCAC917BF14}"/>
                </a:ext>
              </a:extLst>
            </p:cNvPr>
            <p:cNvSpPr/>
            <p:nvPr/>
          </p:nvSpPr>
          <p:spPr>
            <a:xfrm>
              <a:off x="207172" y="2461053"/>
              <a:ext cx="1691798" cy="19375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>
                  <a:ln>
                    <a:noFill/>
                  </a:ln>
                  <a:solidFill>
                    <a:srgbClr val="111827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Online EV arrival uncertainty</a:t>
              </a:r>
              <a:endParaRPr kumimoji="0" 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Text 124">
              <a:extLst>
                <a:ext uri="{FF2B5EF4-FFF2-40B4-BE49-F238E27FC236}">
                  <a16:creationId xmlns:a16="http://schemas.microsoft.com/office/drawing/2014/main" id="{F2634EB5-2578-6B14-E041-D88242AF4E4E}"/>
                </a:ext>
              </a:extLst>
            </p:cNvPr>
            <p:cNvSpPr/>
            <p:nvPr/>
          </p:nvSpPr>
          <p:spPr>
            <a:xfrm>
              <a:off x="207172" y="2654808"/>
              <a:ext cx="1691798" cy="15852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1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Decisions without knowing future arrivals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Shape 125">
              <a:extLst>
                <a:ext uri="{FF2B5EF4-FFF2-40B4-BE49-F238E27FC236}">
                  <a16:creationId xmlns:a16="http://schemas.microsoft.com/office/drawing/2014/main" id="{E6193410-100E-EB42-8C45-027008900476}"/>
                </a:ext>
              </a:extLst>
            </p:cNvPr>
            <p:cNvSpPr/>
            <p:nvPr/>
          </p:nvSpPr>
          <p:spPr>
            <a:xfrm>
              <a:off x="2051952" y="2425825"/>
              <a:ext cx="1358838" cy="405124"/>
            </a:xfrm>
            <a:prstGeom prst="rect">
              <a:avLst/>
            </a:prstGeom>
            <a:solidFill>
              <a:srgbClr val="F0F4F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Text 126">
              <a:extLst>
                <a:ext uri="{FF2B5EF4-FFF2-40B4-BE49-F238E27FC236}">
                  <a16:creationId xmlns:a16="http://schemas.microsoft.com/office/drawing/2014/main" id="{557D88AC-1A94-B2B2-55A7-D02410123ADF}"/>
                </a:ext>
              </a:extLst>
            </p:cNvPr>
            <p:cNvSpPr/>
            <p:nvPr/>
          </p:nvSpPr>
          <p:spPr>
            <a:xfrm>
              <a:off x="2087948" y="2443439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AB308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~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Text 127">
              <a:extLst>
                <a:ext uri="{FF2B5EF4-FFF2-40B4-BE49-F238E27FC236}">
                  <a16:creationId xmlns:a16="http://schemas.microsoft.com/office/drawing/2014/main" id="{7FE8A93C-E85E-6B0D-3824-408FF0F4B4B8}"/>
                </a:ext>
              </a:extLst>
            </p:cNvPr>
            <p:cNvSpPr/>
            <p:nvPr/>
          </p:nvSpPr>
          <p:spPr>
            <a:xfrm>
              <a:off x="2087948" y="265022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forecast-based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Shape 128">
              <a:extLst>
                <a:ext uri="{FF2B5EF4-FFF2-40B4-BE49-F238E27FC236}">
                  <a16:creationId xmlns:a16="http://schemas.microsoft.com/office/drawing/2014/main" id="{950CA554-023E-D2D8-F88A-EBBF7FB12D3D}"/>
                </a:ext>
              </a:extLst>
            </p:cNvPr>
            <p:cNvSpPr/>
            <p:nvPr/>
          </p:nvSpPr>
          <p:spPr>
            <a:xfrm>
              <a:off x="3491780" y="2425825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Text 129">
              <a:extLst>
                <a:ext uri="{FF2B5EF4-FFF2-40B4-BE49-F238E27FC236}">
                  <a16:creationId xmlns:a16="http://schemas.microsoft.com/office/drawing/2014/main" id="{D17253F8-4C9A-A30E-59B7-3A09B59DDDE2}"/>
                </a:ext>
              </a:extLst>
            </p:cNvPr>
            <p:cNvSpPr/>
            <p:nvPr/>
          </p:nvSpPr>
          <p:spPr>
            <a:xfrm>
              <a:off x="3527776" y="2443439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AB308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~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Text 130">
              <a:extLst>
                <a:ext uri="{FF2B5EF4-FFF2-40B4-BE49-F238E27FC236}">
                  <a16:creationId xmlns:a16="http://schemas.microsoft.com/office/drawing/2014/main" id="{8844EB0E-BCC9-0740-8D48-4B68C8DB2D0A}"/>
                </a:ext>
              </a:extLst>
            </p:cNvPr>
            <p:cNvSpPr/>
            <p:nvPr/>
          </p:nvSpPr>
          <p:spPr>
            <a:xfrm>
              <a:off x="3527776" y="265022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model-free RL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Shape 131">
              <a:extLst>
                <a:ext uri="{FF2B5EF4-FFF2-40B4-BE49-F238E27FC236}">
                  <a16:creationId xmlns:a16="http://schemas.microsoft.com/office/drawing/2014/main" id="{3C106A1F-A215-E694-269A-CFA42194EDD5}"/>
                </a:ext>
              </a:extLst>
            </p:cNvPr>
            <p:cNvSpPr/>
            <p:nvPr/>
          </p:nvSpPr>
          <p:spPr>
            <a:xfrm>
              <a:off x="4931609" y="2425825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Text 132">
              <a:extLst>
                <a:ext uri="{FF2B5EF4-FFF2-40B4-BE49-F238E27FC236}">
                  <a16:creationId xmlns:a16="http://schemas.microsoft.com/office/drawing/2014/main" id="{575F3AC3-5349-420F-7584-909EE9032777}"/>
                </a:ext>
              </a:extLst>
            </p:cNvPr>
            <p:cNvSpPr/>
            <p:nvPr/>
          </p:nvSpPr>
          <p:spPr>
            <a:xfrm>
              <a:off x="4967604" y="2443439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Text 133">
              <a:extLst>
                <a:ext uri="{FF2B5EF4-FFF2-40B4-BE49-F238E27FC236}">
                  <a16:creationId xmlns:a16="http://schemas.microsoft.com/office/drawing/2014/main" id="{4B4C1163-C783-EBF0-C8F9-B7DBD04C23D4}"/>
                </a:ext>
              </a:extLst>
            </p:cNvPr>
            <p:cNvSpPr/>
            <p:nvPr/>
          </p:nvSpPr>
          <p:spPr>
            <a:xfrm>
              <a:off x="4967604" y="265022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online w/ pruning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Shape 134">
              <a:extLst>
                <a:ext uri="{FF2B5EF4-FFF2-40B4-BE49-F238E27FC236}">
                  <a16:creationId xmlns:a16="http://schemas.microsoft.com/office/drawing/2014/main" id="{19A43037-C627-CF2F-7F2D-C7F926D6C907}"/>
                </a:ext>
              </a:extLst>
            </p:cNvPr>
            <p:cNvSpPr/>
            <p:nvPr/>
          </p:nvSpPr>
          <p:spPr>
            <a:xfrm>
              <a:off x="6371437" y="2425825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Text 135">
              <a:extLst>
                <a:ext uri="{FF2B5EF4-FFF2-40B4-BE49-F238E27FC236}">
                  <a16:creationId xmlns:a16="http://schemas.microsoft.com/office/drawing/2014/main" id="{63918370-BF4F-4479-F323-07DA81650B71}"/>
                </a:ext>
              </a:extLst>
            </p:cNvPr>
            <p:cNvSpPr/>
            <p:nvPr/>
          </p:nvSpPr>
          <p:spPr>
            <a:xfrm>
              <a:off x="6407432" y="2443439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Text 136">
              <a:extLst>
                <a:ext uri="{FF2B5EF4-FFF2-40B4-BE49-F238E27FC236}">
                  <a16:creationId xmlns:a16="http://schemas.microsoft.com/office/drawing/2014/main" id="{C563D1AD-62CC-83E3-7559-E43B27411D0D}"/>
                </a:ext>
              </a:extLst>
            </p:cNvPr>
            <p:cNvSpPr/>
            <p:nvPr/>
          </p:nvSpPr>
          <p:spPr>
            <a:xfrm>
              <a:off x="6407432" y="265022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MC over futures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Shape 137">
              <a:extLst>
                <a:ext uri="{FF2B5EF4-FFF2-40B4-BE49-F238E27FC236}">
                  <a16:creationId xmlns:a16="http://schemas.microsoft.com/office/drawing/2014/main" id="{F34C4782-3B02-1D5E-6A5C-A98D93D69832}"/>
                </a:ext>
              </a:extLst>
            </p:cNvPr>
            <p:cNvSpPr/>
            <p:nvPr/>
          </p:nvSpPr>
          <p:spPr>
            <a:xfrm>
              <a:off x="7766270" y="2425825"/>
              <a:ext cx="1358838" cy="405124"/>
            </a:xfrm>
            <a:prstGeom prst="rect">
              <a:avLst/>
            </a:prstGeom>
            <a:solidFill>
              <a:srgbClr val="E8F5E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Text 138">
              <a:extLst>
                <a:ext uri="{FF2B5EF4-FFF2-40B4-BE49-F238E27FC236}">
                  <a16:creationId xmlns:a16="http://schemas.microsoft.com/office/drawing/2014/main" id="{505E4A91-8DCB-1C2B-4C27-56586F6890B4}"/>
                </a:ext>
              </a:extLst>
            </p:cNvPr>
            <p:cNvSpPr/>
            <p:nvPr/>
          </p:nvSpPr>
          <p:spPr>
            <a:xfrm>
              <a:off x="7802266" y="2443439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Text 139">
              <a:extLst>
                <a:ext uri="{FF2B5EF4-FFF2-40B4-BE49-F238E27FC236}">
                  <a16:creationId xmlns:a16="http://schemas.microsoft.com/office/drawing/2014/main" id="{1755988B-14CE-BFCB-631B-DE9834D5F770}"/>
                </a:ext>
              </a:extLst>
            </p:cNvPr>
            <p:cNvSpPr/>
            <p:nvPr/>
          </p:nvSpPr>
          <p:spPr>
            <a:xfrm>
              <a:off x="7802266" y="2650228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realtime MPC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Shape 140">
              <a:extLst>
                <a:ext uri="{FF2B5EF4-FFF2-40B4-BE49-F238E27FC236}">
                  <a16:creationId xmlns:a16="http://schemas.microsoft.com/office/drawing/2014/main" id="{6EC84541-E985-7F3A-DACF-3A03921D673C}"/>
                </a:ext>
              </a:extLst>
            </p:cNvPr>
            <p:cNvSpPr/>
            <p:nvPr/>
          </p:nvSpPr>
          <p:spPr>
            <a:xfrm>
              <a:off x="117183" y="2857370"/>
              <a:ext cx="8144028" cy="405124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Shape 141">
              <a:extLst>
                <a:ext uri="{FF2B5EF4-FFF2-40B4-BE49-F238E27FC236}">
                  <a16:creationId xmlns:a16="http://schemas.microsoft.com/office/drawing/2014/main" id="{35AB160C-A5D2-EEEC-71FC-7BAF1B019D75}"/>
                </a:ext>
              </a:extLst>
            </p:cNvPr>
            <p:cNvSpPr/>
            <p:nvPr/>
          </p:nvSpPr>
          <p:spPr>
            <a:xfrm>
              <a:off x="117183" y="2857370"/>
              <a:ext cx="1853779" cy="405124"/>
            </a:xfrm>
            <a:prstGeom prst="rect">
              <a:avLst/>
            </a:prstGeom>
            <a:solidFill>
              <a:srgbClr val="EEF2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Text 142">
              <a:extLst>
                <a:ext uri="{FF2B5EF4-FFF2-40B4-BE49-F238E27FC236}">
                  <a16:creationId xmlns:a16="http://schemas.microsoft.com/office/drawing/2014/main" id="{5B44A8B3-A289-6F69-F82B-68F29CD49B95}"/>
                </a:ext>
              </a:extLst>
            </p:cNvPr>
            <p:cNvSpPr/>
            <p:nvPr/>
          </p:nvSpPr>
          <p:spPr>
            <a:xfrm>
              <a:off x="207172" y="2892598"/>
              <a:ext cx="1691798" cy="19375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>
                  <a:ln>
                    <a:noFill/>
                  </a:ln>
                  <a:solidFill>
                    <a:srgbClr val="111827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Cross-day coordination</a:t>
              </a:r>
              <a:endParaRPr kumimoji="0" 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Text 143">
              <a:extLst>
                <a:ext uri="{FF2B5EF4-FFF2-40B4-BE49-F238E27FC236}">
                  <a16:creationId xmlns:a16="http://schemas.microsoft.com/office/drawing/2014/main" id="{CA1FDFC7-496B-33C7-4F25-7F8B1B4525F8}"/>
                </a:ext>
              </a:extLst>
            </p:cNvPr>
            <p:cNvSpPr/>
            <p:nvPr/>
          </p:nvSpPr>
          <p:spPr>
            <a:xfrm>
              <a:off x="207172" y="3086353"/>
              <a:ext cx="1691798" cy="15852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1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Actions today affect next day's cost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Shape 144">
              <a:extLst>
                <a:ext uri="{FF2B5EF4-FFF2-40B4-BE49-F238E27FC236}">
                  <a16:creationId xmlns:a16="http://schemas.microsoft.com/office/drawing/2014/main" id="{E1F3E31A-617E-B45E-007E-867DB001EE2B}"/>
                </a:ext>
              </a:extLst>
            </p:cNvPr>
            <p:cNvSpPr/>
            <p:nvPr/>
          </p:nvSpPr>
          <p:spPr>
            <a:xfrm>
              <a:off x="2051952" y="2857370"/>
              <a:ext cx="1358838" cy="405124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Text 145">
              <a:extLst>
                <a:ext uri="{FF2B5EF4-FFF2-40B4-BE49-F238E27FC236}">
                  <a16:creationId xmlns:a16="http://schemas.microsoft.com/office/drawing/2014/main" id="{0D90BF4B-30C6-C336-DA61-B231106C3BF6}"/>
                </a:ext>
              </a:extLst>
            </p:cNvPr>
            <p:cNvSpPr/>
            <p:nvPr/>
          </p:nvSpPr>
          <p:spPr>
            <a:xfrm>
              <a:off x="2087948" y="287498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F4444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✗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Text 146">
              <a:extLst>
                <a:ext uri="{FF2B5EF4-FFF2-40B4-BE49-F238E27FC236}">
                  <a16:creationId xmlns:a16="http://schemas.microsoft.com/office/drawing/2014/main" id="{16BC449A-20AC-B2F8-B8AD-EAD67B7ACC48}"/>
                </a:ext>
              </a:extLst>
            </p:cNvPr>
            <p:cNvSpPr/>
            <p:nvPr/>
          </p:nvSpPr>
          <p:spPr>
            <a:xfrm>
              <a:off x="2087948" y="3081774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greedy / daily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Shape 147">
              <a:extLst>
                <a:ext uri="{FF2B5EF4-FFF2-40B4-BE49-F238E27FC236}">
                  <a16:creationId xmlns:a16="http://schemas.microsoft.com/office/drawing/2014/main" id="{B14E653B-6686-13E3-6FA1-7BB04F06E354}"/>
                </a:ext>
              </a:extLst>
            </p:cNvPr>
            <p:cNvSpPr/>
            <p:nvPr/>
          </p:nvSpPr>
          <p:spPr>
            <a:xfrm>
              <a:off x="3491780" y="2857370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Text 148">
              <a:extLst>
                <a:ext uri="{FF2B5EF4-FFF2-40B4-BE49-F238E27FC236}">
                  <a16:creationId xmlns:a16="http://schemas.microsoft.com/office/drawing/2014/main" id="{297872E8-548F-5043-50B4-D1082FA4422E}"/>
                </a:ext>
              </a:extLst>
            </p:cNvPr>
            <p:cNvSpPr/>
            <p:nvPr/>
          </p:nvSpPr>
          <p:spPr>
            <a:xfrm>
              <a:off x="3527776" y="287498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F4444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✗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Text 149">
              <a:extLst>
                <a:ext uri="{FF2B5EF4-FFF2-40B4-BE49-F238E27FC236}">
                  <a16:creationId xmlns:a16="http://schemas.microsoft.com/office/drawing/2014/main" id="{1FBC0335-D2B1-D893-89AC-C32063F9D1D6}"/>
                </a:ext>
              </a:extLst>
            </p:cNvPr>
            <p:cNvSpPr/>
            <p:nvPr/>
          </p:nvSpPr>
          <p:spPr>
            <a:xfrm>
              <a:off x="3527776" y="3081774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no explicit model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Shape 150">
              <a:extLst>
                <a:ext uri="{FF2B5EF4-FFF2-40B4-BE49-F238E27FC236}">
                  <a16:creationId xmlns:a16="http://schemas.microsoft.com/office/drawing/2014/main" id="{144338B6-3979-1B28-EEBC-653005E02366}"/>
                </a:ext>
              </a:extLst>
            </p:cNvPr>
            <p:cNvSpPr/>
            <p:nvPr/>
          </p:nvSpPr>
          <p:spPr>
            <a:xfrm>
              <a:off x="4931609" y="2857370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Text 151">
              <a:extLst>
                <a:ext uri="{FF2B5EF4-FFF2-40B4-BE49-F238E27FC236}">
                  <a16:creationId xmlns:a16="http://schemas.microsoft.com/office/drawing/2014/main" id="{A0C4D886-46B1-D7D1-F8EA-27FE47FF7F7B}"/>
                </a:ext>
              </a:extLst>
            </p:cNvPr>
            <p:cNvSpPr/>
            <p:nvPr/>
          </p:nvSpPr>
          <p:spPr>
            <a:xfrm>
              <a:off x="4967604" y="287498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F4444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✗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Text 152">
              <a:extLst>
                <a:ext uri="{FF2B5EF4-FFF2-40B4-BE49-F238E27FC236}">
                  <a16:creationId xmlns:a16="http://schemas.microsoft.com/office/drawing/2014/main" id="{76A6F8CC-5A0E-8156-6180-3AFB40E43B04}"/>
                </a:ext>
              </a:extLst>
            </p:cNvPr>
            <p:cNvSpPr/>
            <p:nvPr/>
          </p:nvSpPr>
          <p:spPr>
            <a:xfrm>
              <a:off x="4967604" y="3081774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no explicit model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Shape 153">
              <a:extLst>
                <a:ext uri="{FF2B5EF4-FFF2-40B4-BE49-F238E27FC236}">
                  <a16:creationId xmlns:a16="http://schemas.microsoft.com/office/drawing/2014/main" id="{E9D3D992-F596-D6D7-B036-EE98EEE4A84C}"/>
                </a:ext>
              </a:extLst>
            </p:cNvPr>
            <p:cNvSpPr/>
            <p:nvPr/>
          </p:nvSpPr>
          <p:spPr>
            <a:xfrm>
              <a:off x="6371437" y="2857370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Text 154">
              <a:extLst>
                <a:ext uri="{FF2B5EF4-FFF2-40B4-BE49-F238E27FC236}">
                  <a16:creationId xmlns:a16="http://schemas.microsoft.com/office/drawing/2014/main" id="{6F907F84-B3DA-0337-035F-B209CBB6338C}"/>
                </a:ext>
              </a:extLst>
            </p:cNvPr>
            <p:cNvSpPr/>
            <p:nvPr/>
          </p:nvSpPr>
          <p:spPr>
            <a:xfrm>
              <a:off x="6407432" y="287498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22C55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Text 155">
              <a:extLst>
                <a:ext uri="{FF2B5EF4-FFF2-40B4-BE49-F238E27FC236}">
                  <a16:creationId xmlns:a16="http://schemas.microsoft.com/office/drawing/2014/main" id="{3A90EF40-8830-1F85-CD60-3BFE9CF7AE41}"/>
                </a:ext>
              </a:extLst>
            </p:cNvPr>
            <p:cNvSpPr/>
            <p:nvPr/>
          </p:nvSpPr>
          <p:spPr>
            <a:xfrm>
              <a:off x="6407432" y="3081774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Long term value function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Shape 156">
              <a:extLst>
                <a:ext uri="{FF2B5EF4-FFF2-40B4-BE49-F238E27FC236}">
                  <a16:creationId xmlns:a16="http://schemas.microsoft.com/office/drawing/2014/main" id="{6F0B62F6-52D7-01CC-C55E-B06EFF876183}"/>
                </a:ext>
              </a:extLst>
            </p:cNvPr>
            <p:cNvSpPr/>
            <p:nvPr/>
          </p:nvSpPr>
          <p:spPr>
            <a:xfrm>
              <a:off x="7766270" y="2857370"/>
              <a:ext cx="1358838" cy="405124"/>
            </a:xfrm>
            <a:prstGeom prst="rect">
              <a:avLst/>
            </a:prstGeom>
            <a:solidFill>
              <a:srgbClr val="F0FDF4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Text 157">
              <a:extLst>
                <a:ext uri="{FF2B5EF4-FFF2-40B4-BE49-F238E27FC236}">
                  <a16:creationId xmlns:a16="http://schemas.microsoft.com/office/drawing/2014/main" id="{CF17F560-80E6-789D-BD91-6C415AD6D88B}"/>
                </a:ext>
              </a:extLst>
            </p:cNvPr>
            <p:cNvSpPr/>
            <p:nvPr/>
          </p:nvSpPr>
          <p:spPr>
            <a:xfrm>
              <a:off x="7802266" y="2874984"/>
              <a:ext cx="1304844" cy="2244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EF4444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✗</a:t>
              </a: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Text 158">
              <a:extLst>
                <a:ext uri="{FF2B5EF4-FFF2-40B4-BE49-F238E27FC236}">
                  <a16:creationId xmlns:a16="http://schemas.microsoft.com/office/drawing/2014/main" id="{F4D9DB26-60E7-D802-82F5-BB5222973528}"/>
                </a:ext>
              </a:extLst>
            </p:cNvPr>
            <p:cNvSpPr/>
            <p:nvPr/>
          </p:nvSpPr>
          <p:spPr>
            <a:xfrm>
              <a:off x="7802266" y="3081774"/>
              <a:ext cx="1304844" cy="189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33170C06-D959-34B2-1214-361F2ABC3F0E}"/>
              </a:ext>
            </a:extLst>
          </p:cNvPr>
          <p:cNvSpPr txBox="1"/>
          <p:nvPr/>
        </p:nvSpPr>
        <p:spPr>
          <a:xfrm>
            <a:off x="7708125" y="4535294"/>
            <a:ext cx="1428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*references at the end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23846" y="187451"/>
            <a:ext cx="7863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OPTIMUS: The Simulation Foundation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640080" y="658367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IEEE </a:t>
            </a:r>
            <a:r>
              <a:rPr kumimoji="0" lang="en-US" sz="1200" b="0" i="1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SmartComp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2024  •  Talusan, Sen, Pettet et al.</a:t>
            </a:r>
            <a:r>
              <a:rPr kumimoji="0" lang="en-US" sz="1200" b="0" i="1" u="none" strike="noStrike" kern="1200" cap="none" spc="0" normalizeH="0" baseline="3000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40080" y="1112686"/>
            <a:ext cx="4560570" cy="30175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40080" y="1112686"/>
            <a:ext cx="64008" cy="3017520"/>
          </a:xfrm>
          <a:prstGeom prst="rect">
            <a:avLst/>
          </a:prstGeom>
          <a:solidFill>
            <a:srgbClr val="CF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960120" y="1249846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What is OPTIMUS?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60120" y="1615606"/>
            <a:ext cx="3520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discrete-event simulation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platform built on real Nissan data that provides a shared sandbox for benchmarking V2B optimization algorithms.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960120" y="2301406"/>
            <a:ext cx="424053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Generative models from real EV &amp; building data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Modular: swap policies, charger configs, grid events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Built-in MILP, MCTS, RL, and greedy solvers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Web dashboard for non-technical users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API for real-time charger integration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029200" y="1112686"/>
            <a:ext cx="3474720" cy="301752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029200" y="1204126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Architecture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486400" y="1661326"/>
            <a:ext cx="2560320" cy="365760"/>
          </a:xfrm>
          <a:prstGeom prst="rect">
            <a:avLst/>
          </a:prstGeom>
          <a:solidFill>
            <a:srgbClr val="C3002F">
              <a:alpha val="30000"/>
            </a:srgb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486400" y="1661326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Collection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5486400" y="2164246"/>
            <a:ext cx="2560320" cy="365760"/>
          </a:xfrm>
          <a:prstGeom prst="rect">
            <a:avLst/>
          </a:prstGeom>
          <a:solidFill>
            <a:srgbClr val="CFB53B">
              <a:alpha val="30000"/>
            </a:srgb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486400" y="2164246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Generative Models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5486400" y="2667166"/>
            <a:ext cx="2560320" cy="365760"/>
          </a:xfrm>
          <a:prstGeom prst="rect">
            <a:avLst/>
          </a:prstGeom>
          <a:solidFill>
            <a:srgbClr val="C3002F">
              <a:alpha val="30000"/>
            </a:srgb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486400" y="2667166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Policy Engine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5486400" y="3170086"/>
            <a:ext cx="2560320" cy="365760"/>
          </a:xfrm>
          <a:prstGeom prst="rect">
            <a:avLst/>
          </a:prstGeom>
          <a:solidFill>
            <a:srgbClr val="CFB53B">
              <a:alpha val="30000"/>
            </a:srgb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486400" y="3170086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Dashboard UI + API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537960" y="200879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6537960" y="251171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537960" y="301463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1724E0-4874-9850-E746-BC5AB8F75AE6}"/>
              </a:ext>
            </a:extLst>
          </p:cNvPr>
          <p:cNvSpPr txBox="1"/>
          <p:nvPr/>
        </p:nvSpPr>
        <p:spPr>
          <a:xfrm>
            <a:off x="496791" y="4246214"/>
            <a:ext cx="768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[1]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OPTIMUS: Discrete Event Simulator for Vehicle-to-Building Charging Optimization.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SMARTCOMP 2024, J.P. Talusan, R. Sen, A. Pettet, A. Kandel, Y. Suzue, L. Pedersen, A. Mukhopadhyay, A. Dubey (2024).– Simulator to evaluate V2B optimization algorithms at scale.</a:t>
            </a: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7A092A1-06BD-3002-D265-68EEE9CCB616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6766560" y="2027086"/>
            <a:ext cx="0" cy="13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2FCFB1-D09E-7EE6-4137-DB6544D60BD8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6766560" y="2530006"/>
            <a:ext cx="0" cy="13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31CC32-1685-43E8-EE58-6D7E2BB554F7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6766560" y="3032926"/>
            <a:ext cx="0" cy="13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93B462-EF08-DD07-F954-247C4BA7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B33D9D8E-E79B-E11A-FD30-75D1BA917F3F}"/>
              </a:ext>
            </a:extLst>
          </p:cNvPr>
          <p:cNvSpPr/>
          <p:nvPr/>
        </p:nvSpPr>
        <p:spPr>
          <a:xfrm>
            <a:off x="640080" y="165785"/>
            <a:ext cx="7863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itchFamily="34" charset="-122"/>
                <a:cs typeface="Geeza Pro" panose="02000400000000000000" pitchFamily="2" charset="-78"/>
              </a:rPr>
              <a:t>Solution Approaches &amp; Priors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Geeza Pro" panose="02000400000000000000" pitchFamily="2" charset="-78"/>
            </a:endParaRPr>
          </a:p>
        </p:txBody>
      </p:sp>
      <p:sp>
        <p:nvSpPr>
          <p:cNvPr id="66" name="Text 43">
            <a:extLst>
              <a:ext uri="{FF2B5EF4-FFF2-40B4-BE49-F238E27FC236}">
                <a16:creationId xmlns:a16="http://schemas.microsoft.com/office/drawing/2014/main" id="{4DA63F3E-7F57-DC5A-92F5-ECC50A8E1D3F}"/>
              </a:ext>
            </a:extLst>
          </p:cNvPr>
          <p:cNvSpPr/>
          <p:nvPr/>
        </p:nvSpPr>
        <p:spPr>
          <a:xfrm>
            <a:off x="201168" y="4283555"/>
            <a:ext cx="8741664" cy="3776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[3]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Tanguy, Kevin, et al. "Optimization model and economic assessment of collaborative charging using Vehicle-to-Building." 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 Cities and Society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26 (2016): 496-506.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[4]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Nakahira,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Yorie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et al. "Smoothed least-laxity-first algorithm for EV charging." Proceedings of the Eighth International Conference on Future Energy Systems. 2017.</a:t>
            </a:r>
          </a:p>
        </p:txBody>
      </p:sp>
      <p:sp>
        <p:nvSpPr>
          <p:cNvPr id="2" name="Shape 3">
            <a:extLst>
              <a:ext uri="{FF2B5EF4-FFF2-40B4-BE49-F238E27FC236}">
                <a16:creationId xmlns:a16="http://schemas.microsoft.com/office/drawing/2014/main" id="{58A82585-D27A-8CFA-0C33-3AE2DA5D39CB}"/>
              </a:ext>
            </a:extLst>
          </p:cNvPr>
          <p:cNvSpPr/>
          <p:nvPr/>
        </p:nvSpPr>
        <p:spPr>
          <a:xfrm>
            <a:off x="201168" y="763328"/>
            <a:ext cx="2798064" cy="3450863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72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hape 4">
            <a:extLst>
              <a:ext uri="{FF2B5EF4-FFF2-40B4-BE49-F238E27FC236}">
                <a16:creationId xmlns:a16="http://schemas.microsoft.com/office/drawing/2014/main" id="{BB077FFE-61BE-8846-BBEA-17702F5BFEE0}"/>
              </a:ext>
            </a:extLst>
          </p:cNvPr>
          <p:cNvSpPr/>
          <p:nvPr/>
        </p:nvSpPr>
        <p:spPr>
          <a:xfrm>
            <a:off x="201168" y="763327"/>
            <a:ext cx="45719" cy="3482337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9A570CF5-95D0-028C-39E7-7AE93C8F6202}"/>
              </a:ext>
            </a:extLst>
          </p:cNvPr>
          <p:cNvSpPr/>
          <p:nvPr/>
        </p:nvSpPr>
        <p:spPr>
          <a:xfrm>
            <a:off x="384048" y="871587"/>
            <a:ext cx="2542032" cy="324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D1B2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Myopic Greedy Policies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EBD8805D-CA67-5577-C6AE-9F1F75C2BFD0}"/>
              </a:ext>
            </a:extLst>
          </p:cNvPr>
          <p:cNvSpPr/>
          <p:nvPr/>
        </p:nvSpPr>
        <p:spPr>
          <a:xfrm>
            <a:off x="384048" y="1214411"/>
            <a:ext cx="2542032" cy="19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7A829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Fast approximate heuristics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Shape 7">
            <a:extLst>
              <a:ext uri="{FF2B5EF4-FFF2-40B4-BE49-F238E27FC236}">
                <a16:creationId xmlns:a16="http://schemas.microsoft.com/office/drawing/2014/main" id="{5F71B0BC-E333-006B-247B-7674A545AEBD}"/>
              </a:ext>
            </a:extLst>
          </p:cNvPr>
          <p:cNvSpPr/>
          <p:nvPr/>
        </p:nvSpPr>
        <p:spPr>
          <a:xfrm>
            <a:off x="384048" y="1448974"/>
            <a:ext cx="2432304" cy="16239"/>
          </a:xfrm>
          <a:prstGeom prst="rect">
            <a:avLst/>
          </a:prstGeom>
          <a:solidFill>
            <a:srgbClr val="E2E4E8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8">
            <a:extLst>
              <a:ext uri="{FF2B5EF4-FFF2-40B4-BE49-F238E27FC236}">
                <a16:creationId xmlns:a16="http://schemas.microsoft.com/office/drawing/2014/main" id="{A6063F9F-F970-7603-F885-D4C624752F45}"/>
              </a:ext>
            </a:extLst>
          </p:cNvPr>
          <p:cNvSpPr/>
          <p:nvPr/>
        </p:nvSpPr>
        <p:spPr>
          <a:xfrm>
            <a:off x="384048" y="1503104"/>
            <a:ext cx="2523744" cy="19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D1B2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Greedy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hape 9">
            <a:extLst>
              <a:ext uri="{FF2B5EF4-FFF2-40B4-BE49-F238E27FC236}">
                <a16:creationId xmlns:a16="http://schemas.microsoft.com/office/drawing/2014/main" id="{0DBDA497-1CDD-65E7-549E-D13E58837587}"/>
              </a:ext>
            </a:extLst>
          </p:cNvPr>
          <p:cNvSpPr/>
          <p:nvPr/>
        </p:nvSpPr>
        <p:spPr>
          <a:xfrm>
            <a:off x="384048" y="1701581"/>
            <a:ext cx="2523744" cy="16239"/>
          </a:xfrm>
          <a:prstGeom prst="rect">
            <a:avLst/>
          </a:prstGeom>
          <a:solidFill>
            <a:srgbClr val="E2E4E8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10">
            <a:extLst>
              <a:ext uri="{FF2B5EF4-FFF2-40B4-BE49-F238E27FC236}">
                <a16:creationId xmlns:a16="http://schemas.microsoft.com/office/drawing/2014/main" id="{79E24936-AC07-42CA-CA39-7F2583F83AEA}"/>
              </a:ext>
            </a:extLst>
          </p:cNvPr>
          <p:cNvSpPr/>
          <p:nvPr/>
        </p:nvSpPr>
        <p:spPr>
          <a:xfrm>
            <a:off x="384048" y="1737668"/>
            <a:ext cx="2523744" cy="1244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D445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Cars charged to required SoC only (no discharging); chargers turn off once satisfied.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8501ED72-E5FC-79C7-002C-06560B31B556}"/>
              </a:ext>
            </a:extLst>
          </p:cNvPr>
          <p:cNvSpPr/>
          <p:nvPr/>
        </p:nvSpPr>
        <p:spPr>
          <a:xfrm>
            <a:off x="384048" y="3036789"/>
            <a:ext cx="2523744" cy="19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D1B2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Schedule-Based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Shape 12">
            <a:extLst>
              <a:ext uri="{FF2B5EF4-FFF2-40B4-BE49-F238E27FC236}">
                <a16:creationId xmlns:a16="http://schemas.microsoft.com/office/drawing/2014/main" id="{EE91C60E-8207-FFC4-7E9C-C8ACBEF6FF64}"/>
              </a:ext>
            </a:extLst>
          </p:cNvPr>
          <p:cNvSpPr/>
          <p:nvPr/>
        </p:nvSpPr>
        <p:spPr>
          <a:xfrm>
            <a:off x="384048" y="3235266"/>
            <a:ext cx="2523744" cy="16239"/>
          </a:xfrm>
          <a:prstGeom prst="rect">
            <a:avLst/>
          </a:prstGeom>
          <a:solidFill>
            <a:srgbClr val="E2E4E8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 13">
            <a:extLst>
              <a:ext uri="{FF2B5EF4-FFF2-40B4-BE49-F238E27FC236}">
                <a16:creationId xmlns:a16="http://schemas.microsoft.com/office/drawing/2014/main" id="{AC782353-FA48-29A0-147F-3A6A3300EB9B}"/>
              </a:ext>
            </a:extLst>
          </p:cNvPr>
          <p:cNvSpPr/>
          <p:nvPr/>
        </p:nvSpPr>
        <p:spPr>
          <a:xfrm>
            <a:off x="384048" y="3271353"/>
            <a:ext cx="2523744" cy="1244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D445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Charge based on available capacity above a threshold; discharge when resources allow to stay below demand limit.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B680C4-1DD1-E17B-3502-E1E554F27F21}"/>
              </a:ext>
            </a:extLst>
          </p:cNvPr>
          <p:cNvGrpSpPr/>
          <p:nvPr/>
        </p:nvGrpSpPr>
        <p:grpSpPr>
          <a:xfrm>
            <a:off x="3172968" y="763327"/>
            <a:ext cx="2798064" cy="3482337"/>
            <a:chOff x="3172968" y="763327"/>
            <a:chExt cx="2798064" cy="3482337"/>
          </a:xfrm>
        </p:grpSpPr>
        <p:sp>
          <p:nvSpPr>
            <p:cNvPr id="37" name="Shape 14">
              <a:extLst>
                <a:ext uri="{FF2B5EF4-FFF2-40B4-BE49-F238E27FC236}">
                  <a16:creationId xmlns:a16="http://schemas.microsoft.com/office/drawing/2014/main" id="{4438BBBA-3066-FA5F-1632-41D716574913}"/>
                </a:ext>
              </a:extLst>
            </p:cNvPr>
            <p:cNvSpPr/>
            <p:nvPr/>
          </p:nvSpPr>
          <p:spPr>
            <a:xfrm>
              <a:off x="3172968" y="763327"/>
              <a:ext cx="2798064" cy="3482337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63500" dist="12700" dir="72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 16">
              <a:extLst>
                <a:ext uri="{FF2B5EF4-FFF2-40B4-BE49-F238E27FC236}">
                  <a16:creationId xmlns:a16="http://schemas.microsoft.com/office/drawing/2014/main" id="{8CDADDEC-9FFA-8F50-268F-40BD25AA6A98}"/>
                </a:ext>
              </a:extLst>
            </p:cNvPr>
            <p:cNvSpPr/>
            <p:nvPr/>
          </p:nvSpPr>
          <p:spPr>
            <a:xfrm>
              <a:off x="3355848" y="871587"/>
              <a:ext cx="2542032" cy="3247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Deterministic Problem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 17">
              <a:extLst>
                <a:ext uri="{FF2B5EF4-FFF2-40B4-BE49-F238E27FC236}">
                  <a16:creationId xmlns:a16="http://schemas.microsoft.com/office/drawing/2014/main" id="{94DA6B87-09CB-D094-1251-017C6EE05501}"/>
                </a:ext>
              </a:extLst>
            </p:cNvPr>
            <p:cNvSpPr/>
            <p:nvPr/>
          </p:nvSpPr>
          <p:spPr>
            <a:xfrm>
              <a:off x="3355848" y="1214411"/>
              <a:ext cx="2542032" cy="19847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>
                  <a:ln>
                    <a:noFill/>
                  </a:ln>
                  <a:solidFill>
                    <a:srgbClr val="7A8291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Full future knowledge assumed (oracle)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Shape 18">
              <a:extLst>
                <a:ext uri="{FF2B5EF4-FFF2-40B4-BE49-F238E27FC236}">
                  <a16:creationId xmlns:a16="http://schemas.microsoft.com/office/drawing/2014/main" id="{40B1F099-C8F8-5B63-A11D-FC96112BA1BB}"/>
                </a:ext>
              </a:extLst>
            </p:cNvPr>
            <p:cNvSpPr/>
            <p:nvPr/>
          </p:nvSpPr>
          <p:spPr>
            <a:xfrm>
              <a:off x="3355848" y="1448974"/>
              <a:ext cx="2432304" cy="16239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 19">
              <a:extLst>
                <a:ext uri="{FF2B5EF4-FFF2-40B4-BE49-F238E27FC236}">
                  <a16:creationId xmlns:a16="http://schemas.microsoft.com/office/drawing/2014/main" id="{B1169BFF-4F9F-A4E5-C43F-1BB8B26E65C3}"/>
                </a:ext>
              </a:extLst>
            </p:cNvPr>
            <p:cNvSpPr/>
            <p:nvPr/>
          </p:nvSpPr>
          <p:spPr>
            <a:xfrm>
              <a:off x="3355848" y="1503104"/>
              <a:ext cx="2523744" cy="19847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LP modeling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3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Shape 20">
              <a:extLst>
                <a:ext uri="{FF2B5EF4-FFF2-40B4-BE49-F238E27FC236}">
                  <a16:creationId xmlns:a16="http://schemas.microsoft.com/office/drawing/2014/main" id="{7B87BBE2-E0EF-9B31-6333-FA66EC755C0B}"/>
                </a:ext>
              </a:extLst>
            </p:cNvPr>
            <p:cNvSpPr/>
            <p:nvPr/>
          </p:nvSpPr>
          <p:spPr>
            <a:xfrm>
              <a:off x="3355848" y="1701581"/>
              <a:ext cx="2523744" cy="16239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 21">
              <a:extLst>
                <a:ext uri="{FF2B5EF4-FFF2-40B4-BE49-F238E27FC236}">
                  <a16:creationId xmlns:a16="http://schemas.microsoft.com/office/drawing/2014/main" id="{69029231-D53A-1CBC-FC50-AC039A535F21}"/>
                </a:ext>
              </a:extLst>
            </p:cNvPr>
            <p:cNvSpPr/>
            <p:nvPr/>
          </p:nvSpPr>
          <p:spPr>
            <a:xfrm>
              <a:off x="3355848" y="1737668"/>
              <a:ext cx="2523744" cy="6495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Branch &amp; bound via off-the-shelf solvers; scales to ~200 vehicles over the 30-day billing horizon.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 22">
              <a:extLst>
                <a:ext uri="{FF2B5EF4-FFF2-40B4-BE49-F238E27FC236}">
                  <a16:creationId xmlns:a16="http://schemas.microsoft.com/office/drawing/2014/main" id="{04A3F0AB-6523-BFD3-E991-653388C8E6FA}"/>
                </a:ext>
              </a:extLst>
            </p:cNvPr>
            <p:cNvSpPr/>
            <p:nvPr/>
          </p:nvSpPr>
          <p:spPr>
            <a:xfrm>
              <a:off x="3355848" y="2393652"/>
              <a:ext cx="2523744" cy="19847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Shape 23">
              <a:extLst>
                <a:ext uri="{FF2B5EF4-FFF2-40B4-BE49-F238E27FC236}">
                  <a16:creationId xmlns:a16="http://schemas.microsoft.com/office/drawing/2014/main" id="{FE0085AC-9B71-5EE7-8B97-99ADE5C54CFE}"/>
                </a:ext>
              </a:extLst>
            </p:cNvPr>
            <p:cNvSpPr/>
            <p:nvPr/>
          </p:nvSpPr>
          <p:spPr>
            <a:xfrm>
              <a:off x="3355848" y="2592129"/>
              <a:ext cx="2523744" cy="16239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 24">
              <a:extLst>
                <a:ext uri="{FF2B5EF4-FFF2-40B4-BE49-F238E27FC236}">
                  <a16:creationId xmlns:a16="http://schemas.microsoft.com/office/drawing/2014/main" id="{771EC61E-C063-D2C8-0E66-C0F7F7556513}"/>
                </a:ext>
              </a:extLst>
            </p:cNvPr>
            <p:cNvSpPr/>
            <p:nvPr/>
          </p:nvSpPr>
          <p:spPr>
            <a:xfrm>
              <a:off x="3355848" y="2675922"/>
              <a:ext cx="2523744" cy="6495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 25">
              <a:extLst>
                <a:ext uri="{FF2B5EF4-FFF2-40B4-BE49-F238E27FC236}">
                  <a16:creationId xmlns:a16="http://schemas.microsoft.com/office/drawing/2014/main" id="{0BD01C2B-7A9D-149A-A00E-150E5BD5C940}"/>
                </a:ext>
              </a:extLst>
            </p:cNvPr>
            <p:cNvSpPr/>
            <p:nvPr/>
          </p:nvSpPr>
          <p:spPr>
            <a:xfrm>
              <a:off x="3355848" y="3080227"/>
              <a:ext cx="2523744" cy="19847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Large-scale heuristic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6">
              <a:extLst>
                <a:ext uri="{FF2B5EF4-FFF2-40B4-BE49-F238E27FC236}">
                  <a16:creationId xmlns:a16="http://schemas.microsoft.com/office/drawing/2014/main" id="{2476EA14-2CFF-ABD8-2B83-6895CBB3487B}"/>
                </a:ext>
              </a:extLst>
            </p:cNvPr>
            <p:cNvSpPr/>
            <p:nvPr/>
          </p:nvSpPr>
          <p:spPr>
            <a:xfrm>
              <a:off x="3355848" y="3278704"/>
              <a:ext cx="2523744" cy="16239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 27">
              <a:extLst>
                <a:ext uri="{FF2B5EF4-FFF2-40B4-BE49-F238E27FC236}">
                  <a16:creationId xmlns:a16="http://schemas.microsoft.com/office/drawing/2014/main" id="{15DE4E6D-3575-ED6E-DBA4-1820AAF4A9FF}"/>
                </a:ext>
              </a:extLst>
            </p:cNvPr>
            <p:cNvSpPr/>
            <p:nvPr/>
          </p:nvSpPr>
          <p:spPr>
            <a:xfrm>
              <a:off x="3355848" y="3314791"/>
              <a:ext cx="2523744" cy="6495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Custom heuristics like Least Laxity First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4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for fleets beyond solver capacity.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Shape 28">
              <a:extLst>
                <a:ext uri="{FF2B5EF4-FFF2-40B4-BE49-F238E27FC236}">
                  <a16:creationId xmlns:a16="http://schemas.microsoft.com/office/drawing/2014/main" id="{36C1459B-295B-72B0-8770-4055A070D27B}"/>
                </a:ext>
              </a:extLst>
            </p:cNvPr>
            <p:cNvSpPr/>
            <p:nvPr/>
          </p:nvSpPr>
          <p:spPr>
            <a:xfrm>
              <a:off x="3172968" y="3799604"/>
              <a:ext cx="2798064" cy="4419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 29">
              <a:extLst>
                <a:ext uri="{FF2B5EF4-FFF2-40B4-BE49-F238E27FC236}">
                  <a16:creationId xmlns:a16="http://schemas.microsoft.com/office/drawing/2014/main" id="{FDAFBA20-1E48-ADE7-8ADB-2FACFB55DC64}"/>
                </a:ext>
              </a:extLst>
            </p:cNvPr>
            <p:cNvSpPr/>
            <p:nvPr/>
          </p:nvSpPr>
          <p:spPr>
            <a:xfrm>
              <a:off x="3264408" y="3799604"/>
              <a:ext cx="2615184" cy="4419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Requirement: complete future knowledge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 19">
              <a:extLst>
                <a:ext uri="{FF2B5EF4-FFF2-40B4-BE49-F238E27FC236}">
                  <a16:creationId xmlns:a16="http://schemas.microsoft.com/office/drawing/2014/main" id="{AD8BD6D5-49F7-20B4-B956-24547CC4070A}"/>
                </a:ext>
              </a:extLst>
            </p:cNvPr>
            <p:cNvSpPr/>
            <p:nvPr/>
          </p:nvSpPr>
          <p:spPr>
            <a:xfrm>
              <a:off x="3355848" y="2373804"/>
              <a:ext cx="2523744" cy="19847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MILP modeling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 21">
              <a:extLst>
                <a:ext uri="{FF2B5EF4-FFF2-40B4-BE49-F238E27FC236}">
                  <a16:creationId xmlns:a16="http://schemas.microsoft.com/office/drawing/2014/main" id="{D3A61448-317F-4492-1FDF-D1EC06792A01}"/>
                </a:ext>
              </a:extLst>
            </p:cNvPr>
            <p:cNvSpPr/>
            <p:nvPr/>
          </p:nvSpPr>
          <p:spPr>
            <a:xfrm>
              <a:off x="3355848" y="2636335"/>
              <a:ext cx="2523744" cy="6495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-120"/>
                </a:rPr>
                <a:t>Includes added complexity; allows binary decisions 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Shape 15">
              <a:extLst>
                <a:ext uri="{FF2B5EF4-FFF2-40B4-BE49-F238E27FC236}">
                  <a16:creationId xmlns:a16="http://schemas.microsoft.com/office/drawing/2014/main" id="{EBA57A27-C386-112B-DC7E-EE90E71A92C1}"/>
                </a:ext>
              </a:extLst>
            </p:cNvPr>
            <p:cNvSpPr/>
            <p:nvPr/>
          </p:nvSpPr>
          <p:spPr>
            <a:xfrm>
              <a:off x="3172968" y="763327"/>
              <a:ext cx="45719" cy="3482337"/>
            </a:xfrm>
            <a:prstGeom prst="rect">
              <a:avLst/>
            </a:prstGeom>
            <a:solidFill>
              <a:srgbClr val="D0B53B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609A0A-B1A5-332A-A98F-299C92E2D2BB}"/>
              </a:ext>
            </a:extLst>
          </p:cNvPr>
          <p:cNvGrpSpPr/>
          <p:nvPr/>
        </p:nvGrpSpPr>
        <p:grpSpPr>
          <a:xfrm>
            <a:off x="6144768" y="763327"/>
            <a:ext cx="2798064" cy="3482337"/>
            <a:chOff x="6144768" y="763327"/>
            <a:chExt cx="2798064" cy="3482337"/>
          </a:xfrm>
        </p:grpSpPr>
        <p:sp>
          <p:nvSpPr>
            <p:cNvPr id="53" name="Shape 30">
              <a:extLst>
                <a:ext uri="{FF2B5EF4-FFF2-40B4-BE49-F238E27FC236}">
                  <a16:creationId xmlns:a16="http://schemas.microsoft.com/office/drawing/2014/main" id="{BF38B2F2-B8DA-1EE0-82A5-46B84C6ECA9F}"/>
                </a:ext>
              </a:extLst>
            </p:cNvPr>
            <p:cNvSpPr/>
            <p:nvPr/>
          </p:nvSpPr>
          <p:spPr>
            <a:xfrm>
              <a:off x="6144768" y="763328"/>
              <a:ext cx="2798064" cy="346938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63500" dist="12700" dir="72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 32">
              <a:extLst>
                <a:ext uri="{FF2B5EF4-FFF2-40B4-BE49-F238E27FC236}">
                  <a16:creationId xmlns:a16="http://schemas.microsoft.com/office/drawing/2014/main" id="{2DFB6865-95D2-3788-3E09-5A544D125FF5}"/>
                </a:ext>
              </a:extLst>
            </p:cNvPr>
            <p:cNvSpPr/>
            <p:nvPr/>
          </p:nvSpPr>
          <p:spPr>
            <a:xfrm>
              <a:off x="6327648" y="871587"/>
              <a:ext cx="2542032" cy="3247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Stochastic Problem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 33">
              <a:extLst>
                <a:ext uri="{FF2B5EF4-FFF2-40B4-BE49-F238E27FC236}">
                  <a16:creationId xmlns:a16="http://schemas.microsoft.com/office/drawing/2014/main" id="{74019F1F-3AE4-29F7-E2FC-D18327A142AE}"/>
                </a:ext>
              </a:extLst>
            </p:cNvPr>
            <p:cNvSpPr/>
            <p:nvPr/>
          </p:nvSpPr>
          <p:spPr>
            <a:xfrm>
              <a:off x="6327648" y="1214411"/>
              <a:ext cx="2542032" cy="19847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>
                  <a:ln>
                    <a:noFill/>
                  </a:ln>
                  <a:solidFill>
                    <a:srgbClr val="7A8291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Online; uncertain arrivals and prices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Shape 34">
              <a:extLst>
                <a:ext uri="{FF2B5EF4-FFF2-40B4-BE49-F238E27FC236}">
                  <a16:creationId xmlns:a16="http://schemas.microsoft.com/office/drawing/2014/main" id="{A611E375-1C66-BC3E-89C4-CE23BDE98542}"/>
                </a:ext>
              </a:extLst>
            </p:cNvPr>
            <p:cNvSpPr/>
            <p:nvPr/>
          </p:nvSpPr>
          <p:spPr>
            <a:xfrm>
              <a:off x="6327648" y="1448974"/>
              <a:ext cx="2432304" cy="16239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 35">
              <a:extLst>
                <a:ext uri="{FF2B5EF4-FFF2-40B4-BE49-F238E27FC236}">
                  <a16:creationId xmlns:a16="http://schemas.microsoft.com/office/drawing/2014/main" id="{277F881F-4B45-8B1C-51CB-7874C2301C51}"/>
                </a:ext>
              </a:extLst>
            </p:cNvPr>
            <p:cNvSpPr/>
            <p:nvPr/>
          </p:nvSpPr>
          <p:spPr>
            <a:xfrm>
              <a:off x="6327648" y="1503104"/>
              <a:ext cx="2523744" cy="19847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Challenge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Shape 36">
              <a:extLst>
                <a:ext uri="{FF2B5EF4-FFF2-40B4-BE49-F238E27FC236}">
                  <a16:creationId xmlns:a16="http://schemas.microsoft.com/office/drawing/2014/main" id="{045C2CC2-B962-4D20-BAF5-C07642562F32}"/>
                </a:ext>
              </a:extLst>
            </p:cNvPr>
            <p:cNvSpPr/>
            <p:nvPr/>
          </p:nvSpPr>
          <p:spPr>
            <a:xfrm>
              <a:off x="6327648" y="1701581"/>
              <a:ext cx="2523744" cy="16239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 37">
              <a:extLst>
                <a:ext uri="{FF2B5EF4-FFF2-40B4-BE49-F238E27FC236}">
                  <a16:creationId xmlns:a16="http://schemas.microsoft.com/office/drawing/2014/main" id="{564332CB-50D9-E0A0-97D5-3D8392F6B1DF}"/>
                </a:ext>
              </a:extLst>
            </p:cNvPr>
            <p:cNvSpPr/>
            <p:nvPr/>
          </p:nvSpPr>
          <p:spPr>
            <a:xfrm>
              <a:off x="6327648" y="1737668"/>
              <a:ext cx="2523744" cy="11186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Sparse rewards and high-dimensional action space make standard RL methods difficult to apply directly.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 38">
              <a:extLst>
                <a:ext uri="{FF2B5EF4-FFF2-40B4-BE49-F238E27FC236}">
                  <a16:creationId xmlns:a16="http://schemas.microsoft.com/office/drawing/2014/main" id="{D3859058-23F4-C4E6-4BFF-E1EB1AF2F90C}"/>
                </a:ext>
              </a:extLst>
            </p:cNvPr>
            <p:cNvSpPr/>
            <p:nvPr/>
          </p:nvSpPr>
          <p:spPr>
            <a:xfrm>
              <a:off x="6327648" y="2719656"/>
              <a:ext cx="2523744" cy="19847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Our approach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Shape 39">
              <a:extLst>
                <a:ext uri="{FF2B5EF4-FFF2-40B4-BE49-F238E27FC236}">
                  <a16:creationId xmlns:a16="http://schemas.microsoft.com/office/drawing/2014/main" id="{92BBE12F-A648-AFCC-51AC-0BE154E3E45B}"/>
                </a:ext>
              </a:extLst>
            </p:cNvPr>
            <p:cNvSpPr/>
            <p:nvPr/>
          </p:nvSpPr>
          <p:spPr>
            <a:xfrm>
              <a:off x="6327648" y="2918133"/>
              <a:ext cx="2523744" cy="16239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 40">
              <a:extLst>
                <a:ext uri="{FF2B5EF4-FFF2-40B4-BE49-F238E27FC236}">
                  <a16:creationId xmlns:a16="http://schemas.microsoft.com/office/drawing/2014/main" id="{47AA9835-A8B8-A512-BBFF-8E7234DE92EF}"/>
                </a:ext>
              </a:extLst>
            </p:cNvPr>
            <p:cNvSpPr/>
            <p:nvPr/>
          </p:nvSpPr>
          <p:spPr>
            <a:xfrm>
              <a:off x="6327648" y="2954219"/>
              <a:ext cx="2523744" cy="11186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Non-myopic methods with domain-specific modifications: action masking, MILP guidance, MC tree search, and neural value functions.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Shape 41">
              <a:extLst>
                <a:ext uri="{FF2B5EF4-FFF2-40B4-BE49-F238E27FC236}">
                  <a16:creationId xmlns:a16="http://schemas.microsoft.com/office/drawing/2014/main" id="{CB4F97F1-7A39-6C83-ADDA-D05BB6C71DBC}"/>
                </a:ext>
              </a:extLst>
            </p:cNvPr>
            <p:cNvSpPr/>
            <p:nvPr/>
          </p:nvSpPr>
          <p:spPr>
            <a:xfrm>
              <a:off x="6144768" y="3801409"/>
              <a:ext cx="2798064" cy="440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 42">
              <a:extLst>
                <a:ext uri="{FF2B5EF4-FFF2-40B4-BE49-F238E27FC236}">
                  <a16:creationId xmlns:a16="http://schemas.microsoft.com/office/drawing/2014/main" id="{2D331D1F-37B0-F82F-713B-3D60BF8FB7A0}"/>
                </a:ext>
              </a:extLst>
            </p:cNvPr>
            <p:cNvSpPr/>
            <p:nvPr/>
          </p:nvSpPr>
          <p:spPr>
            <a:xfrm>
              <a:off x="6236208" y="3801409"/>
              <a:ext cx="2615184" cy="30673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Key research frontier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Shape 31">
              <a:extLst>
                <a:ext uri="{FF2B5EF4-FFF2-40B4-BE49-F238E27FC236}">
                  <a16:creationId xmlns:a16="http://schemas.microsoft.com/office/drawing/2014/main" id="{C77648DF-47F7-3A3F-AFC0-7A447AC70F17}"/>
                </a:ext>
              </a:extLst>
            </p:cNvPr>
            <p:cNvSpPr/>
            <p:nvPr/>
          </p:nvSpPr>
          <p:spPr>
            <a:xfrm>
              <a:off x="6144768" y="763327"/>
              <a:ext cx="45719" cy="3482337"/>
            </a:xfrm>
            <a:prstGeom prst="rect">
              <a:avLst/>
            </a:prstGeom>
            <a:solidFill>
              <a:srgbClr val="D0B53B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1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009948" y="320040"/>
            <a:ext cx="7863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Reinforcement Learning for V2B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09948" y="822960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AAMAS 2025  •  Liu, Sen, Talusan et al.</a:t>
            </a:r>
            <a:r>
              <a:rPr kumimoji="0" lang="en-US" sz="1200" b="0" i="1" u="none" strike="noStrike" kern="1200" cap="none" spc="0" normalizeH="0" baseline="3000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 •  Best Paper Nominated  •  Acceptance: 24.5%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40080" y="1232810"/>
            <a:ext cx="4023360" cy="303704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40080" y="1232810"/>
            <a:ext cx="64008" cy="3037042"/>
          </a:xfrm>
          <a:prstGeom prst="rect">
            <a:avLst/>
          </a:prstGeom>
          <a:solidFill>
            <a:srgbClr val="CF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960120" y="1263632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Calibri"/>
                <a:ea typeface="Georgia" pitchFamily="34" charset="-122"/>
                <a:cs typeface="Georgia" pitchFamily="34" charset="-120"/>
              </a:rPr>
              <a:t>Enhanced DDPG Framework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60120" y="1618092"/>
            <a:ext cx="370332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Handles sparse rewards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arriving at end of monthly billing period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Action masking: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domain-specific constraints ensure feasible charger actions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MILP-driven policy guidance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during training for faster convergence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Handles heterogeneity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chargers (uni- &amp; bidirectional) with varying rates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Validated on 9 months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of real Nissan operational data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029200" y="1232810"/>
            <a:ext cx="3474720" cy="3037042"/>
          </a:xfrm>
          <a:prstGeom prst="rect">
            <a:avLst/>
          </a:prstGeom>
          <a:solidFill>
            <a:schemeClr val="bg2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176298" y="1263632"/>
            <a:ext cx="3327621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CFB53B"/>
                </a:solidFill>
                <a:effectLst/>
                <a:uLnTx/>
                <a:uFillTx/>
                <a:latin typeface="Calibri"/>
                <a:ea typeface="Georgia" pitchFamily="34" charset="-122"/>
                <a:cs typeface="Georgia" pitchFamily="34" charset="-120"/>
              </a:rPr>
              <a:t>Key Results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03520" y="1709532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Significant cost savings (&gt;4%)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303520" y="1983852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over heuristic and traditional RL baselines across all months, meeting 100% of EV charging requirements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5303520" y="2761092"/>
            <a:ext cx="2926080" cy="36576"/>
          </a:xfrm>
          <a:prstGeom prst="rect">
            <a:avLst/>
          </a:prstGeom>
          <a:solidFill>
            <a:srgbClr val="CFB53B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303520" y="2943972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Scalable approach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303520" y="3299792"/>
            <a:ext cx="2926080" cy="787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One of the first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general, scalable solutions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for V2B energy management: handles real-world heterogeneity and long-term reward horizons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1BFFAB-7872-DD06-625B-6571BF419945}"/>
              </a:ext>
            </a:extLst>
          </p:cNvPr>
          <p:cNvSpPr txBox="1"/>
          <p:nvPr/>
        </p:nvSpPr>
        <p:spPr>
          <a:xfrm>
            <a:off x="584421" y="4303645"/>
            <a:ext cx="7919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[5] Reinforcement Learning-based Approach for Vehicle-to-Building Charging with Heterogeneous Agents and Long Term Rewards. AAMAS 2025, F. Liu, R. Sen, J.P. Talusan, A. Pettet, A. Kandel, Y. Suzue, A. Mukhopadhyay, A. Dubey</a:t>
            </a: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159F43-8C89-A8A5-9E3D-F3698E17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9" y="338792"/>
            <a:ext cx="739992" cy="73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1F4FDE-587E-9635-EE2C-EA26DDCEC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30F2-5CE9-A8BE-077B-925BEE26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01" y="119380"/>
            <a:ext cx="8229600" cy="573395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Online Decisions under Uncertainty: DG-MCTS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212B1-78B5-28AB-2D62-9E46E0FF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9CA9F-7850-464E-AAF0-0C07180EE81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08F94-8EA7-DDE6-A369-940262999841}"/>
              </a:ext>
            </a:extLst>
          </p:cNvPr>
          <p:cNvSpPr txBox="1"/>
          <p:nvPr/>
        </p:nvSpPr>
        <p:spPr>
          <a:xfrm>
            <a:off x="917974" y="590384"/>
            <a:ext cx="8211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D0B5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Handles Uncertainty, Plans Non-Myopically, Provides near-optimal actions, Scales Efficiently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19EB2E-749E-2607-D4FD-861D57070123}"/>
              </a:ext>
            </a:extLst>
          </p:cNvPr>
          <p:cNvGrpSpPr/>
          <p:nvPr/>
        </p:nvGrpSpPr>
        <p:grpSpPr>
          <a:xfrm>
            <a:off x="203695" y="1165339"/>
            <a:ext cx="8800591" cy="2097107"/>
            <a:chOff x="367237" y="667315"/>
            <a:chExt cx="8800591" cy="209710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977C8DC-EABE-2137-EB58-B24A7C3C200E}"/>
                </a:ext>
              </a:extLst>
            </p:cNvPr>
            <p:cNvGrpSpPr/>
            <p:nvPr/>
          </p:nvGrpSpPr>
          <p:grpSpPr>
            <a:xfrm>
              <a:off x="367237" y="810020"/>
              <a:ext cx="1844920" cy="1778339"/>
              <a:chOff x="289672" y="1889760"/>
              <a:chExt cx="2459894" cy="2371119"/>
            </a:xfrm>
          </p:grpSpPr>
          <p:pic>
            <p:nvPicPr>
              <p:cNvPr id="13" name="Graphic 12" descr="Normal Distribution outline">
                <a:extLst>
                  <a:ext uri="{FF2B5EF4-FFF2-40B4-BE49-F238E27FC236}">
                    <a16:creationId xmlns:a16="http://schemas.microsoft.com/office/drawing/2014/main" id="{3CD8DB16-11A1-1940-9B07-60FA0571A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3251" y="1889760"/>
                <a:ext cx="1497874" cy="1497874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8136EA-D4A5-AD6D-8EC9-E231B6CAA100}"/>
                  </a:ext>
                </a:extLst>
              </p:cNvPr>
              <p:cNvSpPr txBox="1"/>
              <p:nvPr/>
            </p:nvSpPr>
            <p:spPr>
              <a:xfrm>
                <a:off x="289672" y="3399104"/>
                <a:ext cx="2459894" cy="861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1. Gather exploration samples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(EVs and building loads)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1A0473-5813-C743-3283-6B7DB1F97C52}"/>
                </a:ext>
              </a:extLst>
            </p:cNvPr>
            <p:cNvGrpSpPr/>
            <p:nvPr/>
          </p:nvGrpSpPr>
          <p:grpSpPr>
            <a:xfrm>
              <a:off x="1786106" y="805258"/>
              <a:ext cx="2206786" cy="1774243"/>
              <a:chOff x="2181498" y="1883410"/>
              <a:chExt cx="2942381" cy="236565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FCADE92-333F-21C2-8D7B-41024B7D43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4552" y="1883410"/>
                <a:ext cx="0" cy="265229"/>
              </a:xfrm>
              <a:prstGeom prst="line">
                <a:avLst/>
              </a:prstGeom>
              <a:ln w="28575">
                <a:solidFill>
                  <a:srgbClr val="7671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F2DD1E0-BFCC-A732-8683-CD56890B7D10}"/>
                  </a:ext>
                </a:extLst>
              </p:cNvPr>
              <p:cNvGrpSpPr/>
              <p:nvPr/>
            </p:nvGrpSpPr>
            <p:grpSpPr>
              <a:xfrm>
                <a:off x="2181498" y="1889760"/>
                <a:ext cx="2942381" cy="2359307"/>
                <a:chOff x="2181498" y="1889760"/>
                <a:chExt cx="2942381" cy="2359307"/>
              </a:xfrm>
            </p:grpSpPr>
            <p:pic>
              <p:nvPicPr>
                <p:cNvPr id="17" name="Graphic 16" descr="Bar chart outline">
                  <a:extLst>
                    <a:ext uri="{FF2B5EF4-FFF2-40B4-BE49-F238E27FC236}">
                      <a16:creationId xmlns:a16="http://schemas.microsoft.com/office/drawing/2014/main" id="{57570A20-008A-54CC-ADEE-18C697C717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82685" y="1889760"/>
                  <a:ext cx="1497874" cy="1497874"/>
                </a:xfrm>
                <a:prstGeom prst="rect">
                  <a:avLst/>
                </a:prstGeom>
              </p:spPr>
            </p:pic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12A951AC-EDEF-26BA-F609-CD6F7F1CCC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14675" y="2116187"/>
                  <a:ext cx="1149350" cy="744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lg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D09CD2B3-A5AD-CF43-3928-6D8D4C53BE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16447" y="1966604"/>
                      <a:ext cx="716692" cy="376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𝑚𝑎𝑥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D09CD2B3-A5AD-CF43-3928-6D8D4C53BE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6447" y="1966604"/>
                      <a:ext cx="716692" cy="3760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21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D13AB8D-9BFC-07CE-A7DD-A305A2AA766D}"/>
                    </a:ext>
                  </a:extLst>
                </p:cNvPr>
                <p:cNvSpPr txBox="1"/>
                <p:nvPr/>
              </p:nvSpPr>
              <p:spPr>
                <a:xfrm>
                  <a:off x="2725781" y="3387292"/>
                  <a:ext cx="2398098" cy="861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2. </a:t>
                  </a: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Estimate</a:t>
                  </a: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peak power (using MILP in exploration samples).</a:t>
                  </a: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D9A01B8E-971F-E187-4D7F-ADA654317E8B}"/>
                    </a:ext>
                  </a:extLst>
                </p:cNvPr>
                <p:cNvCxnSpPr/>
                <p:nvPr/>
              </p:nvCxnSpPr>
              <p:spPr>
                <a:xfrm>
                  <a:off x="2181498" y="2673532"/>
                  <a:ext cx="51816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78A0FE7-C1A3-F7B7-7CF8-0E20371B0F42}"/>
                </a:ext>
              </a:extLst>
            </p:cNvPr>
            <p:cNvGrpSpPr/>
            <p:nvPr/>
          </p:nvGrpSpPr>
          <p:grpSpPr>
            <a:xfrm>
              <a:off x="3626339" y="994487"/>
              <a:ext cx="2053249" cy="1769935"/>
              <a:chOff x="4635140" y="2135716"/>
              <a:chExt cx="2737664" cy="2359914"/>
            </a:xfrm>
          </p:grpSpPr>
          <p:pic>
            <p:nvPicPr>
              <p:cNvPr id="30" name="Graphic 29" descr="Battery charging outline">
                <a:extLst>
                  <a:ext uri="{FF2B5EF4-FFF2-40B4-BE49-F238E27FC236}">
                    <a16:creationId xmlns:a16="http://schemas.microsoft.com/office/drawing/2014/main" id="{FEDC6E08-F686-C86B-ABB4-DDBBA02DF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18150" y="2135716"/>
                <a:ext cx="1120537" cy="1061719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63CCAA-D002-C4EC-7856-592C2DD30294}"/>
                  </a:ext>
                </a:extLst>
              </p:cNvPr>
              <p:cNvSpPr txBox="1"/>
              <p:nvPr/>
            </p:nvSpPr>
            <p:spPr>
              <a:xfrm>
                <a:off x="5136446" y="3387634"/>
                <a:ext cx="2236358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3. 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Pruned actions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(domain heuristics + power gap actions)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57175" marR="0" lvl="0" indent="-257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41444749-2BD4-CBF0-EE9A-B9D157095F63}"/>
                  </a:ext>
                </a:extLst>
              </p:cNvPr>
              <p:cNvCxnSpPr/>
              <p:nvPr/>
            </p:nvCxnSpPr>
            <p:spPr>
              <a:xfrm>
                <a:off x="4635140" y="2673532"/>
                <a:ext cx="51816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8158F2B-5F30-8941-244E-0927ACE1BC75}"/>
                </a:ext>
              </a:extLst>
            </p:cNvPr>
            <p:cNvGrpSpPr/>
            <p:nvPr/>
          </p:nvGrpSpPr>
          <p:grpSpPr>
            <a:xfrm>
              <a:off x="5321247" y="834674"/>
              <a:ext cx="2169313" cy="1745082"/>
              <a:chOff x="6895015" y="1922632"/>
              <a:chExt cx="2892417" cy="232677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33C685-EDF7-986C-8A90-B4F226058D04}"/>
                  </a:ext>
                </a:extLst>
              </p:cNvPr>
              <p:cNvSpPr txBox="1"/>
              <p:nvPr/>
            </p:nvSpPr>
            <p:spPr>
              <a:xfrm>
                <a:off x="7336972" y="3387633"/>
                <a:ext cx="2450460" cy="861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4. MCTS 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evaluates actions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simulates with trickle charging policy.</a:t>
                </a:r>
              </a:p>
            </p:txBody>
          </p:sp>
          <p:pic>
            <p:nvPicPr>
              <p:cNvPr id="39" name="Graphic 38" descr="Branching diagram outline">
                <a:extLst>
                  <a:ext uri="{FF2B5EF4-FFF2-40B4-BE49-F238E27FC236}">
                    <a16:creationId xmlns:a16="http://schemas.microsoft.com/office/drawing/2014/main" id="{572A2D1D-F028-5407-DEE4-2987F5E28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800000">
                <a:off x="7607172" y="1922632"/>
                <a:ext cx="1257594" cy="1257594"/>
              </a:xfrm>
              <a:prstGeom prst="rect">
                <a:avLst/>
              </a:prstGeom>
            </p:spPr>
          </p:pic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898BCE1-00B1-7BB4-E855-855A76D18055}"/>
                  </a:ext>
                </a:extLst>
              </p:cNvPr>
              <p:cNvCxnSpPr/>
              <p:nvPr/>
            </p:nvCxnSpPr>
            <p:spPr>
              <a:xfrm>
                <a:off x="6895015" y="2669178"/>
                <a:ext cx="51816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072AE91-6982-416B-3F89-D0842CC6C7D0}"/>
                </a:ext>
              </a:extLst>
            </p:cNvPr>
            <p:cNvGrpSpPr/>
            <p:nvPr/>
          </p:nvGrpSpPr>
          <p:grpSpPr>
            <a:xfrm>
              <a:off x="6986759" y="834674"/>
              <a:ext cx="2181069" cy="1753686"/>
              <a:chOff x="9115700" y="1922632"/>
              <a:chExt cx="2908091" cy="2338248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62B132-B555-C6DB-FCB4-D3A6E8CF76DA}"/>
                  </a:ext>
                </a:extLst>
              </p:cNvPr>
              <p:cNvSpPr txBox="1"/>
              <p:nvPr/>
            </p:nvSpPr>
            <p:spPr>
              <a:xfrm>
                <a:off x="9787433" y="3399105"/>
                <a:ext cx="2236358" cy="861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 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Select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best action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from averaged root-parallel trees.</a:t>
                </a:r>
              </a:p>
            </p:txBody>
          </p:sp>
          <p:pic>
            <p:nvPicPr>
              <p:cNvPr id="43" name="Graphic 42" descr="Branching diagram outline">
                <a:extLst>
                  <a:ext uri="{FF2B5EF4-FFF2-40B4-BE49-F238E27FC236}">
                    <a16:creationId xmlns:a16="http://schemas.microsoft.com/office/drawing/2014/main" id="{EDCA65AB-90A8-BE6E-B317-8A52F55AE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800000">
                <a:off x="9833251" y="1922632"/>
                <a:ext cx="1257594" cy="1257594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9E43373-EAE2-1375-84AC-8088E92DFFA7}"/>
                  </a:ext>
                </a:extLst>
              </p:cNvPr>
              <p:cNvSpPr/>
              <p:nvPr/>
            </p:nvSpPr>
            <p:spPr>
              <a:xfrm>
                <a:off x="10025062" y="2795588"/>
                <a:ext cx="192881" cy="190500"/>
              </a:xfrm>
              <a:prstGeom prst="ellipse">
                <a:avLst/>
              </a:prstGeom>
              <a:solidFill>
                <a:srgbClr val="4472C4"/>
              </a:solidFill>
              <a:ln w="28575">
                <a:solidFill>
                  <a:srgbClr val="7671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3B0567FB-3E95-DF61-15C9-2DB27409550B}"/>
                  </a:ext>
                </a:extLst>
              </p:cNvPr>
              <p:cNvCxnSpPr/>
              <p:nvPr/>
            </p:nvCxnSpPr>
            <p:spPr>
              <a:xfrm>
                <a:off x="9115700" y="2669178"/>
                <a:ext cx="51816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F27E30-C4A6-F0F9-1686-F247091E0488}"/>
                </a:ext>
              </a:extLst>
            </p:cNvPr>
            <p:cNvSpPr txBox="1"/>
            <p:nvPr/>
          </p:nvSpPr>
          <p:spPr>
            <a:xfrm>
              <a:off x="378879" y="667315"/>
              <a:ext cx="1315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 each time step,</a:t>
              </a:r>
            </a:p>
          </p:txBody>
        </p:sp>
      </p:grpSp>
      <p:sp>
        <p:nvSpPr>
          <p:cNvPr id="9" name="Text 2">
            <a:extLst>
              <a:ext uri="{FF2B5EF4-FFF2-40B4-BE49-F238E27FC236}">
                <a16:creationId xmlns:a16="http://schemas.microsoft.com/office/drawing/2014/main" id="{6697F504-A878-94A1-E29E-F24DF67089C9}"/>
              </a:ext>
            </a:extLst>
          </p:cNvPr>
          <p:cNvSpPr/>
          <p:nvPr/>
        </p:nvSpPr>
        <p:spPr>
          <a:xfrm>
            <a:off x="1007202" y="873481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IEEE/ACM ICCPS 2025  •  Sen, Zhang, Liu et al.</a:t>
            </a:r>
            <a:r>
              <a:rPr kumimoji="0" lang="en-US" sz="1200" b="0" i="1" u="none" strike="noStrike" kern="1200" cap="none" spc="0" normalizeH="0" baseline="3000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6  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 Acceptance: 26%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DBEA8-1D63-6569-FB13-125066D2CF76}"/>
              </a:ext>
            </a:extLst>
          </p:cNvPr>
          <p:cNvSpPr txBox="1"/>
          <p:nvPr/>
        </p:nvSpPr>
        <p:spPr>
          <a:xfrm>
            <a:off x="284472" y="3121386"/>
            <a:ext cx="622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Extension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Decentralized DG-MCTS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scales linearly, for small performance tradeoff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D6F11-F15A-FA5F-1FCC-EA66B8D37CE7}"/>
              </a:ext>
            </a:extLst>
          </p:cNvPr>
          <p:cNvSpPr txBox="1"/>
          <p:nvPr/>
        </p:nvSpPr>
        <p:spPr>
          <a:xfrm>
            <a:off x="1663774" y="3531355"/>
            <a:ext cx="6907966" cy="73866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DG-MCTS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lowest in 6 of 8 months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(~3 % cheaper than RL)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Lower price increase under more uncertainty (building load &amp; EV user behavior)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 requirements are kept flexible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F3C11-1140-FFC3-685F-96DBDEABA313}"/>
              </a:ext>
            </a:extLst>
          </p:cNvPr>
          <p:cNvSpPr txBox="1"/>
          <p:nvPr/>
        </p:nvSpPr>
        <p:spPr>
          <a:xfrm>
            <a:off x="292778" y="3554423"/>
            <a:ext cx="1177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Results: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4113F1-F2E3-6914-AE72-8892CF61E9E2}"/>
              </a:ext>
            </a:extLst>
          </p:cNvPr>
          <p:cNvSpPr txBox="1"/>
          <p:nvPr/>
        </p:nvSpPr>
        <p:spPr>
          <a:xfrm>
            <a:off x="203695" y="4388508"/>
            <a:ext cx="83984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[6] Online Decision-Making Under Uncertainty for Vehicle-to-Building Systems. ICCPS 2025. R. Sen, Y. Zhang, F. Liu, J.P. Talusan, A. Pettet, Y. Suzue, A. Mukhopadhyay, A. Dubey </a:t>
            </a:r>
          </a:p>
        </p:txBody>
      </p:sp>
      <p:sp>
        <p:nvSpPr>
          <p:cNvPr id="22" name="Shape 24">
            <a:extLst>
              <a:ext uri="{FF2B5EF4-FFF2-40B4-BE49-F238E27FC236}">
                <a16:creationId xmlns:a16="http://schemas.microsoft.com/office/drawing/2014/main" id="{F6ACDE4C-2897-CA62-8351-2AE679156D1E}"/>
              </a:ext>
            </a:extLst>
          </p:cNvPr>
          <p:cNvSpPr/>
          <p:nvPr/>
        </p:nvSpPr>
        <p:spPr>
          <a:xfrm flipH="1">
            <a:off x="228928" y="3570428"/>
            <a:ext cx="45719" cy="646331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hape 24">
            <a:extLst>
              <a:ext uri="{FF2B5EF4-FFF2-40B4-BE49-F238E27FC236}">
                <a16:creationId xmlns:a16="http://schemas.microsoft.com/office/drawing/2014/main" id="{344700FA-F1A2-8AF4-F735-9285AD753368}"/>
              </a:ext>
            </a:extLst>
          </p:cNvPr>
          <p:cNvSpPr/>
          <p:nvPr/>
        </p:nvSpPr>
        <p:spPr>
          <a:xfrm flipH="1">
            <a:off x="229228" y="3110706"/>
            <a:ext cx="45719" cy="323234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06734D-7F63-DF4C-81CD-60024C4CC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93" y="196127"/>
            <a:ext cx="808288" cy="78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 animBg="1"/>
      <p:bldP spid="16" grpId="0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001649" y="17781"/>
            <a:ext cx="8142351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itchFamily="34" charset="-122"/>
                <a:cs typeface="Calibri" pitchFamily="34" charset="-120"/>
              </a:rPr>
              <a:t>P-V2B: Neuro-Symbolic Control with Persistence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56032" y="896112"/>
            <a:ext cx="45720" cy="402336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84048" y="896112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A7B2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Key Insight: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389888" y="896112"/>
            <a:ext cx="74432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Employees return daily, exploit this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persistence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to plan multi-day charging strategies.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Enables Over‑charges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during low demand, enabling deeper discharge during peak days.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56032" y="1389888"/>
            <a:ext cx="4059936" cy="1397829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72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20624" y="1444752"/>
            <a:ext cx="38221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>
                <a:ln>
                  <a:noFill/>
                </a:ln>
                <a:solidFill>
                  <a:srgbClr val="0D1B2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MC-MPC Layer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7A829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(Short-horizon symbolic optimizer)</a:t>
            </a:r>
            <a:endParaRPr kumimoji="0" lang="en-US" sz="1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20624" y="1742926"/>
            <a:ext cx="3822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430166" y="1720345"/>
            <a:ext cx="3730752" cy="14630"/>
          </a:xfrm>
          <a:prstGeom prst="rect">
            <a:avLst/>
          </a:prstGeom>
          <a:solidFill>
            <a:srgbClr val="E2E4E8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20624" y="1845499"/>
            <a:ext cx="54864" cy="54864"/>
          </a:xfrm>
          <a:prstGeom prst="rect">
            <a:avLst/>
          </a:prstGeom>
          <a:solidFill>
            <a:srgbClr val="8B1A1A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30352" y="1732593"/>
            <a:ext cx="3829267" cy="289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D445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Monte Carlo sampling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D445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over N samples of EVs &amp; building load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420624" y="2109483"/>
            <a:ext cx="54864" cy="54864"/>
          </a:xfrm>
          <a:prstGeom prst="rect">
            <a:avLst/>
          </a:prstGeom>
          <a:solidFill>
            <a:srgbClr val="8B1A1A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30352" y="2011284"/>
            <a:ext cx="36941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D445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Solves MILP per step across N samples, till end of day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420624" y="2365516"/>
            <a:ext cx="54864" cy="54864"/>
          </a:xfrm>
          <a:prstGeom prst="rect">
            <a:avLst/>
          </a:prstGeom>
          <a:solidFill>
            <a:srgbClr val="8B1A1A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530352" y="2283617"/>
            <a:ext cx="36941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D445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Embeds neural VF via PWL for tractable real-time actions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420624" y="2621548"/>
            <a:ext cx="54864" cy="54864"/>
          </a:xfrm>
          <a:prstGeom prst="rect">
            <a:avLst/>
          </a:prstGeom>
          <a:solidFill>
            <a:srgbClr val="8B1A1A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548640" y="2524541"/>
            <a:ext cx="36941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D445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Guarantees feasibility and all user SoC requirements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672A2-E3DB-9E9E-1FED-090D9A74C7AB}"/>
              </a:ext>
            </a:extLst>
          </p:cNvPr>
          <p:cNvGrpSpPr/>
          <p:nvPr/>
        </p:nvGrpSpPr>
        <p:grpSpPr>
          <a:xfrm>
            <a:off x="256032" y="2856287"/>
            <a:ext cx="4059936" cy="1599557"/>
            <a:chOff x="256032" y="2856287"/>
            <a:chExt cx="4059936" cy="1599557"/>
          </a:xfrm>
        </p:grpSpPr>
        <p:sp>
          <p:nvSpPr>
            <p:cNvPr id="25" name="Shape 23"/>
            <p:cNvSpPr/>
            <p:nvPr/>
          </p:nvSpPr>
          <p:spPr>
            <a:xfrm>
              <a:off x="256032" y="2856287"/>
              <a:ext cx="4059936" cy="1599557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63500" dist="12700" dir="72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Shape 24"/>
            <p:cNvSpPr/>
            <p:nvPr/>
          </p:nvSpPr>
          <p:spPr>
            <a:xfrm>
              <a:off x="256032" y="2856287"/>
              <a:ext cx="45719" cy="1599557"/>
            </a:xfrm>
            <a:prstGeom prst="rect">
              <a:avLst/>
            </a:prstGeom>
            <a:solidFill>
              <a:srgbClr val="D0B53B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 25"/>
            <p:cNvSpPr/>
            <p:nvPr/>
          </p:nvSpPr>
          <p:spPr>
            <a:xfrm>
              <a:off x="420624" y="2872982"/>
              <a:ext cx="3822192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Neural Value Function (VF) </a:t>
              </a:r>
              <a:r>
                <a:rPr kumimoji="0" lang="en-US" sz="1100" b="0" i="1" u="none" strike="noStrike" kern="1200" cap="none" spc="0" normalizeH="0" baseline="0" noProof="0">
                  <a:ln>
                    <a:noFill/>
                  </a:ln>
                  <a:solidFill>
                    <a:srgbClr val="7A8291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(Long-horizon learned predictor)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 26"/>
            <p:cNvSpPr/>
            <p:nvPr/>
          </p:nvSpPr>
          <p:spPr>
            <a:xfrm>
              <a:off x="420624" y="3059849"/>
              <a:ext cx="3822192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Shape 27"/>
            <p:cNvSpPr/>
            <p:nvPr/>
          </p:nvSpPr>
          <p:spPr>
            <a:xfrm>
              <a:off x="420624" y="3141748"/>
              <a:ext cx="3730752" cy="14630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Shape 28"/>
            <p:cNvSpPr/>
            <p:nvPr/>
          </p:nvSpPr>
          <p:spPr>
            <a:xfrm>
              <a:off x="420624" y="3297593"/>
              <a:ext cx="54864" cy="54864"/>
            </a:xfrm>
            <a:prstGeom prst="rect">
              <a:avLst/>
            </a:prstGeom>
            <a:solidFill>
              <a:srgbClr val="9A7B2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 29"/>
            <p:cNvSpPr/>
            <p:nvPr/>
          </p:nvSpPr>
          <p:spPr>
            <a:xfrm>
              <a:off x="530352" y="3201366"/>
              <a:ext cx="3694176" cy="2377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Input: {day, overcharge user clusters} at end of day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Shape 30"/>
            <p:cNvSpPr/>
            <p:nvPr/>
          </p:nvSpPr>
          <p:spPr>
            <a:xfrm>
              <a:off x="420624" y="3535735"/>
              <a:ext cx="54864" cy="54864"/>
            </a:xfrm>
            <a:prstGeom prst="rect">
              <a:avLst/>
            </a:prstGeom>
            <a:solidFill>
              <a:srgbClr val="9A7B2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 31"/>
            <p:cNvSpPr/>
            <p:nvPr/>
          </p:nvSpPr>
          <p:spPr>
            <a:xfrm>
              <a:off x="530352" y="3376192"/>
              <a:ext cx="3694176" cy="3848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Predicts monthly peak power; trained offline on MILP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Shape 32"/>
            <p:cNvSpPr/>
            <p:nvPr/>
          </p:nvSpPr>
          <p:spPr>
            <a:xfrm>
              <a:off x="420624" y="3801705"/>
              <a:ext cx="54864" cy="54864"/>
            </a:xfrm>
            <a:prstGeom prst="rect">
              <a:avLst/>
            </a:prstGeom>
            <a:solidFill>
              <a:srgbClr val="9A7B2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 33"/>
            <p:cNvSpPr/>
            <p:nvPr/>
          </p:nvSpPr>
          <p:spPr>
            <a:xfrm>
              <a:off x="530352" y="3726770"/>
              <a:ext cx="3694176" cy="29121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Online fine-tuning via replay buffer; surrogate aligns VF with MC-MPC behavior over time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Shape 34"/>
            <p:cNvSpPr/>
            <p:nvPr/>
          </p:nvSpPr>
          <p:spPr>
            <a:xfrm>
              <a:off x="420624" y="4214775"/>
              <a:ext cx="54864" cy="54864"/>
            </a:xfrm>
            <a:prstGeom prst="rect">
              <a:avLst/>
            </a:prstGeom>
            <a:solidFill>
              <a:srgbClr val="9A7B2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 35"/>
            <p:cNvSpPr/>
            <p:nvPr/>
          </p:nvSpPr>
          <p:spPr>
            <a:xfrm>
              <a:off x="530352" y="4140621"/>
              <a:ext cx="3694176" cy="2377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Enables cross-day coordination (proactive overcharging) that no single-day solutions can achieve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A5EFFB8-B42B-840F-BBF6-BDCC36C26D66}"/>
              </a:ext>
            </a:extLst>
          </p:cNvPr>
          <p:cNvGrpSpPr/>
          <p:nvPr/>
        </p:nvGrpSpPr>
        <p:grpSpPr>
          <a:xfrm>
            <a:off x="4643958" y="3696061"/>
            <a:ext cx="4288537" cy="790605"/>
            <a:chOff x="4443983" y="3758979"/>
            <a:chExt cx="4389121" cy="758952"/>
          </a:xfrm>
        </p:grpSpPr>
        <p:sp>
          <p:nvSpPr>
            <p:cNvPr id="79" name="Shape 77"/>
            <p:cNvSpPr/>
            <p:nvPr/>
          </p:nvSpPr>
          <p:spPr>
            <a:xfrm>
              <a:off x="4443983" y="3778935"/>
              <a:ext cx="52720" cy="592688"/>
            </a:xfrm>
            <a:prstGeom prst="rect">
              <a:avLst/>
            </a:prstGeom>
            <a:solidFill>
              <a:srgbClr val="9A7B2E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Text 78"/>
            <p:cNvSpPr/>
            <p:nvPr/>
          </p:nvSpPr>
          <p:spPr>
            <a:xfrm>
              <a:off x="4590288" y="3758979"/>
              <a:ext cx="4242816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9A7B2E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Formal Guarantee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Text 79"/>
            <p:cNvSpPr/>
            <p:nvPr/>
          </p:nvSpPr>
          <p:spPr>
            <a:xfrm>
              <a:off x="4590288" y="4033299"/>
              <a:ext cx="4242816" cy="4846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 persistent formulation provably achieves lower or equal cost than any daily-decomposed policy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7" name="Text 2">
            <a:extLst>
              <a:ext uri="{FF2B5EF4-FFF2-40B4-BE49-F238E27FC236}">
                <a16:creationId xmlns:a16="http://schemas.microsoft.com/office/drawing/2014/main" id="{4DDF59A6-CC01-2275-4001-FFFDC38519C4}"/>
              </a:ext>
            </a:extLst>
          </p:cNvPr>
          <p:cNvSpPr/>
          <p:nvPr/>
        </p:nvSpPr>
        <p:spPr>
          <a:xfrm>
            <a:off x="1022935" y="584222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IEEE/ACM ICCPS 2025 • Sen, Liu, Talusan et al.</a:t>
            </a:r>
            <a:r>
              <a:rPr kumimoji="0" lang="en-US" sz="1200" b="0" i="1" u="none" strike="noStrike" kern="1200" cap="none" spc="0" normalizeH="0" baseline="3000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7.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Acceptance 25%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E1926E-6600-3FAE-657E-06354E2954CE}"/>
              </a:ext>
            </a:extLst>
          </p:cNvPr>
          <p:cNvGrpSpPr/>
          <p:nvPr/>
        </p:nvGrpSpPr>
        <p:grpSpPr>
          <a:xfrm>
            <a:off x="4643959" y="1473178"/>
            <a:ext cx="4242816" cy="1954828"/>
            <a:chOff x="4443984" y="1525060"/>
            <a:chExt cx="4443984" cy="2084832"/>
          </a:xfrm>
        </p:grpSpPr>
        <p:sp>
          <p:nvSpPr>
            <p:cNvPr id="42" name="Text 40"/>
            <p:cNvSpPr/>
            <p:nvPr/>
          </p:nvSpPr>
          <p:spPr>
            <a:xfrm>
              <a:off x="4535424" y="1781092"/>
              <a:ext cx="1719072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Policy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 41"/>
            <p:cNvSpPr/>
            <p:nvPr/>
          </p:nvSpPr>
          <p:spPr>
            <a:xfrm>
              <a:off x="6291072" y="1781092"/>
              <a:ext cx="969264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Peak (kW)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 42"/>
            <p:cNvSpPr/>
            <p:nvPr/>
          </p:nvSpPr>
          <p:spPr>
            <a:xfrm>
              <a:off x="7296912" y="1781092"/>
              <a:ext cx="859536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Bill ($/mo)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 43"/>
            <p:cNvSpPr/>
            <p:nvPr/>
          </p:nvSpPr>
          <p:spPr>
            <a:xfrm>
              <a:off x="8193024" y="1781092"/>
              <a:ext cx="658368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vs Ours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Shape 44"/>
            <p:cNvSpPr/>
            <p:nvPr/>
          </p:nvSpPr>
          <p:spPr>
            <a:xfrm>
              <a:off x="4443984" y="2055412"/>
              <a:ext cx="4443984" cy="3108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 46"/>
            <p:cNvSpPr/>
            <p:nvPr/>
          </p:nvSpPr>
          <p:spPr>
            <a:xfrm>
              <a:off x="4535424" y="2082844"/>
              <a:ext cx="171907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MC-MPC+VF (Ours)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 47"/>
            <p:cNvSpPr/>
            <p:nvPr/>
          </p:nvSpPr>
          <p:spPr>
            <a:xfrm>
              <a:off x="6291072" y="2082844"/>
              <a:ext cx="969264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156 ± 3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 48"/>
            <p:cNvSpPr/>
            <p:nvPr/>
          </p:nvSpPr>
          <p:spPr>
            <a:xfrm>
              <a:off x="7296912" y="2082844"/>
              <a:ext cx="859536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$10,238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 49"/>
            <p:cNvSpPr/>
            <p:nvPr/>
          </p:nvSpPr>
          <p:spPr>
            <a:xfrm>
              <a:off x="8193024" y="2082844"/>
              <a:ext cx="658368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—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hape 50"/>
            <p:cNvSpPr/>
            <p:nvPr/>
          </p:nvSpPr>
          <p:spPr>
            <a:xfrm>
              <a:off x="4443984" y="2366308"/>
              <a:ext cx="4443984" cy="310896"/>
            </a:xfrm>
            <a:prstGeom prst="rect">
              <a:avLst/>
            </a:prstGeom>
            <a:solidFill>
              <a:srgbClr val="F5F6F7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 51"/>
            <p:cNvSpPr/>
            <p:nvPr/>
          </p:nvSpPr>
          <p:spPr>
            <a:xfrm>
              <a:off x="4535424" y="2393740"/>
              <a:ext cx="171907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D-RL (DDPG)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 52"/>
            <p:cNvSpPr/>
            <p:nvPr/>
          </p:nvSpPr>
          <p:spPr>
            <a:xfrm>
              <a:off x="6291072" y="2393740"/>
              <a:ext cx="969264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171 ± 9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 53"/>
            <p:cNvSpPr/>
            <p:nvPr/>
          </p:nvSpPr>
          <p:spPr>
            <a:xfrm>
              <a:off x="7296912" y="2393740"/>
              <a:ext cx="859536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$10,392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 54"/>
            <p:cNvSpPr/>
            <p:nvPr/>
          </p:nvSpPr>
          <p:spPr>
            <a:xfrm>
              <a:off x="8193024" y="2393740"/>
              <a:ext cx="658368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B91C1C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+1.5%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Shape 55"/>
            <p:cNvSpPr/>
            <p:nvPr/>
          </p:nvSpPr>
          <p:spPr>
            <a:xfrm>
              <a:off x="4443984" y="2677204"/>
              <a:ext cx="4443984" cy="310896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 56"/>
            <p:cNvSpPr/>
            <p:nvPr/>
          </p:nvSpPr>
          <p:spPr>
            <a:xfrm>
              <a:off x="4535424" y="2704636"/>
              <a:ext cx="171907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D-MCTS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 57"/>
            <p:cNvSpPr/>
            <p:nvPr/>
          </p:nvSpPr>
          <p:spPr>
            <a:xfrm>
              <a:off x="6291072" y="2704636"/>
              <a:ext cx="969264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173 ± 4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 58"/>
            <p:cNvSpPr/>
            <p:nvPr/>
          </p:nvSpPr>
          <p:spPr>
            <a:xfrm>
              <a:off x="7296912" y="2704636"/>
              <a:ext cx="859536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$10,439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 59"/>
            <p:cNvSpPr/>
            <p:nvPr/>
          </p:nvSpPr>
          <p:spPr>
            <a:xfrm>
              <a:off x="8193024" y="2704636"/>
              <a:ext cx="658368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B91C1C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+2.0%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Shape 60"/>
            <p:cNvSpPr/>
            <p:nvPr/>
          </p:nvSpPr>
          <p:spPr>
            <a:xfrm>
              <a:off x="4443984" y="2988100"/>
              <a:ext cx="4443984" cy="310896"/>
            </a:xfrm>
            <a:prstGeom prst="rect">
              <a:avLst/>
            </a:prstGeom>
            <a:solidFill>
              <a:srgbClr val="F5F6F7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 61"/>
            <p:cNvSpPr/>
            <p:nvPr/>
          </p:nvSpPr>
          <p:spPr>
            <a:xfrm>
              <a:off x="4535424" y="3015532"/>
              <a:ext cx="171907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D-LLF heuristic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 62"/>
            <p:cNvSpPr/>
            <p:nvPr/>
          </p:nvSpPr>
          <p:spPr>
            <a:xfrm>
              <a:off x="6291072" y="3015532"/>
              <a:ext cx="969264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184 ± 4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 63"/>
            <p:cNvSpPr/>
            <p:nvPr/>
          </p:nvSpPr>
          <p:spPr>
            <a:xfrm>
              <a:off x="7296912" y="3015532"/>
              <a:ext cx="859536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$10,557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 64"/>
            <p:cNvSpPr/>
            <p:nvPr/>
          </p:nvSpPr>
          <p:spPr>
            <a:xfrm>
              <a:off x="8193024" y="3015532"/>
              <a:ext cx="658368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B91C1C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+3.1%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Shape 65"/>
            <p:cNvSpPr/>
            <p:nvPr/>
          </p:nvSpPr>
          <p:spPr>
            <a:xfrm>
              <a:off x="4443984" y="3298996"/>
              <a:ext cx="4443984" cy="310896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 66"/>
            <p:cNvSpPr/>
            <p:nvPr/>
          </p:nvSpPr>
          <p:spPr>
            <a:xfrm>
              <a:off x="4535424" y="3326428"/>
              <a:ext cx="171907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Fast Charging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 67"/>
            <p:cNvSpPr/>
            <p:nvPr/>
          </p:nvSpPr>
          <p:spPr>
            <a:xfrm>
              <a:off x="6291072" y="3326428"/>
              <a:ext cx="969264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199 ± 4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 68"/>
            <p:cNvSpPr/>
            <p:nvPr/>
          </p:nvSpPr>
          <p:spPr>
            <a:xfrm>
              <a:off x="7296912" y="3326428"/>
              <a:ext cx="859536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$10,732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 69"/>
            <p:cNvSpPr/>
            <p:nvPr/>
          </p:nvSpPr>
          <p:spPr>
            <a:xfrm>
              <a:off x="8193024" y="3326428"/>
              <a:ext cx="658368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B91C1C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+4.8%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Text 38">
              <a:extLst>
                <a:ext uri="{FF2B5EF4-FFF2-40B4-BE49-F238E27FC236}">
                  <a16:creationId xmlns:a16="http://schemas.microsoft.com/office/drawing/2014/main" id="{A734F80E-3D5D-5C76-CFE3-F47F631F0980}"/>
                </a:ext>
              </a:extLst>
            </p:cNvPr>
            <p:cNvSpPr/>
            <p:nvPr/>
          </p:nvSpPr>
          <p:spPr>
            <a:xfrm>
              <a:off x="4572000" y="1525060"/>
              <a:ext cx="427939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Annual Performance</a:t>
              </a:r>
            </a:p>
          </p:txBody>
        </p:sp>
      </p:grpSp>
      <p:sp>
        <p:nvSpPr>
          <p:cNvPr id="89" name="Shape 24">
            <a:extLst>
              <a:ext uri="{FF2B5EF4-FFF2-40B4-BE49-F238E27FC236}">
                <a16:creationId xmlns:a16="http://schemas.microsoft.com/office/drawing/2014/main" id="{FE08B3D3-30AA-AFF9-5E2A-6D9BC86C4859}"/>
              </a:ext>
            </a:extLst>
          </p:cNvPr>
          <p:cNvSpPr/>
          <p:nvPr/>
        </p:nvSpPr>
        <p:spPr>
          <a:xfrm>
            <a:off x="257225" y="1386707"/>
            <a:ext cx="45720" cy="1397829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8576299-9266-C9A3-A357-319B698E6E4F}"/>
              </a:ext>
            </a:extLst>
          </p:cNvPr>
          <p:cNvSpPr txBox="1"/>
          <p:nvPr/>
        </p:nvSpPr>
        <p:spPr>
          <a:xfrm>
            <a:off x="169163" y="4506990"/>
            <a:ext cx="78567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[7] Sen, Rishav, et al. "P-V2B: A Neuro-Symbolic Framework for Leveraging User Persistence in Vehicle-to-Building Charging." 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Accepted to ICCPS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(2026).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EEC70A3-8619-0F8D-214E-C3FBC418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1" y="98325"/>
            <a:ext cx="733254" cy="730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170432" y="27432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CONSENT: Human-Centered Negotiation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70432" y="942975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AAMAS 2026  •  Sen, Liu, Talusan et al.</a:t>
            </a:r>
            <a:r>
              <a:rPr kumimoji="0" lang="en-US" sz="1200" b="0" i="1" u="none" strike="noStrike" kern="1200" cap="none" spc="0" normalizeH="0" baseline="3000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•  Acceptance: 25%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70432" y="554355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srgbClr val="CFB5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Moving beyond pure optimization: negotiating with real humans to align building and driver incentives.</a:t>
            </a:r>
            <a:endParaRPr kumimoji="0" lang="en-US" sz="13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Shape 24">
            <a:extLst>
              <a:ext uri="{FF2B5EF4-FFF2-40B4-BE49-F238E27FC236}">
                <a16:creationId xmlns:a16="http://schemas.microsoft.com/office/drawing/2014/main" id="{C095691D-DFF6-02D1-B81A-26F110DFA490}"/>
              </a:ext>
            </a:extLst>
          </p:cNvPr>
          <p:cNvSpPr/>
          <p:nvPr/>
        </p:nvSpPr>
        <p:spPr>
          <a:xfrm>
            <a:off x="467614" y="1691090"/>
            <a:ext cx="45719" cy="2574455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8CE1F682-EC49-B762-1799-3F3FE981FA3F}"/>
              </a:ext>
            </a:extLst>
          </p:cNvPr>
          <p:cNvSpPr txBox="1"/>
          <p:nvPr/>
        </p:nvSpPr>
        <p:spPr>
          <a:xfrm>
            <a:off x="537631" y="1619229"/>
            <a:ext cx="47600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Explicitly models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flexibility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(departure time, SoC).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Reward heterogeneity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user flexibility (minor deviations in SoC, departure times).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Stochastic MPC charging &amp; Negotiation policies (interdependent)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Guarantees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Strategy-proof (cannot be gamed)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Budget-feasible (incentives are capped at expected savings)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Voluntary participation (Every user benefits from participating)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Operator cost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↓ ~6%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User cost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↓ ~22%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~78% participation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test users.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8AE691D-BD13-485F-F25E-EA4611ACDD13}"/>
              </a:ext>
            </a:extLst>
          </p:cNvPr>
          <p:cNvSpPr txBox="1"/>
          <p:nvPr/>
        </p:nvSpPr>
        <p:spPr>
          <a:xfrm>
            <a:off x="549024" y="1261591"/>
            <a:ext cx="4610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Novelty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Option generation &amp; Cost evaluation for options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D4318F2-B158-DBD4-D373-1E3BF3DF618C}"/>
              </a:ext>
            </a:extLst>
          </p:cNvPr>
          <p:cNvSpPr txBox="1"/>
          <p:nvPr/>
        </p:nvSpPr>
        <p:spPr>
          <a:xfrm>
            <a:off x="377379" y="4299870"/>
            <a:ext cx="48894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[8] Sen, Rishav, et al. "CONSENT: A Negotiation Framework for Leveraging User Flexibility in Vehicle-to-Building Charging under Uncertainty." 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Accepted to AAMAS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(2026).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4" name="Picture 203">
            <a:extLst>
              <a:ext uri="{FF2B5EF4-FFF2-40B4-BE49-F238E27FC236}">
                <a16:creationId xmlns:a16="http://schemas.microsoft.com/office/drawing/2014/main" id="{B4D088F3-FAFB-C7B0-AD9A-CA7997BEA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2" y="262012"/>
            <a:ext cx="893023" cy="873906"/>
          </a:xfrm>
          <a:prstGeom prst="rect">
            <a:avLst/>
          </a:prstGeom>
        </p:spPr>
      </p:pic>
      <p:sp>
        <p:nvSpPr>
          <p:cNvPr id="2" name="Shape 24">
            <a:extLst>
              <a:ext uri="{FF2B5EF4-FFF2-40B4-BE49-F238E27FC236}">
                <a16:creationId xmlns:a16="http://schemas.microsoft.com/office/drawing/2014/main" id="{FC028EB0-D650-7B96-B00A-01F24E3E37C3}"/>
              </a:ext>
            </a:extLst>
          </p:cNvPr>
          <p:cNvSpPr/>
          <p:nvPr/>
        </p:nvSpPr>
        <p:spPr>
          <a:xfrm>
            <a:off x="464402" y="1300882"/>
            <a:ext cx="45719" cy="239845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FC4DE3ED-92C0-E364-5CC0-F9A5ED614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84" y="2431849"/>
            <a:ext cx="593555" cy="550275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7A5B8EF-F5CF-0DDA-D338-5C94EE43F096}"/>
              </a:ext>
            </a:extLst>
          </p:cNvPr>
          <p:cNvGrpSpPr/>
          <p:nvPr/>
        </p:nvGrpSpPr>
        <p:grpSpPr>
          <a:xfrm>
            <a:off x="5636970" y="980020"/>
            <a:ext cx="1548475" cy="1167509"/>
            <a:chOff x="554324" y="792932"/>
            <a:chExt cx="2401319" cy="1918027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BD084F5A-D74F-BB3B-A789-D4F7FDDE98B0}"/>
                </a:ext>
              </a:extLst>
            </p:cNvPr>
            <p:cNvSpPr/>
            <p:nvPr/>
          </p:nvSpPr>
          <p:spPr>
            <a:xfrm>
              <a:off x="638035" y="876524"/>
              <a:ext cx="2317606" cy="1834435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0FCBFE2-489A-58F6-67ED-830804BE3BA3}"/>
                </a:ext>
              </a:extLst>
            </p:cNvPr>
            <p:cNvSpPr/>
            <p:nvPr/>
          </p:nvSpPr>
          <p:spPr>
            <a:xfrm>
              <a:off x="554324" y="792932"/>
              <a:ext cx="254682" cy="2600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3804FDE-BB15-CDEE-A52D-A15ADE3B937E}"/>
                </a:ext>
              </a:extLst>
            </p:cNvPr>
            <p:cNvSpPr txBox="1"/>
            <p:nvPr/>
          </p:nvSpPr>
          <p:spPr>
            <a:xfrm>
              <a:off x="638036" y="2135823"/>
              <a:ext cx="2317607" cy="575136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Users arrive at work on their EVs</a:t>
              </a:r>
            </a:p>
          </p:txBody>
        </p: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1F370C9B-8AB6-8E0E-8A8C-890202F44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4657" y="988670"/>
              <a:ext cx="1116517" cy="1057274"/>
            </a:xfrm>
            <a:prstGeom prst="rect">
              <a:avLst/>
            </a:prstGeom>
          </p:spPr>
        </p:pic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F39810A2-3B1F-F658-EEA0-DC898BD33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3100" y="1222853"/>
              <a:ext cx="767087" cy="682407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B91562C-5619-14DC-562F-56B180D0889A}"/>
              </a:ext>
            </a:extLst>
          </p:cNvPr>
          <p:cNvGrpSpPr/>
          <p:nvPr/>
        </p:nvGrpSpPr>
        <p:grpSpPr>
          <a:xfrm>
            <a:off x="7341984" y="3518447"/>
            <a:ext cx="1510677" cy="1123354"/>
            <a:chOff x="3166765" y="2904493"/>
            <a:chExt cx="2401320" cy="1918028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E31690C8-69C1-347C-D568-795C295B1C45}"/>
                </a:ext>
              </a:extLst>
            </p:cNvPr>
            <p:cNvSpPr/>
            <p:nvPr/>
          </p:nvSpPr>
          <p:spPr>
            <a:xfrm>
              <a:off x="3250478" y="2988086"/>
              <a:ext cx="2317606" cy="1834435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09ABC619-FB6E-E08F-3079-7E002F353848}"/>
                </a:ext>
              </a:extLst>
            </p:cNvPr>
            <p:cNvSpPr/>
            <p:nvPr/>
          </p:nvSpPr>
          <p:spPr>
            <a:xfrm>
              <a:off x="3166765" y="2904493"/>
              <a:ext cx="254682" cy="2600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1F19C2A1-C67A-08E7-4348-BC8C3ECCD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8435" y="3243868"/>
              <a:ext cx="1114208" cy="748693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11A5B287-879A-4A45-A864-A55E336B4882}"/>
                </a:ext>
              </a:extLst>
            </p:cNvPr>
            <p:cNvSpPr txBox="1"/>
            <p:nvPr/>
          </p:nvSpPr>
          <p:spPr>
            <a:xfrm>
              <a:off x="3250478" y="4247383"/>
              <a:ext cx="2317607" cy="575136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3" name="Picture 182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C5134FDA-231D-C0E8-0B7D-D05BF0659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41818" y="3309866"/>
              <a:ext cx="707857" cy="722809"/>
            </a:xfrm>
            <a:prstGeom prst="rect">
              <a:avLst/>
            </a:prstGeom>
          </p:spPr>
        </p:pic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21E58D90-0FA7-C207-F1D5-61BD5DEAD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8583" y="3641779"/>
              <a:ext cx="381944" cy="289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CC86DA9-C21B-51AB-1798-F8AB3AB87156}"/>
                </a:ext>
              </a:extLst>
            </p:cNvPr>
            <p:cNvSpPr txBox="1"/>
            <p:nvPr/>
          </p:nvSpPr>
          <p:spPr>
            <a:xfrm>
              <a:off x="3220475" y="4180097"/>
              <a:ext cx="2317607" cy="575136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Connect their EV to a charger, expecting desired charge level by departure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0E3B9B4-C855-6AFC-27ED-1D1E86940D1A}"/>
              </a:ext>
            </a:extLst>
          </p:cNvPr>
          <p:cNvGrpSpPr/>
          <p:nvPr/>
        </p:nvGrpSpPr>
        <p:grpSpPr>
          <a:xfrm>
            <a:off x="5636969" y="2261259"/>
            <a:ext cx="1723089" cy="1154291"/>
            <a:chOff x="3170528" y="792932"/>
            <a:chExt cx="2680931" cy="1918027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EEC1BD7E-45EF-E8F5-9EB4-D03657198AD2}"/>
                </a:ext>
              </a:extLst>
            </p:cNvPr>
            <p:cNvSpPr/>
            <p:nvPr/>
          </p:nvSpPr>
          <p:spPr>
            <a:xfrm>
              <a:off x="3254240" y="876524"/>
              <a:ext cx="2317606" cy="1834435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EBC6F01-165D-7BE2-A6DA-BF72343DA809}"/>
                </a:ext>
              </a:extLst>
            </p:cNvPr>
            <p:cNvSpPr/>
            <p:nvPr/>
          </p:nvSpPr>
          <p:spPr>
            <a:xfrm>
              <a:off x="3170528" y="792932"/>
              <a:ext cx="254682" cy="2600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3283AC1C-40C8-8852-8E59-EEA1C9AE0A40}"/>
                </a:ext>
              </a:extLst>
            </p:cNvPr>
            <p:cNvSpPr txBox="1"/>
            <p:nvPr/>
          </p:nvSpPr>
          <p:spPr>
            <a:xfrm>
              <a:off x="3321952" y="2009392"/>
              <a:ext cx="2187282" cy="575136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They enter: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Departure time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Requested SoC</a:t>
              </a:r>
            </a:p>
          </p:txBody>
        </p:sp>
        <p:sp>
          <p:nvSpPr>
            <p:cNvPr id="178" name="Arrow: Right 2">
              <a:extLst>
                <a:ext uri="{FF2B5EF4-FFF2-40B4-BE49-F238E27FC236}">
                  <a16:creationId xmlns:a16="http://schemas.microsoft.com/office/drawing/2014/main" id="{B6B0E06A-14D3-B7A6-CABD-E72BA235B4A2}"/>
                </a:ext>
              </a:extLst>
            </p:cNvPr>
            <p:cNvSpPr/>
            <p:nvPr/>
          </p:nvSpPr>
          <p:spPr>
            <a:xfrm>
              <a:off x="5668690" y="1655235"/>
              <a:ext cx="182769" cy="173950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Cloud 176">
              <a:extLst>
                <a:ext uri="{FF2B5EF4-FFF2-40B4-BE49-F238E27FC236}">
                  <a16:creationId xmlns:a16="http://schemas.microsoft.com/office/drawing/2014/main" id="{7ABDFB7B-75FE-FFD6-FC49-B73AE036C073}"/>
                </a:ext>
              </a:extLst>
            </p:cNvPr>
            <p:cNvSpPr/>
            <p:nvPr/>
          </p:nvSpPr>
          <p:spPr>
            <a:xfrm>
              <a:off x="3321950" y="929749"/>
              <a:ext cx="1052878" cy="539141"/>
            </a:xfrm>
            <a:prstGeom prst="cloud">
              <a:avLst/>
            </a:prstGeom>
            <a:solidFill>
              <a:srgbClr val="75B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Cloud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4" name="Arrow: Right 3">
            <a:extLst>
              <a:ext uri="{FF2B5EF4-FFF2-40B4-BE49-F238E27FC236}">
                <a16:creationId xmlns:a16="http://schemas.microsoft.com/office/drawing/2014/main" id="{32CC3366-D51A-BBD4-9A4C-6E993A3D97C4}"/>
              </a:ext>
            </a:extLst>
          </p:cNvPr>
          <p:cNvSpPr/>
          <p:nvPr/>
        </p:nvSpPr>
        <p:spPr>
          <a:xfrm rot="5400000">
            <a:off x="6426116" y="2169060"/>
            <a:ext cx="109470" cy="11678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Arrow: Right 6">
            <a:extLst>
              <a:ext uri="{FF2B5EF4-FFF2-40B4-BE49-F238E27FC236}">
                <a16:creationId xmlns:a16="http://schemas.microsoft.com/office/drawing/2014/main" id="{18A4282B-43C8-7EDC-BC18-984B1409E7F2}"/>
              </a:ext>
            </a:extLst>
          </p:cNvPr>
          <p:cNvSpPr/>
          <p:nvPr/>
        </p:nvSpPr>
        <p:spPr>
          <a:xfrm rot="10800000">
            <a:off x="7224305" y="4073075"/>
            <a:ext cx="122707" cy="10418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905D887-C1AB-387A-D701-DAC049D703E8}"/>
              </a:ext>
            </a:extLst>
          </p:cNvPr>
          <p:cNvGrpSpPr/>
          <p:nvPr/>
        </p:nvGrpSpPr>
        <p:grpSpPr>
          <a:xfrm>
            <a:off x="5610224" y="3475622"/>
            <a:ext cx="1565242" cy="1174544"/>
            <a:chOff x="570528" y="2904491"/>
            <a:chExt cx="2401318" cy="1918027"/>
          </a:xfrm>
        </p:grpSpPr>
        <p:sp>
          <p:nvSpPr>
            <p:cNvPr id="159" name="Rounded Rectangle 23">
              <a:extLst>
                <a:ext uri="{FF2B5EF4-FFF2-40B4-BE49-F238E27FC236}">
                  <a16:creationId xmlns:a16="http://schemas.microsoft.com/office/drawing/2014/main" id="{F01CB048-EEE5-5EB5-7E25-5E2803ECBB8B}"/>
                </a:ext>
              </a:extLst>
            </p:cNvPr>
            <p:cNvSpPr/>
            <p:nvPr/>
          </p:nvSpPr>
          <p:spPr>
            <a:xfrm>
              <a:off x="654239" y="2988083"/>
              <a:ext cx="2317606" cy="1834435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92736C2-4EC4-3AD6-E3EA-D233D9C0AE92}"/>
                </a:ext>
              </a:extLst>
            </p:cNvPr>
            <p:cNvSpPr/>
            <p:nvPr/>
          </p:nvSpPr>
          <p:spPr>
            <a:xfrm>
              <a:off x="570528" y="2904491"/>
              <a:ext cx="254682" cy="2600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9B930A28-6D9E-CE51-C414-06AB05CB6D60}"/>
                </a:ext>
              </a:extLst>
            </p:cNvPr>
            <p:cNvSpPr txBox="1"/>
            <p:nvPr/>
          </p:nvSpPr>
          <p:spPr>
            <a:xfrm>
              <a:off x="654239" y="4247380"/>
              <a:ext cx="2317607" cy="575136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Chargers charge/discharge EVs to meet desired charge</a:t>
              </a:r>
            </a:p>
          </p:txBody>
        </p:sp>
        <p:pic>
          <p:nvPicPr>
            <p:cNvPr id="162" name="Picture 161" descr="A building with a black background&#10;&#10;Description automatically generated">
              <a:extLst>
                <a:ext uri="{FF2B5EF4-FFF2-40B4-BE49-F238E27FC236}">
                  <a16:creationId xmlns:a16="http://schemas.microsoft.com/office/drawing/2014/main" id="{73CF7041-3107-7971-09B4-F69A6B9F5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82970" y="3055320"/>
              <a:ext cx="719853" cy="735058"/>
            </a:xfrm>
            <a:prstGeom prst="rect">
              <a:avLst/>
            </a:prstGeom>
          </p:spPr>
        </p:pic>
        <p:pic>
          <p:nvPicPr>
            <p:cNvPr id="163" name="Picture 162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47B73A38-8DDA-1E9C-B898-51F69C45C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483" y="3997031"/>
              <a:ext cx="235944" cy="240928"/>
            </a:xfrm>
            <a:prstGeom prst="rect">
              <a:avLst/>
            </a:prstGeom>
          </p:spPr>
        </p:pic>
        <p:pic>
          <p:nvPicPr>
            <p:cNvPr id="164" name="Picture 163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2D2D59E9-C968-1933-894C-42D7D25E4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2096" y="3997031"/>
              <a:ext cx="235944" cy="240928"/>
            </a:xfrm>
            <a:prstGeom prst="rect">
              <a:avLst/>
            </a:prstGeom>
          </p:spPr>
        </p:pic>
        <p:pic>
          <p:nvPicPr>
            <p:cNvPr id="165" name="Picture 164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94869466-7E17-B196-F361-79C789625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6708" y="3997031"/>
              <a:ext cx="235944" cy="240928"/>
            </a:xfrm>
            <a:prstGeom prst="rect">
              <a:avLst/>
            </a:prstGeom>
          </p:spPr>
        </p:pic>
        <p:pic>
          <p:nvPicPr>
            <p:cNvPr id="166" name="Picture 165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AF15280E-C0CA-8318-4964-F94721BBE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51320" y="3997031"/>
              <a:ext cx="235944" cy="240928"/>
            </a:xfrm>
            <a:prstGeom prst="rect">
              <a:avLst/>
            </a:prstGeom>
          </p:spPr>
        </p:pic>
        <p:sp>
          <p:nvSpPr>
            <p:cNvPr id="167" name="Left Brace 166">
              <a:extLst>
                <a:ext uri="{FF2B5EF4-FFF2-40B4-BE49-F238E27FC236}">
                  <a16:creationId xmlns:a16="http://schemas.microsoft.com/office/drawing/2014/main" id="{1B92620C-A33F-DF23-8E08-790FDCC2CCDE}"/>
                </a:ext>
              </a:extLst>
            </p:cNvPr>
            <p:cNvSpPr/>
            <p:nvPr/>
          </p:nvSpPr>
          <p:spPr>
            <a:xfrm rot="5400000">
              <a:off x="1529420" y="3572825"/>
              <a:ext cx="162258" cy="655160"/>
            </a:xfrm>
            <a:prstGeom prst="leftBrace">
              <a:avLst>
                <a:gd name="adj1" fmla="val 8332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id="{D3E064F3-144E-15EC-09EF-B104066B4966}"/>
                </a:ext>
              </a:extLst>
            </p:cNvPr>
            <p:cNvSpPr/>
            <p:nvPr/>
          </p:nvSpPr>
          <p:spPr>
            <a:xfrm rot="5400000">
              <a:off x="1534075" y="3076541"/>
              <a:ext cx="162258" cy="1647727"/>
            </a:xfrm>
            <a:prstGeom prst="leftBrace">
              <a:avLst>
                <a:gd name="adj1" fmla="val 8332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B8F7C195-F14F-1053-955B-A2A4FD685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626" y="4008477"/>
              <a:ext cx="274651" cy="244332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77260348-537F-74A5-437B-E0E591E17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4532" y="4008477"/>
              <a:ext cx="274651" cy="244332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BC9E914D-E305-A49D-8E2F-54C23C22A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4730" y="4012020"/>
              <a:ext cx="274651" cy="244332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F2B68333-5A7E-0F9A-101A-3E0725719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9663" y="4013254"/>
              <a:ext cx="274651" cy="244332"/>
            </a:xfrm>
            <a:prstGeom prst="rect">
              <a:avLst/>
            </a:prstGeom>
          </p:spPr>
        </p:pic>
        <p:sp>
          <p:nvSpPr>
            <p:cNvPr id="173" name="Arrow: Right 85">
              <a:extLst>
                <a:ext uri="{FF2B5EF4-FFF2-40B4-BE49-F238E27FC236}">
                  <a16:creationId xmlns:a16="http://schemas.microsoft.com/office/drawing/2014/main" id="{3C17639C-3ACE-40A0-A926-D02EB4F8ED2F}"/>
                </a:ext>
              </a:extLst>
            </p:cNvPr>
            <p:cNvSpPr/>
            <p:nvPr/>
          </p:nvSpPr>
          <p:spPr>
            <a:xfrm rot="16200000">
              <a:off x="1502631" y="3785445"/>
              <a:ext cx="215837" cy="1763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8" name="Arrow: Right 3">
            <a:extLst>
              <a:ext uri="{FF2B5EF4-FFF2-40B4-BE49-F238E27FC236}">
                <a16:creationId xmlns:a16="http://schemas.microsoft.com/office/drawing/2014/main" id="{0C65242C-320E-50CD-956B-B35E673E1D82}"/>
              </a:ext>
            </a:extLst>
          </p:cNvPr>
          <p:cNvSpPr/>
          <p:nvPr/>
        </p:nvSpPr>
        <p:spPr>
          <a:xfrm rot="5400000">
            <a:off x="8058689" y="3428256"/>
            <a:ext cx="109470" cy="11678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D86D5-8812-ADF8-F3C9-0528247E2E9A}"/>
              </a:ext>
            </a:extLst>
          </p:cNvPr>
          <p:cNvGrpSpPr/>
          <p:nvPr/>
        </p:nvGrpSpPr>
        <p:grpSpPr>
          <a:xfrm>
            <a:off x="7311028" y="970407"/>
            <a:ext cx="1558651" cy="2445142"/>
            <a:chOff x="7311028" y="970407"/>
            <a:chExt cx="1558651" cy="244514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DBE62B3-48E8-22BE-E6D5-6BCC69C7139C}"/>
                </a:ext>
              </a:extLst>
            </p:cNvPr>
            <p:cNvGrpSpPr/>
            <p:nvPr/>
          </p:nvGrpSpPr>
          <p:grpSpPr>
            <a:xfrm>
              <a:off x="7311028" y="970407"/>
              <a:ext cx="1558651" cy="2445142"/>
              <a:chOff x="5938718" y="740154"/>
              <a:chExt cx="2148644" cy="4082367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B7C0E9A9-680B-FC8A-6B86-15A190CA446A}"/>
                  </a:ext>
                </a:extLst>
              </p:cNvPr>
              <p:cNvGrpSpPr/>
              <p:nvPr/>
            </p:nvGrpSpPr>
            <p:grpSpPr>
              <a:xfrm>
                <a:off x="6088063" y="1202474"/>
                <a:ext cx="1999299" cy="3620047"/>
                <a:chOff x="8758901" y="2513167"/>
                <a:chExt cx="2074615" cy="4250359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D2E6C65-9B4B-DA8C-3A9B-336EED2B9653}"/>
                    </a:ext>
                  </a:extLst>
                </p:cNvPr>
                <p:cNvSpPr/>
                <p:nvPr/>
              </p:nvSpPr>
              <p:spPr>
                <a:xfrm>
                  <a:off x="8758901" y="2537095"/>
                  <a:ext cx="2074615" cy="4226431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7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AAC478D9-F3CB-2983-D470-B230BE38C08B}"/>
                    </a:ext>
                  </a:extLst>
                </p:cNvPr>
                <p:cNvSpPr txBox="1"/>
                <p:nvPr/>
              </p:nvSpPr>
              <p:spPr>
                <a:xfrm>
                  <a:off x="8758901" y="2513167"/>
                  <a:ext cx="2074615" cy="3828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7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sng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PRICE OPTIONS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3D1C7C6C-26D5-C00E-A96F-8A176861407C}"/>
                    </a:ext>
                  </a:extLst>
                </p:cNvPr>
                <p:cNvSpPr/>
                <p:nvPr/>
              </p:nvSpPr>
              <p:spPr>
                <a:xfrm>
                  <a:off x="9137066" y="6445562"/>
                  <a:ext cx="1318283" cy="2429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7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Select &amp; Charge</a:t>
                  </a:r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097D9086-AE7E-95FF-EA20-37D8B022FC25}"/>
                    </a:ext>
                  </a:extLst>
                </p:cNvPr>
                <p:cNvGrpSpPr/>
                <p:nvPr/>
              </p:nvGrpSpPr>
              <p:grpSpPr>
                <a:xfrm>
                  <a:off x="8868299" y="2892726"/>
                  <a:ext cx="1939007" cy="1076620"/>
                  <a:chOff x="3532999" y="1519643"/>
                  <a:chExt cx="1879054" cy="1032968"/>
                </a:xfrm>
              </p:grpSpPr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02303B0E-FFE8-89E9-C679-98EF9F7E631B}"/>
                      </a:ext>
                    </a:extLst>
                  </p:cNvPr>
                  <p:cNvSpPr/>
                  <p:nvPr/>
                </p:nvSpPr>
                <p:spPr>
                  <a:xfrm>
                    <a:off x="3574474" y="1551553"/>
                    <a:ext cx="1745673" cy="891596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96B24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1" name="TextBox 150">
                        <a:extLst>
                          <a:ext uri="{FF2B5EF4-FFF2-40B4-BE49-F238E27FC236}">
                            <a16:creationId xmlns:a16="http://schemas.microsoft.com/office/drawing/2014/main" id="{43E6C0EC-DD67-34E4-678E-7C3B0F09F28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32999" y="1519643"/>
                        <a:ext cx="1879054" cy="3673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68576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Recommended choice 1: </a:t>
                        </a:r>
                        <a:r>
                          <a:rPr kumimoji="0" 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$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0" lang="en-US" sz="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oMath>
                        </a14:m>
                        <a:endPara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51" name="TextBox 150">
                        <a:extLst>
                          <a:ext uri="{FF2B5EF4-FFF2-40B4-BE49-F238E27FC236}">
                            <a16:creationId xmlns:a16="http://schemas.microsoft.com/office/drawing/2014/main" id="{43E6C0EC-DD67-34E4-678E-7C3B0F09F28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32999" y="1519643"/>
                        <a:ext cx="1879054" cy="36731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188B6A50-D4F0-AAE4-036B-994D7FD710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9585" y="2207833"/>
                    <a:ext cx="1441241" cy="0"/>
                  </a:xfrm>
                  <a:prstGeom prst="line">
                    <a:avLst/>
                  </a:prstGeom>
                  <a:ln w="5715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60D8AFAD-DB53-C507-A5DE-A857704AF82A}"/>
                      </a:ext>
                    </a:extLst>
                  </p:cNvPr>
                  <p:cNvGrpSpPr/>
                  <p:nvPr/>
                </p:nvGrpSpPr>
                <p:grpSpPr>
                  <a:xfrm>
                    <a:off x="3728352" y="1737050"/>
                    <a:ext cx="1441241" cy="258532"/>
                    <a:chOff x="3839190" y="1737050"/>
                    <a:chExt cx="1441241" cy="258532"/>
                  </a:xfrm>
                </p:grpSpPr>
                <p:cxnSp>
                  <p:nvCxnSpPr>
                    <p:cNvPr id="157" name="Straight Connector 156">
                      <a:extLst>
                        <a:ext uri="{FF2B5EF4-FFF2-40B4-BE49-F238E27FC236}">
                          <a16:creationId xmlns:a16="http://schemas.microsoft.com/office/drawing/2014/main" id="{EABCE575-7DA9-2E12-1814-F05B657B5B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839190" y="1866316"/>
                      <a:ext cx="1441241" cy="0"/>
                    </a:xfrm>
                    <a:prstGeom prst="line">
                      <a:avLst/>
                    </a:prstGeom>
                    <a:ln w="5715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8FF4A32A-2CCF-08FA-7611-B9E9EB4F4D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35663" y="1737050"/>
                      <a:ext cx="0" cy="258532"/>
                    </a:xfrm>
                    <a:prstGeom prst="line">
                      <a:avLst/>
                    </a:prstGeom>
                    <a:effectLst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12E48EA4-CA88-2B08-44AF-11AC0E47A0A9}"/>
                      </a:ext>
                    </a:extLst>
                  </p:cNvPr>
                  <p:cNvSpPr txBox="1"/>
                  <p:nvPr/>
                </p:nvSpPr>
                <p:spPr>
                  <a:xfrm>
                    <a:off x="4281518" y="1885658"/>
                    <a:ext cx="431126" cy="3390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45%</a:t>
                    </a:r>
                  </a:p>
                </p:txBody>
              </p:sp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6135B637-C281-FC0D-54B9-525222F1C269}"/>
                      </a:ext>
                    </a:extLst>
                  </p:cNvPr>
                  <p:cNvSpPr txBox="1"/>
                  <p:nvPr/>
                </p:nvSpPr>
                <p:spPr>
                  <a:xfrm>
                    <a:off x="4584368" y="2209878"/>
                    <a:ext cx="435288" cy="3390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6pm</a:t>
                    </a:r>
                  </a:p>
                </p:txBody>
              </p:sp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6272C786-831B-5F73-DFD5-AD12F1CAEFB6}"/>
                      </a:ext>
                    </a:extLst>
                  </p:cNvPr>
                  <p:cNvSpPr txBox="1"/>
                  <p:nvPr/>
                </p:nvSpPr>
                <p:spPr>
                  <a:xfrm>
                    <a:off x="3802206" y="2223303"/>
                    <a:ext cx="544866" cy="3293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5:30pm</a:t>
                    </a:r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E627E6AC-6449-0299-3AC5-1314A67F8BAF}"/>
                    </a:ext>
                  </a:extLst>
                </p:cNvPr>
                <p:cNvGrpSpPr/>
                <p:nvPr/>
              </p:nvGrpSpPr>
              <p:grpSpPr>
                <a:xfrm>
                  <a:off x="8868206" y="3919502"/>
                  <a:ext cx="1939007" cy="1076620"/>
                  <a:chOff x="3532999" y="1519643"/>
                  <a:chExt cx="1879054" cy="1032968"/>
                </a:xfrm>
              </p:grpSpPr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DBF7C710-44B5-404F-D440-86407414C1EE}"/>
                      </a:ext>
                    </a:extLst>
                  </p:cNvPr>
                  <p:cNvSpPr/>
                  <p:nvPr/>
                </p:nvSpPr>
                <p:spPr>
                  <a:xfrm>
                    <a:off x="3574474" y="1551553"/>
                    <a:ext cx="1745673" cy="891596"/>
                  </a:xfrm>
                  <a:prstGeom prst="rect">
                    <a:avLst/>
                  </a:prstGeom>
                  <a:solidFill>
                    <a:srgbClr val="FFFFCC"/>
                  </a:solidFill>
                  <a:ln w="19050" cap="flat" cmpd="sng" algn="ctr">
                    <a:solidFill>
                      <a:srgbClr val="E6EB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96B24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42" name="TextBox 141">
                        <a:extLst>
                          <a:ext uri="{FF2B5EF4-FFF2-40B4-BE49-F238E27FC236}">
                            <a16:creationId xmlns:a16="http://schemas.microsoft.com/office/drawing/2014/main" id="{DA5059BC-38F5-1829-31AC-81C4EE476B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32999" y="1519643"/>
                        <a:ext cx="1879054" cy="3673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68576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Recommended choice 2: </a:t>
                        </a:r>
                        <a:r>
                          <a:rPr kumimoji="0" 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$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0" lang="en-US" sz="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oMath>
                        </a14:m>
                        <a:endPara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42" name="TextBox 141">
                        <a:extLst>
                          <a:ext uri="{FF2B5EF4-FFF2-40B4-BE49-F238E27FC236}">
                            <a16:creationId xmlns:a16="http://schemas.microsoft.com/office/drawing/2014/main" id="{DA5059BC-38F5-1829-31AC-81C4EE476B1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32999" y="1519643"/>
                        <a:ext cx="1879054" cy="36731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D64B5529-116E-534A-817A-3A331CFA80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9585" y="2207833"/>
                    <a:ext cx="1441241" cy="0"/>
                  </a:xfrm>
                  <a:prstGeom prst="line">
                    <a:avLst/>
                  </a:prstGeom>
                  <a:ln w="5715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E38C9EE3-FB8E-2A36-E47E-BC5C67703010}"/>
                      </a:ext>
                    </a:extLst>
                  </p:cNvPr>
                  <p:cNvGrpSpPr/>
                  <p:nvPr/>
                </p:nvGrpSpPr>
                <p:grpSpPr>
                  <a:xfrm>
                    <a:off x="3728352" y="1737050"/>
                    <a:ext cx="1441241" cy="258532"/>
                    <a:chOff x="3839190" y="1737050"/>
                    <a:chExt cx="1441241" cy="258532"/>
                  </a:xfrm>
                </p:grpSpPr>
                <p:cxnSp>
                  <p:nvCxnSpPr>
                    <p:cNvPr id="148" name="Straight Connector 147">
                      <a:extLst>
                        <a:ext uri="{FF2B5EF4-FFF2-40B4-BE49-F238E27FC236}">
                          <a16:creationId xmlns:a16="http://schemas.microsoft.com/office/drawing/2014/main" id="{465DF8CB-CDF7-18E5-370D-82AB806942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839190" y="1866316"/>
                      <a:ext cx="1441241" cy="0"/>
                    </a:xfrm>
                    <a:prstGeom prst="line">
                      <a:avLst/>
                    </a:prstGeom>
                    <a:ln w="5715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8DA3E360-62BC-8CC5-F1E0-27FE1F0609C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94413" y="1737050"/>
                      <a:ext cx="0" cy="258532"/>
                    </a:xfrm>
                    <a:prstGeom prst="line">
                      <a:avLst/>
                    </a:prstGeom>
                    <a:effectLst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6BA4B330-DBC1-FC12-7A87-4CBAB4C36D13}"/>
                      </a:ext>
                    </a:extLst>
                  </p:cNvPr>
                  <p:cNvSpPr txBox="1"/>
                  <p:nvPr/>
                </p:nvSpPr>
                <p:spPr>
                  <a:xfrm>
                    <a:off x="4447309" y="1871390"/>
                    <a:ext cx="431126" cy="3390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55%</a:t>
                    </a:r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49149C3A-51F2-CA81-7959-75297F3B82B8}"/>
                      </a:ext>
                    </a:extLst>
                  </p:cNvPr>
                  <p:cNvSpPr txBox="1"/>
                  <p:nvPr/>
                </p:nvSpPr>
                <p:spPr>
                  <a:xfrm>
                    <a:off x="4584368" y="2209878"/>
                    <a:ext cx="435288" cy="3390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6pm</a:t>
                    </a:r>
                  </a:p>
                </p:txBody>
              </p: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F7263D9B-D4BD-D812-B169-72F72A53A484}"/>
                      </a:ext>
                    </a:extLst>
                  </p:cNvPr>
                  <p:cNvSpPr txBox="1"/>
                  <p:nvPr/>
                </p:nvSpPr>
                <p:spPr>
                  <a:xfrm>
                    <a:off x="3802206" y="2223303"/>
                    <a:ext cx="544866" cy="3293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4:30pm</a:t>
                    </a:r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36B31CE7-41FC-EFE6-12B6-DACB00C14A96}"/>
                    </a:ext>
                  </a:extLst>
                </p:cNvPr>
                <p:cNvGrpSpPr/>
                <p:nvPr/>
              </p:nvGrpSpPr>
              <p:grpSpPr>
                <a:xfrm>
                  <a:off x="8868206" y="4963384"/>
                  <a:ext cx="1939007" cy="1076620"/>
                  <a:chOff x="3532999" y="1519643"/>
                  <a:chExt cx="1879054" cy="1032968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DD3FE166-C41C-AE45-4527-2F66D30CDED8}"/>
                      </a:ext>
                    </a:extLst>
                  </p:cNvPr>
                  <p:cNvSpPr/>
                  <p:nvPr/>
                </p:nvSpPr>
                <p:spPr>
                  <a:xfrm>
                    <a:off x="3574474" y="1551553"/>
                    <a:ext cx="1745673" cy="891596"/>
                  </a:xfrm>
                  <a:prstGeom prst="rect">
                    <a:avLst/>
                  </a:prstGeom>
                  <a:solidFill>
                    <a:srgbClr val="F3E1E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96B24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7D89BED6-CF0E-3235-8F04-D30A1085C3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32999" y="1519643"/>
                        <a:ext cx="1879054" cy="3673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68576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User chosen: </a:t>
                        </a:r>
                        <a:r>
                          <a:rPr kumimoji="0" 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Aptos" panose="02110004020202020204"/>
                            <a:ea typeface="+mn-ea"/>
                            <a:cs typeface="+mn-cs"/>
                          </a:rPr>
                          <a:t>$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0" lang="en-US" sz="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oMath>
                        </a14:m>
                        <a:endPara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7D89BED6-CF0E-3235-8F04-D30A1085C3A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32999" y="1519643"/>
                        <a:ext cx="1879054" cy="36731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b="-312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360BD3F6-1E55-53DF-33E7-5178EA141B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9585" y="2207833"/>
                    <a:ext cx="1441241" cy="0"/>
                  </a:xfrm>
                  <a:prstGeom prst="line">
                    <a:avLst/>
                  </a:prstGeom>
                  <a:ln w="5715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7B8C05D3-67D5-B83D-3BD6-982024184C76}"/>
                      </a:ext>
                    </a:extLst>
                  </p:cNvPr>
                  <p:cNvGrpSpPr/>
                  <p:nvPr/>
                </p:nvGrpSpPr>
                <p:grpSpPr>
                  <a:xfrm>
                    <a:off x="3728352" y="1738819"/>
                    <a:ext cx="1441241" cy="258532"/>
                    <a:chOff x="3839190" y="1738819"/>
                    <a:chExt cx="1441241" cy="258532"/>
                  </a:xfrm>
                </p:grpSpPr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9634B45C-A115-9353-A1D0-F45EB5ECAB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839190" y="1866316"/>
                      <a:ext cx="1441241" cy="0"/>
                    </a:xfrm>
                    <a:prstGeom prst="line">
                      <a:avLst/>
                    </a:prstGeom>
                    <a:ln w="5715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8C8AACA9-5579-88F6-4E9A-E5B5BD18B2F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95206" y="1738819"/>
                      <a:ext cx="0" cy="258532"/>
                    </a:xfrm>
                    <a:prstGeom prst="line">
                      <a:avLst/>
                    </a:prstGeom>
                    <a:effectLst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7E3308F5-87F1-9D07-484F-9EA6CD8C1CCA}"/>
                      </a:ext>
                    </a:extLst>
                  </p:cNvPr>
                  <p:cNvSpPr txBox="1"/>
                  <p:nvPr/>
                </p:nvSpPr>
                <p:spPr>
                  <a:xfrm>
                    <a:off x="4584368" y="2209878"/>
                    <a:ext cx="435288" cy="3390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6pm</a:t>
                    </a:r>
                  </a:p>
                </p:txBody>
              </p: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9B735878-106E-E63A-1F93-60C3D1685D04}"/>
                      </a:ext>
                    </a:extLst>
                  </p:cNvPr>
                  <p:cNvSpPr txBox="1"/>
                  <p:nvPr/>
                </p:nvSpPr>
                <p:spPr>
                  <a:xfrm>
                    <a:off x="3802206" y="2223303"/>
                    <a:ext cx="544866" cy="3293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6857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3:15pm</a:t>
                    </a:r>
                  </a:p>
                </p:txBody>
              </p:sp>
            </p:grp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04EC366F-D088-3D44-CD66-456ABD7592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44540" y="3532043"/>
                  <a:ext cx="0" cy="13775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9067BB91-ABEF-ABEF-3D1E-2C4A373C17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0170" y="5609137"/>
                  <a:ext cx="0" cy="137753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9ECC042F-21B4-1F6E-A407-89F219AD8858}"/>
                    </a:ext>
                  </a:extLst>
                </p:cNvPr>
                <p:cNvSpPr txBox="1"/>
                <p:nvPr/>
              </p:nvSpPr>
              <p:spPr>
                <a:xfrm>
                  <a:off x="8916249" y="6000391"/>
                  <a:ext cx="1796125" cy="374427"/>
                </a:xfrm>
                <a:prstGeom prst="rect">
                  <a:avLst/>
                </a:prstGeom>
                <a:noFill/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Roboto" panose="02000000000000000000" pitchFamily="2" charset="0"/>
                      <a:cs typeface="Helvetica" panose="020B0604020202020204" pitchFamily="34" charset="0"/>
                    </a:rPr>
                    <a:t>Reject All</a:t>
                  </a:r>
                  <a:endParaRPr kumimoji="0" lang="en-IN" sz="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Roboto" panose="02000000000000000000" pitchFamily="2" charset="0"/>
                    <a:cs typeface="Helvetica" panose="020B0604020202020204" pitchFamily="34" charset="0"/>
                  </a:endParaRPr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EFB613BA-352B-2CF6-C7C7-CEC28194F1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21292" y="4563228"/>
                  <a:ext cx="0" cy="13775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BEDF5F94-0651-A269-8789-9BC77A897D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80143" y="5607292"/>
                  <a:ext cx="0" cy="13775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933702CD-F9A2-4250-2DB2-EEEDBBD99A17}"/>
                  </a:ext>
                </a:extLst>
              </p:cNvPr>
              <p:cNvSpPr/>
              <p:nvPr/>
            </p:nvSpPr>
            <p:spPr>
              <a:xfrm>
                <a:off x="5938718" y="1097832"/>
                <a:ext cx="254682" cy="2600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49398B7-A0F1-10CC-248F-46E19C9FBE01}"/>
                  </a:ext>
                </a:extLst>
              </p:cNvPr>
              <p:cNvSpPr txBox="1"/>
              <p:nvPr/>
            </p:nvSpPr>
            <p:spPr>
              <a:xfrm>
                <a:off x="6407988" y="740154"/>
                <a:ext cx="1359459" cy="39862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Our Contribution</a:t>
                </a:r>
                <a:endParaRPr kumimoji="0" lang="en-IN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7C8495-67EC-B5B2-1F39-1E50E0FE3C80}"/>
                </a:ext>
              </a:extLst>
            </p:cNvPr>
            <p:cNvSpPr txBox="1"/>
            <p:nvPr/>
          </p:nvSpPr>
          <p:spPr>
            <a:xfrm>
              <a:off x="8219368" y="2683233"/>
              <a:ext cx="311006" cy="18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60%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20624" y="0"/>
            <a:ext cx="68580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itchFamily="34" charset="-122"/>
                <a:cs typeface="Calibri" pitchFamily="34" charset="-120"/>
              </a:rPr>
              <a:t>What's Next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420624" y="0"/>
            <a:ext cx="85039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256032" y="704088"/>
            <a:ext cx="86319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0" cap="none" spc="200" normalizeH="0" baseline="0" noProof="0">
                <a:ln>
                  <a:noFill/>
                </a:ln>
                <a:solidFill>
                  <a:srgbClr val="7A829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PRIMARY OPEN PROBLEMS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56032" y="941832"/>
            <a:ext cx="4187952" cy="269131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72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256032" y="941832"/>
            <a:ext cx="45720" cy="2691310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420624" y="1022896"/>
            <a:ext cx="420624" cy="324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solidFill>
                    <a:srgbClr val="D0B53B"/>
                  </a:solidFill>
                </a:ln>
                <a:solidFill>
                  <a:srgbClr val="D0B5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kumimoji="0" lang="en-US" sz="2200" b="0" i="0" u="none" strike="noStrike" kern="1200" cap="none" spc="0" normalizeH="0" baseline="0" noProof="0">
              <a:ln>
                <a:solidFill>
                  <a:srgbClr val="D0B53B"/>
                </a:solidFill>
              </a:ln>
              <a:solidFill>
                <a:srgbClr val="D0B5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3346704" y="1055321"/>
            <a:ext cx="1024128" cy="194553"/>
          </a:xfrm>
          <a:prstGeom prst="rect">
            <a:avLst/>
          </a:prstGeom>
          <a:solidFill>
            <a:srgbClr val="0D1B2A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346704" y="1055321"/>
            <a:ext cx="1024128" cy="194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Grid Integration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20624" y="1314724"/>
            <a:ext cx="3931920" cy="275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>
                <a:ln>
                  <a:noFill/>
                </a:ln>
                <a:solidFill>
                  <a:srgbClr val="0D1B2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V2G Aggregation &amp; Demand Response</a:t>
            </a:r>
            <a:endParaRPr kumimoji="0" lang="en-US" sz="1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420624" y="1606553"/>
            <a:ext cx="3931920" cy="12970"/>
          </a:xfrm>
          <a:prstGeom prst="rect">
            <a:avLst/>
          </a:prstGeom>
          <a:solidFill>
            <a:srgbClr val="E2E4E8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20624" y="1711936"/>
            <a:ext cx="45720" cy="40532"/>
          </a:xfrm>
          <a:prstGeom prst="rect">
            <a:avLst/>
          </a:prstGeom>
          <a:solidFill>
            <a:srgbClr val="8B1A1A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30352" y="1679510"/>
            <a:ext cx="3803904" cy="1783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D1B2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Single-building DR signals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30352" y="1865957"/>
            <a:ext cx="3803904" cy="410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D445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Respond to utility demand response events in real time while guaranteeing user SoC: no existing framework handles persistent users under DR.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20624" y="2300998"/>
            <a:ext cx="3931920" cy="9728"/>
          </a:xfrm>
          <a:prstGeom prst="rect">
            <a:avLst/>
          </a:prstGeom>
          <a:solidFill>
            <a:srgbClr val="E2E4E8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420624" y="2365848"/>
            <a:ext cx="45720" cy="40532"/>
          </a:xfrm>
          <a:prstGeom prst="rect">
            <a:avLst/>
          </a:prstGeom>
          <a:solidFill>
            <a:srgbClr val="8B1A1A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30352" y="2333423"/>
            <a:ext cx="3803904" cy="1783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D1B2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Multi-building aggregation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30352" y="2519869"/>
            <a:ext cx="3803904" cy="410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D445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Coordinate fleets across buildings as a virtual power plant; requires decentralized control that preserves cross-day coupling and fairness.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420624" y="2954910"/>
            <a:ext cx="3931920" cy="9728"/>
          </a:xfrm>
          <a:prstGeom prst="rect">
            <a:avLst/>
          </a:prstGeom>
          <a:solidFill>
            <a:srgbClr val="E2E4E8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420624" y="3019761"/>
            <a:ext cx="45720" cy="40532"/>
          </a:xfrm>
          <a:prstGeom prst="rect">
            <a:avLst/>
          </a:prstGeom>
          <a:solidFill>
            <a:srgbClr val="8B1A1A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530352" y="2987336"/>
            <a:ext cx="3803904" cy="1783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D1B2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Multi-stakeholder incentives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530352" y="3173782"/>
            <a:ext cx="3803904" cy="410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D445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Utility, operator, and user objectives conflict: mechanism design for three-way incentive alignment is formally open.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F9C193-1848-892C-97D4-84EC4BEB0838}"/>
              </a:ext>
            </a:extLst>
          </p:cNvPr>
          <p:cNvGrpSpPr/>
          <p:nvPr/>
        </p:nvGrpSpPr>
        <p:grpSpPr>
          <a:xfrm>
            <a:off x="4700016" y="941832"/>
            <a:ext cx="4187952" cy="2691310"/>
            <a:chOff x="4700016" y="941832"/>
            <a:chExt cx="4187952" cy="2691310"/>
          </a:xfrm>
        </p:grpSpPr>
        <p:sp>
          <p:nvSpPr>
            <p:cNvPr id="25" name="Shape 23"/>
            <p:cNvSpPr/>
            <p:nvPr/>
          </p:nvSpPr>
          <p:spPr>
            <a:xfrm>
              <a:off x="4700016" y="941832"/>
              <a:ext cx="4187952" cy="269131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63500" dist="12700" dir="72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Shape 24"/>
            <p:cNvSpPr/>
            <p:nvPr/>
          </p:nvSpPr>
          <p:spPr>
            <a:xfrm>
              <a:off x="4700016" y="941832"/>
              <a:ext cx="45720" cy="2691310"/>
            </a:xfrm>
            <a:prstGeom prst="rect">
              <a:avLst/>
            </a:prstGeom>
            <a:solidFill>
              <a:srgbClr val="D0B53B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 25"/>
            <p:cNvSpPr/>
            <p:nvPr/>
          </p:nvSpPr>
          <p:spPr>
            <a:xfrm>
              <a:off x="4864608" y="1022896"/>
              <a:ext cx="420624" cy="32425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D0B53B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02</a:t>
              </a: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D0B53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Shape 26"/>
            <p:cNvSpPr/>
            <p:nvPr/>
          </p:nvSpPr>
          <p:spPr>
            <a:xfrm>
              <a:off x="7790688" y="1055321"/>
              <a:ext cx="1024128" cy="194553"/>
            </a:xfrm>
            <a:prstGeom prst="rect">
              <a:avLst/>
            </a:prstGeom>
            <a:solidFill>
              <a:srgbClr val="0D1B2A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 27"/>
            <p:cNvSpPr/>
            <p:nvPr/>
          </p:nvSpPr>
          <p:spPr>
            <a:xfrm>
              <a:off x="7790688" y="1055321"/>
              <a:ext cx="1024128" cy="194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AI / Forecasting</a:t>
              </a:r>
              <a:endParaRPr kumimoji="0" lang="en-US" sz="8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 28"/>
            <p:cNvSpPr/>
            <p:nvPr/>
          </p:nvSpPr>
          <p:spPr>
            <a:xfrm>
              <a:off x="4864608" y="1314724"/>
              <a:ext cx="3931920" cy="27561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Foundation Models for V2X Forecasting</a:t>
              </a: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Shape 29"/>
            <p:cNvSpPr/>
            <p:nvPr/>
          </p:nvSpPr>
          <p:spPr>
            <a:xfrm>
              <a:off x="4864608" y="1606553"/>
              <a:ext cx="3931920" cy="12970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Shape 30"/>
            <p:cNvSpPr/>
            <p:nvPr/>
          </p:nvSpPr>
          <p:spPr>
            <a:xfrm>
              <a:off x="4864608" y="1711936"/>
              <a:ext cx="45720" cy="40532"/>
            </a:xfrm>
            <a:prstGeom prst="rect">
              <a:avLst/>
            </a:prstGeom>
            <a:solidFill>
              <a:srgbClr val="8B1A1A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 31"/>
            <p:cNvSpPr/>
            <p:nvPr/>
          </p:nvSpPr>
          <p:spPr>
            <a:xfrm>
              <a:off x="4974336" y="1679510"/>
              <a:ext cx="3803904" cy="1783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Zero-shot arrival &amp; load prediction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 32"/>
            <p:cNvSpPr/>
            <p:nvPr/>
          </p:nvSpPr>
          <p:spPr>
            <a:xfrm>
              <a:off x="4974336" y="1865957"/>
              <a:ext cx="3803904" cy="41072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LLMs and time-series foundation models (e.g., TimesFM, Moirai) could generalize across buildings without site-specific retraining.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Shape 33"/>
            <p:cNvSpPr/>
            <p:nvPr/>
          </p:nvSpPr>
          <p:spPr>
            <a:xfrm>
              <a:off x="4864608" y="2300998"/>
              <a:ext cx="3931920" cy="9728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Shape 34"/>
            <p:cNvSpPr/>
            <p:nvPr/>
          </p:nvSpPr>
          <p:spPr>
            <a:xfrm>
              <a:off x="4864608" y="2365848"/>
              <a:ext cx="45720" cy="40532"/>
            </a:xfrm>
            <a:prstGeom prst="rect">
              <a:avLst/>
            </a:prstGeom>
            <a:solidFill>
              <a:srgbClr val="8B1A1A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 35"/>
            <p:cNvSpPr/>
            <p:nvPr/>
          </p:nvSpPr>
          <p:spPr>
            <a:xfrm>
              <a:off x="4974336" y="2333423"/>
              <a:ext cx="3803904" cy="1783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Embedding behavioral persistence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 36"/>
            <p:cNvSpPr/>
            <p:nvPr/>
          </p:nvSpPr>
          <p:spPr>
            <a:xfrm>
              <a:off x="4974336" y="2519869"/>
              <a:ext cx="3803904" cy="41072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Current models treat time series as stationary; encoding user identity across sessions is an open architectural challenge.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Shape 37"/>
            <p:cNvSpPr/>
            <p:nvPr/>
          </p:nvSpPr>
          <p:spPr>
            <a:xfrm>
              <a:off x="4864608" y="2954910"/>
              <a:ext cx="3931920" cy="9728"/>
            </a:xfrm>
            <a:prstGeom prst="rect">
              <a:avLst/>
            </a:prstGeom>
            <a:solidFill>
              <a:srgbClr val="E2E4E8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Shape 38"/>
            <p:cNvSpPr/>
            <p:nvPr/>
          </p:nvSpPr>
          <p:spPr>
            <a:xfrm>
              <a:off x="4864608" y="3019761"/>
              <a:ext cx="45720" cy="40532"/>
            </a:xfrm>
            <a:prstGeom prst="rect">
              <a:avLst/>
            </a:prstGeom>
            <a:solidFill>
              <a:srgbClr val="8B1A1A"/>
            </a:solidFill>
            <a:ln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 39"/>
            <p:cNvSpPr/>
            <p:nvPr/>
          </p:nvSpPr>
          <p:spPr>
            <a:xfrm>
              <a:off x="4974336" y="2987336"/>
              <a:ext cx="3803904" cy="1783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D1B2A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Forecast-to-control pipeline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 40"/>
            <p:cNvSpPr/>
            <p:nvPr/>
          </p:nvSpPr>
          <p:spPr>
            <a:xfrm>
              <a:off x="4974336" y="3173782"/>
              <a:ext cx="3803904" cy="41072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D445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Tight integration of foundation model outputs into MC-MPC scenario sets — calibration and uncertainty quantification remain unsolved.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Text 41"/>
          <p:cNvSpPr/>
          <p:nvPr/>
        </p:nvSpPr>
        <p:spPr>
          <a:xfrm>
            <a:off x="256032" y="3758810"/>
            <a:ext cx="8631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0" cap="none" spc="200" normalizeH="0" baseline="0" noProof="0">
                <a:ln>
                  <a:noFill/>
                </a:ln>
                <a:solidFill>
                  <a:srgbClr val="7A829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SUPPORTING CHALLENGES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256032" y="3959978"/>
            <a:ext cx="45719" cy="361952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402336" y="4014842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Sim-to-Reality Gap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Shape 47"/>
          <p:cNvSpPr/>
          <p:nvPr/>
        </p:nvSpPr>
        <p:spPr>
          <a:xfrm>
            <a:off x="2395728" y="3959978"/>
            <a:ext cx="45719" cy="361952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2542032" y="4014842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Standards &amp; Adoption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Shape 51"/>
          <p:cNvSpPr/>
          <p:nvPr/>
        </p:nvSpPr>
        <p:spPr>
          <a:xfrm>
            <a:off x="4535424" y="3959978"/>
            <a:ext cx="45719" cy="361952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 52"/>
          <p:cNvSpPr/>
          <p:nvPr/>
        </p:nvSpPr>
        <p:spPr>
          <a:xfrm>
            <a:off x="4681728" y="4014842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Battery Degradation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Shape 55"/>
          <p:cNvSpPr/>
          <p:nvPr/>
        </p:nvSpPr>
        <p:spPr>
          <a:xfrm>
            <a:off x="6675120" y="3959978"/>
            <a:ext cx="45719" cy="361952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 56"/>
          <p:cNvSpPr/>
          <p:nvPr/>
        </p:nvSpPr>
        <p:spPr>
          <a:xfrm>
            <a:off x="6821424" y="4014842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Open Benchmark Dataset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5F2F28-34D1-72BD-AAAF-1DF7A2C8DC58}"/>
              </a:ext>
            </a:extLst>
          </p:cNvPr>
          <p:cNvSpPr txBox="1"/>
          <p:nvPr/>
        </p:nvSpPr>
        <p:spPr>
          <a:xfrm>
            <a:off x="338847" y="726061"/>
            <a:ext cx="8544958" cy="4178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[9] Sivagnanam,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Amutheezan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et al. "Minimizing energy use of mixed-fleet public transit for fixed-route service." 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Proceedings of the AAAI Conference on Artificial Intelligence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Vol. 35. No. 17. 2021.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[10] Tang, Wanrong, and Ying Jun Zhang. "A model predictive control approach for low-complexity electric vehicle charging scheduling: Optimality and scalability."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IEEE Transactions on Power Systems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32.2 (2016): 1050-1063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[11] </a:t>
            </a:r>
            <a:r>
              <a:rPr kumimoji="0" lang="en-I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Orfanoudakis, Stavros, et al. "Scalable reinforcement learning for large-scale coordination of electric vehicles using graph neural networks." </a:t>
            </a:r>
            <a:r>
              <a:rPr kumimoji="0" lang="en-IN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Communications Engineering</a:t>
            </a:r>
            <a:r>
              <a:rPr kumimoji="0" lang="en-I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4.1 (2025): 118.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[12]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Yee, Timothy, et al. "Monte Carlo Tree Search in Continuous Action Spaces with Execution Uncertainty." 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IJCAI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2016.</a:t>
            </a:r>
            <a:endParaRPr kumimoji="0" lang="en-IN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[13]</a:t>
            </a:r>
            <a:r>
              <a:rPr kumimoji="0" lang="en-IN" sz="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Yang, </a:t>
            </a:r>
            <a:r>
              <a:rPr kumimoji="0" lang="en-IN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Shaobing</a:t>
            </a:r>
            <a:r>
              <a:rPr kumimoji="0" lang="en-I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Shanshan Zhang, and Jingjing Ye. "A novel online scheduling algorithm and hierarchical protocol for large-scale electric vehicle charging coordination." </a:t>
            </a:r>
            <a:r>
              <a:rPr kumimoji="0" lang="en-IN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IEEE Access</a:t>
            </a:r>
            <a:r>
              <a:rPr kumimoji="0" lang="en-I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 (2019): 101376-101387.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[14]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Zanvettor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Giovanni Gino, et al. "A stochastic approach for EV charging stations in demand response programs."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Applied Energy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373 (2024): 123862. (use receding horizon)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[15]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Mesbah, Ali, et al. "Fusion of machine learning and MPC under uncertainty: What advances are on the horizon?." 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American Control Conference (ACC)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IEEE, 2022.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[16]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Zhang,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Chiyuan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et al. "A study on overfitting in deep reinforcement learning." </a:t>
            </a:r>
            <a:r>
              <a:rPr kumimoji="0" lang="en-US" sz="105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arXiv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preprint arXiv:1804.06893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(2018).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[17]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James, Steven, George Konidaris, and Benjamin Rosman. "An analysis of monte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carlo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tree search." 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Proceedings of the AAAI Conference on Artificial Intelligence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Vol. 31. No. 1. 2017.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[18]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Nassef, Ahmed M., et al. "Review of metaheuristic optimization algorithms for power systems problems." 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Sustainability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15.12 (2023): 9434.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[19]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Christensen et al. (2025), A scoping review on electric vehicle charging strategies with a technical, social, and regulatory feasibility evaluation.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[20] Di et al. (2014), Electric vehicles charging control in a smart grid: A model predictive control approach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[21] Yang et al. (2023), EV charging scheduling under demand charge: A block model predictive control approach.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[22] He et al. (2022), Optimal integration of Vehicle to Building (V2B) and Building to Vehicle (B2V) technologies for commercial buildings.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[23] Ghosh et al. (2017), Control of charging of electric vehicles through menu-based pricing.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[24] Zeng et al. (2021), Inducing Human Behavior to Maximize Operation Performance at PEV Charging Station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A0CD10BB-A936-8BF3-32DB-FE317B10F7B6}"/>
              </a:ext>
            </a:extLst>
          </p:cNvPr>
          <p:cNvSpPr/>
          <p:nvPr/>
        </p:nvSpPr>
        <p:spPr>
          <a:xfrm>
            <a:off x="420624" y="0"/>
            <a:ext cx="68580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itchFamily="34" charset="-122"/>
                <a:cs typeface="Calibri" pitchFamily="34" charset="-120"/>
              </a:rPr>
              <a:t>References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3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9144000" cy="777300"/>
          </a:xfrm>
          <a:prstGeom prst="rect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365750" y="91500"/>
            <a:ext cx="85302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Problem</a:t>
            </a: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2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EV Coordination &amp; Grid Resilience</a:t>
            </a:r>
            <a:endParaRPr sz="2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365750" y="960125"/>
            <a:ext cx="3931800" cy="394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65760" y="960120"/>
            <a:ext cx="3931800" cy="73200"/>
          </a:xfrm>
          <a:prstGeom prst="rect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502920" y="1097280"/>
            <a:ext cx="3657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9488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D9488"/>
                </a:solidFill>
                <a:latin typeface="Calibri"/>
                <a:ea typeface="Calibri"/>
                <a:cs typeface="Calibri"/>
                <a:sym typeface="Calibri"/>
              </a:rPr>
              <a:t>January 2026 — Nashville Ice Storm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502920" y="1463040"/>
            <a:ext cx="3657600" cy="571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Power knocked out for days to over a week across the city. Community spaces struggled to stay open.</a:t>
            </a:r>
            <a:endParaRPr sz="1300" b="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502920" y="2143125"/>
            <a:ext cx="3657600" cy="138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502922" y="2286000"/>
            <a:ext cx="1511400" cy="320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12240"/>
                </a:solidFill>
                <a:latin typeface="Georgia"/>
                <a:ea typeface="Georgia"/>
                <a:cs typeface="Georgia"/>
                <a:sym typeface="Georgia"/>
              </a:rPr>
              <a:t>Thousands</a:t>
            </a:r>
            <a:endParaRPr sz="2000" b="1">
              <a:solidFill>
                <a:srgbClr val="1122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502920" y="2619375"/>
            <a:ext cx="3657600" cy="25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of charged EVs sat idle nearby</a:t>
            </a:r>
            <a:endParaRPr sz="1100" b="0">
              <a:solidFill>
                <a:srgbClr val="6474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2536393" y="2286000"/>
            <a:ext cx="1605000" cy="34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12240"/>
                </a:solidFill>
                <a:latin typeface="Georgia"/>
                <a:ea typeface="Georgia"/>
                <a:cs typeface="Georgia"/>
                <a:sym typeface="Georgia"/>
              </a:rPr>
              <a:t>0 kWh</a:t>
            </a:r>
            <a:endParaRPr sz="2000" b="1">
              <a:solidFill>
                <a:srgbClr val="1122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536393" y="2619375"/>
            <a:ext cx="1605000" cy="25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reached any resilience hub</a:t>
            </a:r>
            <a:endParaRPr sz="1100" b="0">
              <a:solidFill>
                <a:srgbClr val="6474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663450" y="960120"/>
            <a:ext cx="4114800" cy="104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4663440" y="960120"/>
            <a:ext cx="4114800" cy="73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4800600" y="1097280"/>
            <a:ext cx="3840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The Missing Piece Is Not Hardware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4800600" y="1381125"/>
            <a:ext cx="3840600" cy="42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Every mid-size US city has EVs with 60–130 kWh of usable battery sitting idle most of the day.</a:t>
            </a:r>
            <a:endParaRPr sz="1100" b="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5400000">
            <a:off x="2080625" y="2801367"/>
            <a:ext cx="495900" cy="273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 txBox="1"/>
          <p:nvPr/>
        </p:nvSpPr>
        <p:spPr>
          <a:xfrm>
            <a:off x="502920" y="3048000"/>
            <a:ext cx="33339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12240"/>
                </a:solidFill>
                <a:latin typeface="Georgia"/>
                <a:ea typeface="Georgia"/>
                <a:cs typeface="Georgia"/>
                <a:sym typeface="Georgia"/>
              </a:rPr>
              <a:t>Current Gaps</a:t>
            </a:r>
            <a:endParaRPr sz="1600" b="1">
              <a:solidFill>
                <a:srgbClr val="1122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6" name="Google Shape;46;p4"/>
          <p:cNvGrpSpPr/>
          <p:nvPr/>
        </p:nvGrpSpPr>
        <p:grpSpPr>
          <a:xfrm>
            <a:off x="502920" y="3381375"/>
            <a:ext cx="1627605" cy="381000"/>
            <a:chOff x="502920" y="3381375"/>
            <a:chExt cx="1627605" cy="381000"/>
          </a:xfrm>
        </p:grpSpPr>
        <p:sp>
          <p:nvSpPr>
            <p:cNvPr id="47" name="Google Shape;47;p4"/>
            <p:cNvSpPr/>
            <p:nvPr/>
          </p:nvSpPr>
          <p:spPr>
            <a:xfrm>
              <a:off x="502920" y="3381375"/>
              <a:ext cx="33300" cy="381000"/>
            </a:xfrm>
            <a:prstGeom prst="rect">
              <a:avLst/>
            </a:prstGeom>
            <a:solidFill>
              <a:srgbClr val="0D948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 txBox="1"/>
            <p:nvPr/>
          </p:nvSpPr>
          <p:spPr>
            <a:xfrm>
              <a:off x="619125" y="3381375"/>
              <a:ext cx="1511400" cy="381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8" b="1">
                  <a:solidFill>
                    <a:srgbClr val="0D9488"/>
                  </a:solidFill>
                  <a:latin typeface="Georgia"/>
                  <a:ea typeface="Georgia"/>
                  <a:cs typeface="Georgia"/>
                  <a:sym typeface="Georgia"/>
                </a:rPr>
                <a:t>Coordination software</a:t>
              </a:r>
              <a:endParaRPr sz="1018" b="1">
                <a:solidFill>
                  <a:srgbClr val="0D9488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25" b="0">
                  <a:solidFill>
                    <a:srgbClr val="64748B"/>
                  </a:solidFill>
                  <a:latin typeface="Calibri"/>
                  <a:ea typeface="Calibri"/>
                  <a:cs typeface="Calibri"/>
                  <a:sym typeface="Calibri"/>
                </a:rPr>
                <a:t>Does not exist</a:t>
              </a:r>
              <a:endParaRPr sz="1025" b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2342207" y="3381375"/>
            <a:ext cx="1869406" cy="381000"/>
            <a:chOff x="2190750" y="3381375"/>
            <a:chExt cx="1963043" cy="381000"/>
          </a:xfrm>
        </p:grpSpPr>
        <p:sp>
          <p:nvSpPr>
            <p:cNvPr id="50" name="Google Shape;50;p4"/>
            <p:cNvSpPr/>
            <p:nvPr/>
          </p:nvSpPr>
          <p:spPr>
            <a:xfrm>
              <a:off x="2190750" y="3381375"/>
              <a:ext cx="33300" cy="381000"/>
            </a:xfrm>
            <a:prstGeom prst="rect">
              <a:avLst/>
            </a:prstGeom>
            <a:solidFill>
              <a:srgbClr val="E2E8F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 txBox="1"/>
            <p:nvPr/>
          </p:nvSpPr>
          <p:spPr>
            <a:xfrm>
              <a:off x="2310593" y="3381375"/>
              <a:ext cx="1843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35" b="1">
                  <a:solidFill>
                    <a:srgbClr val="0F172A"/>
                  </a:solidFill>
                  <a:latin typeface="Calibri"/>
                  <a:ea typeface="Calibri"/>
                  <a:cs typeface="Calibri"/>
                  <a:sym typeface="Calibri"/>
                </a:rPr>
                <a:t>Empirical data</a:t>
              </a:r>
              <a:endParaRPr sz="1035" b="1">
                <a:solidFill>
                  <a:srgbClr val="0F172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64748B"/>
                  </a:solidFill>
                  <a:latin typeface="Calibri"/>
                  <a:ea typeface="Calibri"/>
                  <a:cs typeface="Calibri"/>
                  <a:sym typeface="Calibri"/>
                </a:rPr>
                <a:t>No one has measured opt-in rates</a:t>
              </a:r>
              <a:endParaRPr sz="90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4"/>
          <p:cNvSpPr/>
          <p:nvPr/>
        </p:nvSpPr>
        <p:spPr>
          <a:xfrm>
            <a:off x="469273" y="3955838"/>
            <a:ext cx="54900" cy="2742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624721" y="3908213"/>
            <a:ext cx="18288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F172A"/>
                </a:solidFill>
                <a:latin typeface="Calibri"/>
                <a:ea typeface="Calibri"/>
                <a:cs typeface="Calibri"/>
                <a:sym typeface="Calibri"/>
              </a:rPr>
              <a:t>Bidirectional hardware</a:t>
            </a:r>
            <a:endParaRPr sz="1000" b="1">
              <a:solidFill>
                <a:srgbClr val="0F1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624721" y="4098713"/>
            <a:ext cx="34746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Now shipping on consumer vehicles</a:t>
            </a:r>
            <a:endParaRPr sz="900" b="0">
              <a:solidFill>
                <a:srgbClr val="6474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4"/>
          <p:cNvPicPr preferRelativeResize="0"/>
          <p:nvPr/>
        </p:nvPicPr>
        <p:blipFill rotWithShape="1">
          <a:blip r:embed="rId3">
            <a:alphaModFix/>
          </a:blip>
          <a:srcRect t="14647" r="57403"/>
          <a:stretch/>
        </p:blipFill>
        <p:spPr>
          <a:xfrm>
            <a:off x="5090350" y="2348700"/>
            <a:ext cx="3075024" cy="15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"/>
          <p:cNvPicPr preferRelativeResize="0"/>
          <p:nvPr/>
        </p:nvPicPr>
        <p:blipFill rotWithShape="1">
          <a:blip r:embed="rId3">
            <a:alphaModFix/>
          </a:blip>
          <a:srcRect r="57403" b="85643"/>
          <a:stretch/>
        </p:blipFill>
        <p:spPr>
          <a:xfrm>
            <a:off x="5028052" y="2062809"/>
            <a:ext cx="3385699" cy="2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" title="Screenshot 2026-04-22 at 4.37.2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350" y="4019575"/>
            <a:ext cx="3075025" cy="8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>
            <a:off x="0" y="0"/>
            <a:ext cx="9144000" cy="777300"/>
          </a:xfrm>
          <a:prstGeom prst="rect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457200" y="91440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Research Challenge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457200" y="9144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Turning a voluntary pool of EVs into a reliable energy resource requires solving four problems simultaneously.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365760" y="1463040"/>
            <a:ext cx="4023300" cy="150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65760" y="1463040"/>
            <a:ext cx="502800" cy="1508700"/>
          </a:xfrm>
          <a:prstGeom prst="rect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402336" y="1783080"/>
            <a:ext cx="429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005840" y="1645920"/>
            <a:ext cx="324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Calibri"/>
                <a:ea typeface="Calibri"/>
                <a:cs typeface="Calibri"/>
                <a:sym typeface="Calibri"/>
              </a:rPr>
              <a:t>Forecast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005840" y="1993392"/>
            <a:ext cx="3246000" cy="777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Predict which vehicles will be available and when outage demand will spike, under uncertainty.</a:t>
            </a:r>
            <a:endParaRPr sz="110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4709160" y="1463040"/>
            <a:ext cx="4023300" cy="150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4709160" y="1463040"/>
            <a:ext cx="502800" cy="1508700"/>
          </a:xfrm>
          <a:prstGeom prst="rect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4745736" y="1783080"/>
            <a:ext cx="429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349240" y="1645920"/>
            <a:ext cx="324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500"/>
              <a:buFont typeface="Calibri"/>
              <a:buNone/>
            </a:pPr>
            <a:r>
              <a:rPr lang="en-US" sz="1500" b="1">
                <a:solidFill>
                  <a:srgbClr val="0F172A"/>
                </a:solidFill>
                <a:latin typeface="Calibri"/>
                <a:ea typeface="Calibri"/>
                <a:cs typeface="Calibri"/>
                <a:sym typeface="Calibri"/>
              </a:rPr>
              <a:t>Mobility Planning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5349240" y="1993392"/>
            <a:ext cx="3246000" cy="777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Solves rolling MILP: assigns EVs to sites, sets charging rates under battery, travel, and budget constraints.</a:t>
            </a:r>
            <a:endParaRPr sz="110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365760" y="3154680"/>
            <a:ext cx="4023300" cy="150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65760" y="3154680"/>
            <a:ext cx="502800" cy="1508700"/>
          </a:xfrm>
          <a:prstGeom prst="rect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402336" y="3474720"/>
            <a:ext cx="429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1005840" y="3337560"/>
            <a:ext cx="324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500"/>
              <a:buFont typeface="Calibri"/>
              <a:buNone/>
            </a:pPr>
            <a:r>
              <a:rPr lang="en-US" sz="1500" b="1">
                <a:solidFill>
                  <a:srgbClr val="0F172A"/>
                </a:solidFill>
                <a:latin typeface="Calibri"/>
                <a:ea typeface="Calibri"/>
                <a:cs typeface="Calibri"/>
                <a:sym typeface="Calibri"/>
              </a:rPr>
              <a:t>Charging Control</a:t>
            </a:r>
            <a:endParaRPr sz="1500" b="1">
              <a:solidFill>
                <a:srgbClr val="0F1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05840" y="3685032"/>
            <a:ext cx="3246000" cy="777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Real-time MPC controller sets charging/discharging rates for each connected EV to minimize peak demand and energy costs under hard operational constraints.</a:t>
            </a:r>
            <a:endParaRPr sz="110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4709160" y="3154680"/>
            <a:ext cx="4023300" cy="150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4709160" y="3154680"/>
            <a:ext cx="502800" cy="1508700"/>
          </a:xfrm>
          <a:prstGeom prst="rect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4745736" y="3474720"/>
            <a:ext cx="429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5349240" y="3337560"/>
            <a:ext cx="324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500"/>
              <a:buFont typeface="Calibri"/>
              <a:buNone/>
            </a:pPr>
            <a:r>
              <a:rPr lang="en-US" sz="1500" b="1">
                <a:solidFill>
                  <a:srgbClr val="0F172A"/>
                </a:solidFill>
                <a:latin typeface="Calibri"/>
                <a:ea typeface="Calibri"/>
                <a:cs typeface="Calibri"/>
                <a:sym typeface="Calibri"/>
              </a:rPr>
              <a:t>Pricing &amp; </a:t>
            </a:r>
            <a:r>
              <a:rPr lang="en-US" sz="1500" b="1" i="0" u="none" strike="noStrike" cap="none">
                <a:solidFill>
                  <a:srgbClr val="0F172A"/>
                </a:solidFill>
                <a:latin typeface="Calibri"/>
                <a:ea typeface="Calibri"/>
                <a:cs typeface="Calibri"/>
                <a:sym typeface="Calibri"/>
              </a:rPr>
              <a:t>Safeguards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5349240" y="3685032"/>
            <a:ext cx="3246000" cy="777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Strategy-proof mechanism ensures truthful driver participation; hard constraint veto blocks any dispatch stranding a driver or under-serving a site before execution.</a:t>
            </a:r>
            <a:endParaRPr sz="110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722218" y="2194560"/>
            <a:ext cx="381000" cy="381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4763433" y="2286000"/>
            <a:ext cx="437217" cy="451104"/>
            <a:chOff x="4763433" y="2286000"/>
            <a:chExt cx="437217" cy="451104"/>
          </a:xfrm>
        </p:grpSpPr>
        <p:sp>
          <p:nvSpPr>
            <p:cNvPr id="90" name="Google Shape;90;p5"/>
            <p:cNvSpPr/>
            <p:nvPr/>
          </p:nvSpPr>
          <p:spPr>
            <a:xfrm>
              <a:off x="4819650" y="2286000"/>
              <a:ext cx="381000" cy="381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 txBox="1"/>
            <p:nvPr/>
          </p:nvSpPr>
          <p:spPr>
            <a:xfrm>
              <a:off x="4763433" y="2356104"/>
              <a:ext cx="381000" cy="381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0">
                <a:solidFill>
                  <a:srgbClr val="FFFFFF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  <p:grpSp>
        <p:nvGrpSpPr>
          <p:cNvPr id="92" name="Google Shape;92;p5"/>
          <p:cNvGrpSpPr/>
          <p:nvPr/>
        </p:nvGrpSpPr>
        <p:grpSpPr>
          <a:xfrm>
            <a:off x="420037" y="3981450"/>
            <a:ext cx="437213" cy="451104"/>
            <a:chOff x="420037" y="3981450"/>
            <a:chExt cx="437213" cy="451104"/>
          </a:xfrm>
        </p:grpSpPr>
        <p:sp>
          <p:nvSpPr>
            <p:cNvPr id="93" name="Google Shape;93;p5"/>
            <p:cNvSpPr/>
            <p:nvPr/>
          </p:nvSpPr>
          <p:spPr>
            <a:xfrm>
              <a:off x="476250" y="3981450"/>
              <a:ext cx="381000" cy="381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 txBox="1"/>
            <p:nvPr/>
          </p:nvSpPr>
          <p:spPr>
            <a:xfrm>
              <a:off x="420037" y="4051554"/>
              <a:ext cx="381000" cy="381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>
                <a:solidFill>
                  <a:srgbClr val="FFFFFF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  <p:grpSp>
        <p:nvGrpSpPr>
          <p:cNvPr id="95" name="Google Shape;95;p5"/>
          <p:cNvGrpSpPr/>
          <p:nvPr/>
        </p:nvGrpSpPr>
        <p:grpSpPr>
          <a:xfrm>
            <a:off x="4772806" y="3981450"/>
            <a:ext cx="427844" cy="451104"/>
            <a:chOff x="4772806" y="3981450"/>
            <a:chExt cx="427844" cy="451104"/>
          </a:xfrm>
        </p:grpSpPr>
        <p:sp>
          <p:nvSpPr>
            <p:cNvPr id="96" name="Google Shape;96;p5"/>
            <p:cNvSpPr/>
            <p:nvPr/>
          </p:nvSpPr>
          <p:spPr>
            <a:xfrm>
              <a:off x="4819650" y="3981450"/>
              <a:ext cx="381000" cy="381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 txBox="1"/>
            <p:nvPr/>
          </p:nvSpPr>
          <p:spPr>
            <a:xfrm>
              <a:off x="4772806" y="4051554"/>
              <a:ext cx="381000" cy="381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lang="en-US" sz="2400" b="0">
                <a:solidFill>
                  <a:srgbClr val="FFFFFF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58BC661-135F-35F5-BCA7-7CE5E0313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46" y="2204936"/>
            <a:ext cx="367977" cy="340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BB3E6-08A2-F630-F094-EAF5BC43A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486" y="2211062"/>
            <a:ext cx="365085" cy="41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8CAB4-130F-FCCC-0BEA-6F6C023B1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44" y="3915529"/>
            <a:ext cx="355186" cy="347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743B16-FC11-6D84-9064-014AC110C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632" y="3902546"/>
            <a:ext cx="371600" cy="353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/>
          <p:nvPr/>
        </p:nvSpPr>
        <p:spPr>
          <a:xfrm>
            <a:off x="365700" y="3401111"/>
            <a:ext cx="8412600" cy="92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AI System: Closed-Loop EV Coordination</a:t>
            </a:r>
            <a:endParaRPr sz="2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365750" y="921350"/>
            <a:ext cx="8412600" cy="92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365750" y="921350"/>
            <a:ext cx="594300" cy="926100"/>
          </a:xfrm>
          <a:prstGeom prst="rect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365750" y="1192122"/>
            <a:ext cx="5943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1097265" y="992598"/>
            <a:ext cx="3203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9488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D9488"/>
                </a:solidFill>
                <a:latin typeface="Georgia"/>
                <a:ea typeface="Georgia"/>
                <a:cs typeface="Georgia"/>
                <a:sym typeface="Georgia"/>
              </a:rPr>
              <a:t>Forecast</a:t>
            </a:r>
            <a:r>
              <a:rPr lang="en-US" sz="1800" b="1">
                <a:solidFill>
                  <a:srgbClr val="0D9488"/>
                </a:solidFill>
                <a:latin typeface="Georgia"/>
                <a:ea typeface="Georgia"/>
                <a:cs typeface="Georgia"/>
                <a:sym typeface="Georgia"/>
              </a:rPr>
              <a:t> (Modeling, MPC)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4263800" y="1027773"/>
            <a:ext cx="770700" cy="214200"/>
          </a:xfrm>
          <a:prstGeom prst="rect">
            <a:avLst/>
          </a:prstGeom>
          <a:solidFill>
            <a:srgbClr val="CCFBF1"/>
          </a:solidFill>
          <a:ln w="9550" cap="flat" cmpd="sng">
            <a:solidFill>
              <a:srgbClr val="0D94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700" tIns="91700" rIns="91700" bIns="91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4208323" y="1027772"/>
            <a:ext cx="8448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E56"/>
              </a:buClr>
              <a:buSzPts val="903"/>
              <a:buFont typeface="Calibri"/>
              <a:buNone/>
            </a:pPr>
            <a:r>
              <a:rPr lang="en-US" sz="903" b="0" i="0" u="none" strike="noStrike" cap="none">
                <a:solidFill>
                  <a:srgbClr val="0F6E56"/>
                </a:solidFill>
                <a:latin typeface="Calibri"/>
                <a:ea typeface="Calibri"/>
                <a:cs typeface="Calibri"/>
                <a:sym typeface="Calibri"/>
              </a:rPr>
              <a:t>ITSC 2024 </a:t>
            </a:r>
            <a:endParaRPr sz="90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1019575" y="1327500"/>
            <a:ext cx="39783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MC-MPC samples future EV arrivals and building loads, forecasts peak demand, plans EV dispatch under battery,budget constraints.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5074910" y="978355"/>
            <a:ext cx="13800" cy="812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5212070" y="992606"/>
            <a:ext cx="34290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Validated result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5212070" y="1192122"/>
            <a:ext cx="3429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0F172A"/>
                </a:solidFill>
                <a:latin typeface="Calibri"/>
                <a:ea typeface="Calibri"/>
                <a:cs typeface="Calibri"/>
                <a:sym typeface="Calibri"/>
              </a:rPr>
              <a:t>Validated on 18 months live operational data, Nissan ATC Silicon Valley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365750" y="2169876"/>
            <a:ext cx="8412600" cy="92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365750" y="2197763"/>
            <a:ext cx="594300" cy="926100"/>
          </a:xfrm>
          <a:prstGeom prst="rect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65750" y="2468535"/>
            <a:ext cx="5943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1097275" y="2269034"/>
            <a:ext cx="24216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240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112240"/>
                </a:solidFill>
                <a:latin typeface="Georgia"/>
                <a:ea typeface="Georgia"/>
                <a:cs typeface="Georgia"/>
                <a:sym typeface="Georgia"/>
              </a:rPr>
              <a:t>Charging (</a:t>
            </a:r>
            <a:r>
              <a:rPr lang="en-US" sz="1800" b="1">
                <a:solidFill>
                  <a:srgbClr val="112240"/>
                </a:solidFill>
                <a:latin typeface="Georgia"/>
                <a:ea typeface="Georgia"/>
                <a:cs typeface="Georgia"/>
                <a:sym typeface="Georgia"/>
              </a:rPr>
              <a:t>MPC+RL)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3557475" y="2307425"/>
            <a:ext cx="1476900" cy="214200"/>
          </a:xfrm>
          <a:prstGeom prst="rect">
            <a:avLst/>
          </a:prstGeom>
          <a:solidFill>
            <a:srgbClr val="EEF2FF"/>
          </a:solidFill>
          <a:ln w="9550" cap="flat" cmpd="sng">
            <a:solidFill>
              <a:srgbClr val="1122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700" tIns="91700" rIns="91700" bIns="91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3557474" y="2307425"/>
            <a:ext cx="14958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E56"/>
              </a:buClr>
              <a:buSzPts val="903"/>
              <a:buFont typeface="Calibri"/>
              <a:buNone/>
            </a:pPr>
            <a:r>
              <a:rPr lang="en-US" sz="903" b="0" i="0" u="none" strike="noStrike" cap="none">
                <a:solidFill>
                  <a:srgbClr val="0F6E56"/>
                </a:solidFill>
                <a:latin typeface="Calibri"/>
                <a:ea typeface="Calibri"/>
                <a:cs typeface="Calibri"/>
                <a:sym typeface="Calibri"/>
              </a:rPr>
              <a:t>ICCPS 2025  </a:t>
            </a:r>
            <a:r>
              <a:rPr lang="en-US" sz="903">
                <a:solidFill>
                  <a:srgbClr val="0F6E56"/>
                </a:solidFill>
                <a:latin typeface="Calibri"/>
                <a:ea typeface="Calibri"/>
                <a:cs typeface="Calibri"/>
                <a:sym typeface="Calibri"/>
              </a:rPr>
              <a:t>·  ICCPS 2026</a:t>
            </a:r>
            <a:endParaRPr sz="903">
              <a:solidFill>
                <a:srgbClr val="0F6E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1019550" y="2603925"/>
            <a:ext cx="39183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MPC</a:t>
            </a: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+RL </a:t>
            </a: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controller</a:t>
            </a: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control</a:t>
            </a: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EV charging/</a:t>
            </a: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discharging</a:t>
            </a: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rates </a:t>
            </a: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to minimize demand charges and energy costs.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5074910" y="2254768"/>
            <a:ext cx="13800" cy="812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5212070" y="2269019"/>
            <a:ext cx="34290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Validated result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5225745" y="3707511"/>
            <a:ext cx="3429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0F172A"/>
                </a:solidFill>
                <a:latin typeface="Calibri"/>
                <a:ea typeface="Calibri"/>
                <a:cs typeface="Calibri"/>
                <a:sym typeface="Calibri"/>
              </a:rPr>
              <a:t>Building cost reduced 5.83% vs uncoordinated charging, operator savings confirmed on real load data</a:t>
            </a:r>
            <a:endParaRPr sz="1150" b="0" i="0" u="none" strike="noStrike" cap="none">
              <a:solidFill>
                <a:srgbClr val="0F17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150"/>
              <a:buFont typeface="Calibri"/>
              <a:buNone/>
            </a:pP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365700" y="3401111"/>
            <a:ext cx="594300" cy="926100"/>
          </a:xfrm>
          <a:prstGeom prst="rect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365700" y="3671883"/>
            <a:ext cx="5943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1097225" y="3472377"/>
            <a:ext cx="30477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9488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D9488"/>
                </a:solidFill>
                <a:latin typeface="Georgia"/>
                <a:ea typeface="Georgia"/>
                <a:cs typeface="Georgia"/>
                <a:sym typeface="Georgia"/>
              </a:rPr>
              <a:t>Pricing (</a:t>
            </a:r>
            <a:r>
              <a:rPr lang="en-US" sz="1800" b="1">
                <a:solidFill>
                  <a:srgbClr val="0D9488"/>
                </a:solidFill>
                <a:latin typeface="Georgia"/>
                <a:ea typeface="Georgia"/>
                <a:cs typeface="Georgia"/>
                <a:sym typeface="Georgia"/>
              </a:rPr>
              <a:t>MC-MPC)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3465329" y="3513997"/>
            <a:ext cx="1569000" cy="214200"/>
          </a:xfrm>
          <a:prstGeom prst="rect">
            <a:avLst/>
          </a:prstGeom>
          <a:solidFill>
            <a:srgbClr val="CCFBF1"/>
          </a:solidFill>
          <a:ln w="9550" cap="flat" cmpd="sng">
            <a:solidFill>
              <a:srgbClr val="0D94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700" tIns="91700" rIns="91700" bIns="91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3484066" y="3513997"/>
            <a:ext cx="15690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240"/>
              </a:buClr>
              <a:buSzPts val="903"/>
              <a:buFont typeface="Calibri"/>
              <a:buNone/>
            </a:pPr>
            <a:r>
              <a:rPr lang="en-US" sz="903" b="0" i="0" u="none" strike="noStrike" cap="none">
                <a:solidFill>
                  <a:srgbClr val="112240"/>
                </a:solidFill>
                <a:latin typeface="Calibri"/>
                <a:ea typeface="Calibri"/>
                <a:cs typeface="Calibri"/>
                <a:sym typeface="Calibri"/>
              </a:rPr>
              <a:t>AAMAS 2026</a:t>
            </a:r>
            <a:endParaRPr sz="90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1019550" y="3807275"/>
            <a:ext cx="40149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Strategy-proof MDP mechanism, truthful reporting is provably dominant strategy</a:t>
            </a: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drivers cannot inflate </a:t>
            </a: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earnings</a:t>
            </a: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by misreporting.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5074860" y="3458116"/>
            <a:ext cx="13800" cy="812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5212020" y="3472367"/>
            <a:ext cx="34290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Validated result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5212070" y="2504171"/>
            <a:ext cx="3429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0F172A"/>
                </a:solidFill>
                <a:latin typeface="Calibri"/>
                <a:ea typeface="Calibri"/>
                <a:cs typeface="Calibri"/>
                <a:sym typeface="Calibri"/>
              </a:rPr>
              <a:t>22% user cost reduction, reject rate 34.9%→22.0%, user cost $0.178→$0.138/kWh</a:t>
            </a:r>
            <a:endParaRPr sz="1150" b="0" i="0" u="none" strike="noStrike" cap="none">
              <a:solidFill>
                <a:srgbClr val="0F17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150"/>
              <a:buFont typeface="Calibri"/>
              <a:buNone/>
            </a:pPr>
            <a:endParaRPr sz="1150" b="0" i="0" u="none" strike="noStrike" cap="none">
              <a:solidFill>
                <a:srgbClr val="0F1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361650" y="4712248"/>
            <a:ext cx="8506800" cy="2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9488"/>
              </a:buClr>
              <a:buSzPts val="1100"/>
              <a:buFont typeface="Calibri"/>
              <a:buNone/>
            </a:pPr>
            <a:r>
              <a:rPr lang="en-US" sz="1800" b="1" i="1" u="none" strike="noStrike" cap="none">
                <a:solidFill>
                  <a:srgbClr val="0D9488"/>
                </a:solidFill>
                <a:latin typeface="Calibri"/>
                <a:ea typeface="Calibri"/>
                <a:cs typeface="Calibri"/>
                <a:sym typeface="Calibri"/>
              </a:rPr>
              <a:t>The novelty is not any single layer</a:t>
            </a:r>
            <a:r>
              <a:rPr lang="en-US" sz="1800" b="1" i="1">
                <a:solidFill>
                  <a:srgbClr val="0D948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1" i="1" u="none" strike="noStrike" cap="none">
                <a:solidFill>
                  <a:srgbClr val="0D94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1">
                <a:solidFill>
                  <a:srgbClr val="0D9488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i="1" u="none" strike="noStrike" cap="none">
                <a:solidFill>
                  <a:srgbClr val="0D9488"/>
                </a:solidFill>
                <a:latin typeface="Calibri"/>
                <a:ea typeface="Calibri"/>
                <a:cs typeface="Calibri"/>
                <a:sym typeface="Calibri"/>
              </a:rPr>
              <a:t>t is the closed-loop integration</a:t>
            </a:r>
            <a:endParaRPr sz="1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621000" y="1912872"/>
            <a:ext cx="275100" cy="244200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4621000" y="3134238"/>
            <a:ext cx="275100" cy="244200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4660900" y="4446452"/>
            <a:ext cx="195300" cy="244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0" y="0"/>
            <a:ext cx="9144000" cy="910500"/>
          </a:xfrm>
          <a:prstGeom prst="rect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Goals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320040" y="1070999"/>
            <a:ext cx="2697600" cy="364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320050" y="1070999"/>
            <a:ext cx="2697600" cy="696000"/>
          </a:xfrm>
          <a:prstGeom prst="rect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457200" y="1092419"/>
            <a:ext cx="2423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Phase 1  ·  Weeks 1–4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457200" y="1370879"/>
            <a:ext cx="2423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Georgia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Data Collection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484632" y="2126922"/>
            <a:ext cx="137100" cy="160500"/>
          </a:xfrm>
          <a:prstGeom prst="ellipse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704088" y="1874249"/>
            <a:ext cx="2194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Track driving and energy usage patterns from voluntary EV users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484632" y="2898041"/>
            <a:ext cx="137100" cy="160500"/>
          </a:xfrm>
          <a:prstGeom prst="ellipse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704088" y="2645369"/>
            <a:ext cx="2194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endParaRPr sz="1150" b="0" i="0" u="none" strike="noStrike" cap="none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Build Nashville’s digital twin for EV user mobility and charging/discharging simulation</a:t>
            </a:r>
            <a:endParaRPr sz="1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endParaRPr sz="115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484632" y="3669161"/>
            <a:ext cx="137100" cy="160500"/>
          </a:xfrm>
          <a:prstGeom prst="ellipse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704088" y="3416488"/>
            <a:ext cx="2194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Gather real-time load data from smart buildings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3017520" y="2838149"/>
            <a:ext cx="164700" cy="16200"/>
          </a:xfrm>
          <a:prstGeom prst="rect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3200400" y="1070999"/>
            <a:ext cx="2697600" cy="364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3200400" y="1070999"/>
            <a:ext cx="2697600" cy="696000"/>
          </a:xfrm>
          <a:prstGeom prst="rect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3337560" y="1092419"/>
            <a:ext cx="2423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BF1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CCFBF1"/>
                </a:solidFill>
                <a:latin typeface="Calibri"/>
                <a:ea typeface="Calibri"/>
                <a:cs typeface="Calibri"/>
                <a:sym typeface="Calibri"/>
              </a:rPr>
              <a:t>Phase 2  ·  Weeks 5–10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3337560" y="1370879"/>
            <a:ext cx="2423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Georgia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Model &amp; Simulate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364992" y="2126922"/>
            <a:ext cx="137100" cy="160500"/>
          </a:xfrm>
          <a:prstGeom prst="ellipse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3584448" y="1874249"/>
            <a:ext cx="2194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Build User App &amp; Interface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3364992" y="2898041"/>
            <a:ext cx="137100" cy="160500"/>
          </a:xfrm>
          <a:prstGeom prst="ellipse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3584448" y="2645369"/>
            <a:ext cx="2194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Real dispatch requests via app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3364992" y="3669161"/>
            <a:ext cx="137100" cy="160500"/>
          </a:xfrm>
          <a:prstGeom prst="ellipse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3584448" y="3416488"/>
            <a:ext cx="2194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Drivers plug in, discharge, get compensated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5897880" y="2838149"/>
            <a:ext cx="164700" cy="16200"/>
          </a:xfrm>
          <a:prstGeom prst="rect">
            <a:avLst/>
          </a:prstGeom>
          <a:solidFill>
            <a:srgbClr val="0D9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6080760" y="1070999"/>
            <a:ext cx="2697600" cy="364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8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080750" y="1070999"/>
            <a:ext cx="2697600" cy="696000"/>
          </a:xfrm>
          <a:prstGeom prst="rect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6217920" y="1092419"/>
            <a:ext cx="2423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Phase 3  ·  Weeks 11–12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6217920" y="1370879"/>
            <a:ext cx="2423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Georgia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Measure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6245352" y="2126922"/>
            <a:ext cx="137100" cy="160500"/>
          </a:xfrm>
          <a:prstGeom prst="ellipse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464808" y="1874249"/>
            <a:ext cx="2194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Quantify User uptake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6245352" y="2898041"/>
            <a:ext cx="137100" cy="160500"/>
          </a:xfrm>
          <a:prstGeom prst="ellipse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6464808" y="2645369"/>
            <a:ext cx="2194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dataset (open release)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6245352" y="3669161"/>
            <a:ext cx="137100" cy="160500"/>
          </a:xfrm>
          <a:prstGeom prst="ellipse">
            <a:avLst/>
          </a:prstGeom>
          <a:solidFill>
            <a:srgbClr val="112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6464808" y="3416488"/>
            <a:ext cx="21945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Technical report for municipal planners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>
          <a:extLst>
            <a:ext uri="{FF2B5EF4-FFF2-40B4-BE49-F238E27FC236}">
              <a16:creationId xmlns:a16="http://schemas.microsoft.com/office/drawing/2014/main" id="{BD687DC1-0305-9087-DD84-6D705D62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>
            <a:extLst>
              <a:ext uri="{FF2B5EF4-FFF2-40B4-BE49-F238E27FC236}">
                <a16:creationId xmlns:a16="http://schemas.microsoft.com/office/drawing/2014/main" id="{2979DD65-132F-3ADC-0020-5298B426C0CD}"/>
              </a:ext>
            </a:extLst>
          </p:cNvPr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>
            <a:extLst>
              <a:ext uri="{FF2B5EF4-FFF2-40B4-BE49-F238E27FC236}">
                <a16:creationId xmlns:a16="http://schemas.microsoft.com/office/drawing/2014/main" id="{6AE63651-D724-82ED-79C2-0005F554B068}"/>
              </a:ext>
            </a:extLst>
          </p:cNvPr>
          <p:cNvSpPr/>
          <p:nvPr/>
        </p:nvSpPr>
        <p:spPr>
          <a:xfrm>
            <a:off x="320040" y="347472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B8A6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VALIANT AI DISCOVERY PITCH  ·  2026</a:t>
            </a:r>
            <a:endParaRPr sz="900" b="0" i="0" u="none" strike="noStrike" cap="none">
              <a:solidFill>
                <a:srgbClr val="F59E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>
            <a:extLst>
              <a:ext uri="{FF2B5EF4-FFF2-40B4-BE49-F238E27FC236}">
                <a16:creationId xmlns:a16="http://schemas.microsoft.com/office/drawing/2014/main" id="{9CDBC388-29D0-8E59-B116-F06882E907DC}"/>
              </a:ext>
            </a:extLst>
          </p:cNvPr>
          <p:cNvSpPr/>
          <p:nvPr/>
        </p:nvSpPr>
        <p:spPr>
          <a:xfrm>
            <a:off x="320040" y="822960"/>
            <a:ext cx="54864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>
            <a:extLst>
              <a:ext uri="{FF2B5EF4-FFF2-40B4-BE49-F238E27FC236}">
                <a16:creationId xmlns:a16="http://schemas.microsoft.com/office/drawing/2014/main" id="{585817E3-34C4-7F2B-BD4C-060AB3BD40AB}"/>
              </a:ext>
            </a:extLst>
          </p:cNvPr>
          <p:cNvSpPr/>
          <p:nvPr/>
        </p:nvSpPr>
        <p:spPr>
          <a:xfrm>
            <a:off x="320050" y="2148850"/>
            <a:ext cx="64008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2000"/>
              <a:buFont typeface="Calibri"/>
              <a:buNone/>
            </a:pPr>
            <a:r>
              <a:rPr lang="en-US" sz="360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200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>
            <a:extLst>
              <a:ext uri="{FF2B5EF4-FFF2-40B4-BE49-F238E27FC236}">
                <a16:creationId xmlns:a16="http://schemas.microsoft.com/office/drawing/2014/main" id="{212E01D5-5F30-9FBC-34C9-EDA865055F77}"/>
              </a:ext>
            </a:extLst>
          </p:cNvPr>
          <p:cNvSpPr/>
          <p:nvPr/>
        </p:nvSpPr>
        <p:spPr>
          <a:xfrm>
            <a:off x="320050" y="3429000"/>
            <a:ext cx="75180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3">
            <a:extLst>
              <a:ext uri="{FF2B5EF4-FFF2-40B4-BE49-F238E27FC236}">
                <a16:creationId xmlns:a16="http://schemas.microsoft.com/office/drawing/2014/main" id="{20779B6A-D5F1-89C7-D108-5F6A8837A2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4681800"/>
            <a:ext cx="1366700" cy="3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>
            <a:extLst>
              <a:ext uri="{FF2B5EF4-FFF2-40B4-BE49-F238E27FC236}">
                <a16:creationId xmlns:a16="http://schemas.microsoft.com/office/drawing/2014/main" id="{A0D95D50-11C6-D87D-887F-5986EB35ABF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8190" y="4681800"/>
            <a:ext cx="1431460" cy="31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1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320040"/>
            <a:ext cx="7863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Why Vehicle-to-Grid?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40080" y="1097280"/>
            <a:ext cx="2552156" cy="1965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960120" y="1234440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Calibri"/>
                <a:ea typeface="Georgia" pitchFamily="34" charset="-122"/>
                <a:cs typeface="Calibri" panose="020F0502020204030204" pitchFamily="34" charset="0"/>
              </a:rPr>
              <a:t>High Variable Costs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60120" y="1600200"/>
            <a:ext cx="2084832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Time-of-Use rates: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Energy usage prices depend on time of day (high during afternoon).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Calibri" pitchFamily="34" charset="-122"/>
              <a:cs typeface="Calibri" pitchFamily="34" charset="-12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Demand Charges: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A fee on the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highest power drawn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in a billing cycle (&gt;30% of bill).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Calibri" pitchFamily="34" charset="-12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364992" y="1097280"/>
            <a:ext cx="2381897" cy="1965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685032" y="1234440"/>
            <a:ext cx="220979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685032" y="1600200"/>
            <a:ext cx="220979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40080" y="3200400"/>
            <a:ext cx="7863840" cy="141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14400" y="3264083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CFB53B"/>
                </a:solidFill>
                <a:effectLst/>
                <a:uLnTx/>
                <a:uFillTx/>
                <a:latin typeface="Calibri"/>
                <a:ea typeface="Georgia" pitchFamily="34" charset="-122"/>
                <a:cs typeface="Georgia" pitchFamily="34" charset="-120"/>
              </a:rPr>
              <a:t>Vehicle-to-X: A Spectrum of Opportunities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97280" y="3721283"/>
            <a:ext cx="2011680" cy="731520"/>
          </a:xfrm>
          <a:prstGeom prst="rect">
            <a:avLst/>
          </a:prstGeom>
          <a:solidFill>
            <a:srgbClr val="C3002F">
              <a:alpha val="20000"/>
            </a:srgb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97280" y="3721283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 pitchFamily="34" charset="-122"/>
                <a:cs typeface="Georgia" pitchFamily="34" charset="-120"/>
              </a:rPr>
              <a:t>V2B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97280" y="4041323"/>
            <a:ext cx="2011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Building peak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shaving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657600" y="3721283"/>
            <a:ext cx="2011680" cy="731520"/>
          </a:xfrm>
          <a:prstGeom prst="rect">
            <a:avLst/>
          </a:prstGeom>
          <a:solidFill>
            <a:srgbClr val="CFB53B">
              <a:alpha val="20000"/>
            </a:srgb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657600" y="3721283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 pitchFamily="34" charset="-122"/>
                <a:cs typeface="Georgia" pitchFamily="34" charset="-120"/>
              </a:rPr>
              <a:t>V2H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657600" y="4041323"/>
            <a:ext cx="2011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Home backup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power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217920" y="3721283"/>
            <a:ext cx="2011680" cy="731520"/>
          </a:xfrm>
          <a:prstGeom prst="rect">
            <a:avLst/>
          </a:prstGeom>
          <a:solidFill>
            <a:srgbClr val="4CAF50">
              <a:alpha val="20000"/>
            </a:srgbClr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6217920" y="3721283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 pitchFamily="34" charset="-122"/>
                <a:cs typeface="Georgia" pitchFamily="34" charset="-120"/>
              </a:rPr>
              <a:t>V2G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217920" y="4041323"/>
            <a:ext cx="2011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Grid frequency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regulation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hape 6">
            <a:extLst>
              <a:ext uri="{FF2B5EF4-FFF2-40B4-BE49-F238E27FC236}">
                <a16:creationId xmlns:a16="http://schemas.microsoft.com/office/drawing/2014/main" id="{989919DA-6081-3BE9-D631-A3DDDDF9586E}"/>
              </a:ext>
            </a:extLst>
          </p:cNvPr>
          <p:cNvSpPr/>
          <p:nvPr/>
        </p:nvSpPr>
        <p:spPr>
          <a:xfrm>
            <a:off x="5951764" y="1100546"/>
            <a:ext cx="2552156" cy="1965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CA8FA0BA-4236-4D45-38AE-91660700E4E9}"/>
              </a:ext>
            </a:extLst>
          </p:cNvPr>
          <p:cNvSpPr/>
          <p:nvPr/>
        </p:nvSpPr>
        <p:spPr>
          <a:xfrm>
            <a:off x="6271804" y="1237706"/>
            <a:ext cx="220979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Calibri"/>
                <a:ea typeface="Georgia" pitchFamily="34" charset="-122"/>
                <a:cs typeface="Georgia" pitchFamily="34" charset="-120"/>
              </a:rPr>
              <a:t>User requirements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9">
            <a:extLst>
              <a:ext uri="{FF2B5EF4-FFF2-40B4-BE49-F238E27FC236}">
                <a16:creationId xmlns:a16="http://schemas.microsoft.com/office/drawing/2014/main" id="{424EC1CE-D689-3FE7-80C9-72BBC68C9469}"/>
              </a:ext>
            </a:extLst>
          </p:cNvPr>
          <p:cNvSpPr/>
          <p:nvPr/>
        </p:nvSpPr>
        <p:spPr>
          <a:xfrm>
            <a:off x="6271804" y="1603466"/>
            <a:ext cx="220979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Each user has a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Required SoC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 and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Requested Departure.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ensure reliability, the system must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 these requirements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precisely.</a:t>
            </a:r>
          </a:p>
        </p:txBody>
      </p:sp>
      <p:sp>
        <p:nvSpPr>
          <p:cNvPr id="26" name="Shape 7">
            <a:extLst>
              <a:ext uri="{FF2B5EF4-FFF2-40B4-BE49-F238E27FC236}">
                <a16:creationId xmlns:a16="http://schemas.microsoft.com/office/drawing/2014/main" id="{DA1C00E9-87D2-2E87-CA72-69DAC1F8E3BB}"/>
              </a:ext>
            </a:extLst>
          </p:cNvPr>
          <p:cNvSpPr/>
          <p:nvPr/>
        </p:nvSpPr>
        <p:spPr>
          <a:xfrm>
            <a:off x="640080" y="1097280"/>
            <a:ext cx="64008" cy="1965960"/>
          </a:xfrm>
          <a:prstGeom prst="rect">
            <a:avLst/>
          </a:prstGeom>
          <a:solidFill>
            <a:srgbClr val="D0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hape 7">
            <a:extLst>
              <a:ext uri="{FF2B5EF4-FFF2-40B4-BE49-F238E27FC236}">
                <a16:creationId xmlns:a16="http://schemas.microsoft.com/office/drawing/2014/main" id="{D21B6F17-94C1-4990-8A90-E83B88B46EEA}"/>
              </a:ext>
            </a:extLst>
          </p:cNvPr>
          <p:cNvSpPr/>
          <p:nvPr/>
        </p:nvSpPr>
        <p:spPr>
          <a:xfrm>
            <a:off x="3364992" y="1097280"/>
            <a:ext cx="64008" cy="1965960"/>
          </a:xfrm>
          <a:prstGeom prst="rect">
            <a:avLst/>
          </a:prstGeom>
          <a:solidFill>
            <a:srgbClr val="CF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Shape 7">
            <a:extLst>
              <a:ext uri="{FF2B5EF4-FFF2-40B4-BE49-F238E27FC236}">
                <a16:creationId xmlns:a16="http://schemas.microsoft.com/office/drawing/2014/main" id="{58D4B120-3DCB-3FF8-E614-6FC2B3504F2A}"/>
              </a:ext>
            </a:extLst>
          </p:cNvPr>
          <p:cNvSpPr/>
          <p:nvPr/>
        </p:nvSpPr>
        <p:spPr>
          <a:xfrm>
            <a:off x="5951764" y="1100546"/>
            <a:ext cx="64008" cy="1965960"/>
          </a:xfrm>
          <a:prstGeom prst="rect">
            <a:avLst/>
          </a:prstGeom>
          <a:solidFill>
            <a:srgbClr val="CFB53B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 8">
            <a:extLst>
              <a:ext uri="{FF2B5EF4-FFF2-40B4-BE49-F238E27FC236}">
                <a16:creationId xmlns:a16="http://schemas.microsoft.com/office/drawing/2014/main" id="{46F08899-7450-BB00-E885-FA1729430276}"/>
              </a:ext>
            </a:extLst>
          </p:cNvPr>
          <p:cNvSpPr/>
          <p:nvPr/>
        </p:nvSpPr>
        <p:spPr>
          <a:xfrm>
            <a:off x="3642789" y="1234440"/>
            <a:ext cx="220979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1A2E"/>
                </a:solidFill>
                <a:effectLst/>
                <a:uLnTx/>
                <a:uFillTx/>
                <a:latin typeface="Calibri"/>
                <a:ea typeface="Georgia" pitchFamily="34" charset="-122"/>
                <a:cs typeface="Georgia" pitchFamily="34" charset="-120"/>
              </a:rPr>
              <a:t>EV as Battery Asset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 9">
            <a:extLst>
              <a:ext uri="{FF2B5EF4-FFF2-40B4-BE49-F238E27FC236}">
                <a16:creationId xmlns:a16="http://schemas.microsoft.com/office/drawing/2014/main" id="{CCC58419-A63A-05BA-1A5E-ADC44F14A2C6}"/>
              </a:ext>
            </a:extLst>
          </p:cNvPr>
          <p:cNvSpPr/>
          <p:nvPr/>
        </p:nvSpPr>
        <p:spPr>
          <a:xfrm>
            <a:off x="3642789" y="1600200"/>
            <a:ext cx="1902067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A typical EV has ~60 kWh battery capacity.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Calibri" pitchFamily="34" charset="-122"/>
              <a:cs typeface="Calibri" pitchFamily="34" charset="-12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With bidirectional chargers, each parked EV becomes an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itchFamily="34" charset="-122"/>
                <a:cs typeface="Calibri" pitchFamily="34" charset="-120"/>
              </a:rPr>
              <a:t> energy reserve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A7B7C-9C37-CDE2-185F-41198254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994" y="973074"/>
            <a:ext cx="1192946" cy="1058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8DB9C1-E4FA-65D9-4031-FF300D972E31}"/>
              </a:ext>
            </a:extLst>
          </p:cNvPr>
          <p:cNvSpPr txBox="1"/>
          <p:nvPr/>
        </p:nvSpPr>
        <p:spPr>
          <a:xfrm rot="16200000">
            <a:off x="7093980" y="2688148"/>
            <a:ext cx="3390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 Figure 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http://driveelectricmn.org/electric-vehicles/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images from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flaticon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kerismaker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aldo-cervantes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freepik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vectors tank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6E2546-E52D-AC53-8331-357B51345CA0}"/>
              </a:ext>
            </a:extLst>
          </p:cNvPr>
          <p:cNvSpPr/>
          <p:nvPr/>
        </p:nvSpPr>
        <p:spPr>
          <a:xfrm>
            <a:off x="520222" y="907141"/>
            <a:ext cx="2409386" cy="172119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CF6EEB-733E-F8A0-5947-47213323B079}"/>
              </a:ext>
            </a:extLst>
          </p:cNvPr>
          <p:cNvSpPr/>
          <p:nvPr/>
        </p:nvSpPr>
        <p:spPr>
          <a:xfrm>
            <a:off x="433196" y="828708"/>
            <a:ext cx="264768" cy="244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6A3F16C-88D3-34B6-268F-91D2BD2059F2}"/>
              </a:ext>
            </a:extLst>
          </p:cNvPr>
          <p:cNvSpPr/>
          <p:nvPr/>
        </p:nvSpPr>
        <p:spPr>
          <a:xfrm>
            <a:off x="3240032" y="907141"/>
            <a:ext cx="2409386" cy="172119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0F6021-E8E3-2517-014E-426E8B5E78C8}"/>
              </a:ext>
            </a:extLst>
          </p:cNvPr>
          <p:cNvSpPr/>
          <p:nvPr/>
        </p:nvSpPr>
        <p:spPr>
          <a:xfrm>
            <a:off x="3153005" y="828708"/>
            <a:ext cx="264768" cy="244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F113923-C09D-AF8C-CC42-57C3949B2D9B}"/>
              </a:ext>
            </a:extLst>
          </p:cNvPr>
          <p:cNvSpPr/>
          <p:nvPr/>
        </p:nvSpPr>
        <p:spPr>
          <a:xfrm>
            <a:off x="6046868" y="907141"/>
            <a:ext cx="2409386" cy="172119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7AB891-FB41-2B6A-792A-0FA44EFC7C29}"/>
              </a:ext>
            </a:extLst>
          </p:cNvPr>
          <p:cNvSpPr/>
          <p:nvPr/>
        </p:nvSpPr>
        <p:spPr>
          <a:xfrm>
            <a:off x="5959841" y="828708"/>
            <a:ext cx="264768" cy="244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0C102-CE2E-6EB4-5A81-76E1D9D36821}"/>
              </a:ext>
            </a:extLst>
          </p:cNvPr>
          <p:cNvSpPr txBox="1"/>
          <p:nvPr/>
        </p:nvSpPr>
        <p:spPr>
          <a:xfrm>
            <a:off x="520223" y="2088701"/>
            <a:ext cx="2409387" cy="539632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Lisa and Joe carpooled to work on their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 vehicle (EV)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81C464-D3BE-26A7-5382-4CD87C2E5E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199" y="1220040"/>
            <a:ext cx="1158332" cy="702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088D6C-4016-54B5-5793-8F6BD3A89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64" y="1012363"/>
            <a:ext cx="1160732" cy="9920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C23AFD-3549-F0A0-540F-4621014F1508}"/>
              </a:ext>
            </a:extLst>
          </p:cNvPr>
          <p:cNvSpPr txBox="1"/>
          <p:nvPr/>
        </p:nvSpPr>
        <p:spPr>
          <a:xfrm>
            <a:off x="3240032" y="2088701"/>
            <a:ext cx="2409387" cy="539632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 use a service and enter their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desired charge at departure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A0B994-BFCC-4545-3CE0-D8AFFBA85BA9}"/>
              </a:ext>
            </a:extLst>
          </p:cNvPr>
          <p:cNvSpPr txBox="1"/>
          <p:nvPr/>
        </p:nvSpPr>
        <p:spPr>
          <a:xfrm>
            <a:off x="6046868" y="2088701"/>
            <a:ext cx="2409387" cy="539632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6FB6CD-5EEE-F485-47F0-F1CF2B6E84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785" y="1232090"/>
            <a:ext cx="797464" cy="640282"/>
          </a:xfrm>
          <a:prstGeom prst="rect">
            <a:avLst/>
          </a:prstGeom>
        </p:spPr>
      </p:pic>
      <p:pic>
        <p:nvPicPr>
          <p:cNvPr id="34" name="Picture 33" descr="A green rectangle with a black lightning bolt&#10;&#10;Description automatically generated">
            <a:extLst>
              <a:ext uri="{FF2B5EF4-FFF2-40B4-BE49-F238E27FC236}">
                <a16:creationId xmlns:a16="http://schemas.microsoft.com/office/drawing/2014/main" id="{660AB977-D8E8-4CCF-4111-81DA2F3819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230" y="1231698"/>
            <a:ext cx="735890" cy="678189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5B74894-66F8-828B-D632-508F5871705D}"/>
              </a:ext>
            </a:extLst>
          </p:cNvPr>
          <p:cNvCxnSpPr>
            <a:cxnSpLocks/>
          </p:cNvCxnSpPr>
          <p:nvPr/>
        </p:nvCxnSpPr>
        <p:spPr>
          <a:xfrm flipV="1">
            <a:off x="6940151" y="1531712"/>
            <a:ext cx="397070" cy="271"/>
          </a:xfrm>
          <a:prstGeom prst="straightConnector1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7082AF0-3533-8A4F-E3DA-2A688E29D2A4}"/>
              </a:ext>
            </a:extLst>
          </p:cNvPr>
          <p:cNvSpPr txBox="1"/>
          <p:nvPr/>
        </p:nvSpPr>
        <p:spPr>
          <a:xfrm>
            <a:off x="6015678" y="2088701"/>
            <a:ext cx="2409387" cy="539632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 EV is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connected to an available charger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E9D40D-BB18-3989-0D49-E1DB274919E2}"/>
              </a:ext>
            </a:extLst>
          </p:cNvPr>
          <p:cNvGrpSpPr/>
          <p:nvPr/>
        </p:nvGrpSpPr>
        <p:grpSpPr>
          <a:xfrm>
            <a:off x="5992416" y="2739975"/>
            <a:ext cx="2496414" cy="1799626"/>
            <a:chOff x="436934" y="2667538"/>
            <a:chExt cx="2496414" cy="179962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D647CFB-D923-DB88-CE1C-D971FFD8CE7B}"/>
                </a:ext>
              </a:extLst>
            </p:cNvPr>
            <p:cNvSpPr/>
            <p:nvPr/>
          </p:nvSpPr>
          <p:spPr>
            <a:xfrm>
              <a:off x="523960" y="2745970"/>
              <a:ext cx="2409386" cy="172119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DD56BA-9143-3F17-9E8A-5B55EC038585}"/>
                </a:ext>
              </a:extLst>
            </p:cNvPr>
            <p:cNvSpPr/>
            <p:nvPr/>
          </p:nvSpPr>
          <p:spPr>
            <a:xfrm>
              <a:off x="436934" y="2667538"/>
              <a:ext cx="264768" cy="244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10A40D-1D65-A41C-617D-6D8E92C20F0F}"/>
                </a:ext>
              </a:extLst>
            </p:cNvPr>
            <p:cNvSpPr txBox="1"/>
            <p:nvPr/>
          </p:nvSpPr>
          <p:spPr>
            <a:xfrm>
              <a:off x="523961" y="3927530"/>
              <a:ext cx="2409387" cy="539632"/>
            </a:xfrm>
            <a:prstGeom prst="rect">
              <a:avLst/>
            </a:prstGeom>
            <a:noFill/>
          </p:spPr>
          <p:txBody>
            <a:bodyPr wrap="square" lIns="68580" tIns="0" rIns="6858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Building draws power from the grid, charging cars to build a 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reserve capacity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Picture 35" descr="A building with a black background&#10;&#10;Description automatically generated">
              <a:extLst>
                <a:ext uri="{FF2B5EF4-FFF2-40B4-BE49-F238E27FC236}">
                  <a16:creationId xmlns:a16="http://schemas.microsoft.com/office/drawing/2014/main" id="{B2EA10F0-79F6-482C-05E8-78C428E35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19373" y="2805793"/>
              <a:ext cx="748360" cy="689683"/>
            </a:xfrm>
            <a:prstGeom prst="rect">
              <a:avLst/>
            </a:prstGeom>
          </p:spPr>
        </p:pic>
        <p:pic>
          <p:nvPicPr>
            <p:cNvPr id="39" name="Picture 38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3A61ADEB-592F-A697-C1AC-1A620B0C9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1494" y="3689372"/>
              <a:ext cx="245288" cy="226055"/>
            </a:xfrm>
            <a:prstGeom prst="rect">
              <a:avLst/>
            </a:prstGeom>
          </p:spPr>
        </p:pic>
        <p:pic>
          <p:nvPicPr>
            <p:cNvPr id="40" name="Picture 39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100454BE-A7B6-6437-DD92-42FE665E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97673" y="3689372"/>
              <a:ext cx="245288" cy="226055"/>
            </a:xfrm>
            <a:prstGeom prst="rect">
              <a:avLst/>
            </a:prstGeom>
          </p:spPr>
        </p:pic>
        <p:pic>
          <p:nvPicPr>
            <p:cNvPr id="41" name="Picture 40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320912B9-D76F-5FA1-9928-47C3053B8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63853" y="3689372"/>
              <a:ext cx="245288" cy="226055"/>
            </a:xfrm>
            <a:prstGeom prst="rect">
              <a:avLst/>
            </a:prstGeom>
          </p:spPr>
        </p:pic>
        <p:pic>
          <p:nvPicPr>
            <p:cNvPr id="42" name="Picture 41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3B426AE2-4FD6-F049-0856-325BCE46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0032" y="3689372"/>
              <a:ext cx="245288" cy="226055"/>
            </a:xfrm>
            <a:prstGeom prst="rect">
              <a:avLst/>
            </a:prstGeom>
          </p:spPr>
        </p:pic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8A0FC6B2-8C96-C0DE-F856-2C9CE6DF89B0}"/>
                </a:ext>
              </a:extLst>
            </p:cNvPr>
            <p:cNvSpPr/>
            <p:nvPr/>
          </p:nvSpPr>
          <p:spPr>
            <a:xfrm rot="5400000">
              <a:off x="1483805" y="3258158"/>
              <a:ext cx="152242" cy="681105"/>
            </a:xfrm>
            <a:prstGeom prst="leftBrace">
              <a:avLst>
                <a:gd name="adj1" fmla="val 8332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031FE262-B2C3-1B4A-20C2-7F56807FEF09}"/>
                </a:ext>
              </a:extLst>
            </p:cNvPr>
            <p:cNvSpPr/>
            <p:nvPr/>
          </p:nvSpPr>
          <p:spPr>
            <a:xfrm rot="5400000">
              <a:off x="1488644" y="2742222"/>
              <a:ext cx="152242" cy="1712979"/>
            </a:xfrm>
            <a:prstGeom prst="leftBrace">
              <a:avLst>
                <a:gd name="adj1" fmla="val 8332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7C807D2-A786-65F5-A3B5-EF3F7B429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840" y="3700113"/>
              <a:ext cx="285528" cy="22924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AAE7E1E-A6C2-3025-3994-2A2AFD266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8522" y="3700113"/>
              <a:ext cx="285528" cy="2292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3664649-DDFC-AEB2-E5A8-1F6B0BB82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0905" y="3703436"/>
              <a:ext cx="285528" cy="2292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DFF22A7-78F5-D055-B75B-A2456D8BC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7022" y="3704594"/>
              <a:ext cx="285528" cy="229249"/>
            </a:xfrm>
            <a:prstGeom prst="rect">
              <a:avLst/>
            </a:prstGeom>
          </p:spPr>
        </p:pic>
        <p:pic>
          <p:nvPicPr>
            <p:cNvPr id="60" name="Picture 59" descr="A white tower with colorful balls&#10;&#10;Description automatically generated">
              <a:extLst>
                <a:ext uri="{FF2B5EF4-FFF2-40B4-BE49-F238E27FC236}">
                  <a16:creationId xmlns:a16="http://schemas.microsoft.com/office/drawing/2014/main" id="{8D794F3E-3BA8-5B4F-C145-C545B35DA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69204" y="2966636"/>
              <a:ext cx="479511" cy="441914"/>
            </a:xfrm>
            <a:prstGeom prst="rect">
              <a:avLst/>
            </a:prstGeom>
          </p:spPr>
        </p:pic>
        <p:sp>
          <p:nvSpPr>
            <p:cNvPr id="61" name="Arrow: Right 83">
              <a:extLst>
                <a:ext uri="{FF2B5EF4-FFF2-40B4-BE49-F238E27FC236}">
                  <a16:creationId xmlns:a16="http://schemas.microsoft.com/office/drawing/2014/main" id="{000CF8C3-5A8F-9544-0458-529F7DB607DB}"/>
                </a:ext>
              </a:extLst>
            </p:cNvPr>
            <p:cNvSpPr/>
            <p:nvPr/>
          </p:nvSpPr>
          <p:spPr>
            <a:xfrm rot="10800000">
              <a:off x="2033797" y="3150635"/>
              <a:ext cx="219743" cy="16895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Arrow: Right 84">
              <a:extLst>
                <a:ext uri="{FF2B5EF4-FFF2-40B4-BE49-F238E27FC236}">
                  <a16:creationId xmlns:a16="http://schemas.microsoft.com/office/drawing/2014/main" id="{FBCA8647-6994-47F4-8AA4-38D7FB28E21A}"/>
                </a:ext>
              </a:extLst>
            </p:cNvPr>
            <p:cNvSpPr/>
            <p:nvPr/>
          </p:nvSpPr>
          <p:spPr>
            <a:xfrm rot="5400000">
              <a:off x="1465599" y="3503885"/>
              <a:ext cx="202514" cy="1833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2E42D5-C2B0-86DD-9601-4ACC9ED56FE0}"/>
              </a:ext>
            </a:extLst>
          </p:cNvPr>
          <p:cNvGrpSpPr/>
          <p:nvPr/>
        </p:nvGrpSpPr>
        <p:grpSpPr>
          <a:xfrm>
            <a:off x="3193123" y="2743741"/>
            <a:ext cx="2496413" cy="1799626"/>
            <a:chOff x="3193123" y="2667538"/>
            <a:chExt cx="2496413" cy="1799626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D751FD8-F19E-8A9A-F676-8D0A861AF02E}"/>
                </a:ext>
              </a:extLst>
            </p:cNvPr>
            <p:cNvSpPr/>
            <p:nvPr/>
          </p:nvSpPr>
          <p:spPr>
            <a:xfrm>
              <a:off x="3280149" y="2745970"/>
              <a:ext cx="2409386" cy="172119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199223-CC13-D0FD-3C71-FC615072163D}"/>
                </a:ext>
              </a:extLst>
            </p:cNvPr>
            <p:cNvSpPr/>
            <p:nvPr/>
          </p:nvSpPr>
          <p:spPr>
            <a:xfrm>
              <a:off x="3193123" y="2667538"/>
              <a:ext cx="264768" cy="244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B5D4AC-8101-2155-AB0A-418B322DD1A5}"/>
                </a:ext>
              </a:extLst>
            </p:cNvPr>
            <p:cNvSpPr txBox="1"/>
            <p:nvPr/>
          </p:nvSpPr>
          <p:spPr>
            <a:xfrm>
              <a:off x="3280149" y="3927530"/>
              <a:ext cx="2409387" cy="539632"/>
            </a:xfrm>
            <a:prstGeom prst="rect">
              <a:avLst/>
            </a:prstGeom>
            <a:noFill/>
          </p:spPr>
          <p:txBody>
            <a:bodyPr wrap="square" lIns="68580" tIns="0" rIns="6858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Discharge 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EVs, using the reserve capacity when rates/power use is high</a:t>
              </a:r>
            </a:p>
          </p:txBody>
        </p:sp>
        <p:pic>
          <p:nvPicPr>
            <p:cNvPr id="49" name="Picture 48" descr="A building with a black background&#10;&#10;Description automatically generated">
              <a:extLst>
                <a:ext uri="{FF2B5EF4-FFF2-40B4-BE49-F238E27FC236}">
                  <a16:creationId xmlns:a16="http://schemas.microsoft.com/office/drawing/2014/main" id="{4793FDB6-3F68-E404-5EF6-933067D4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3778" y="2809057"/>
              <a:ext cx="748360" cy="689683"/>
            </a:xfrm>
            <a:prstGeom prst="rect">
              <a:avLst/>
            </a:prstGeom>
          </p:spPr>
        </p:pic>
        <p:pic>
          <p:nvPicPr>
            <p:cNvPr id="50" name="Picture 49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F2B166E3-F216-B11C-EA56-18D53D21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5898" y="3692635"/>
              <a:ext cx="245288" cy="226055"/>
            </a:xfrm>
            <a:prstGeom prst="rect">
              <a:avLst/>
            </a:prstGeom>
          </p:spPr>
        </p:pic>
        <p:pic>
          <p:nvPicPr>
            <p:cNvPr id="51" name="Picture 50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8B9E1407-A7A7-32D7-2B75-C65A2D94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12077" y="3692635"/>
              <a:ext cx="245288" cy="226055"/>
            </a:xfrm>
            <a:prstGeom prst="rect">
              <a:avLst/>
            </a:prstGeom>
          </p:spPr>
        </p:pic>
        <p:pic>
          <p:nvPicPr>
            <p:cNvPr id="52" name="Picture 51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D619495F-4238-E424-4383-AED7AFAA2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78257" y="3692635"/>
              <a:ext cx="245288" cy="226055"/>
            </a:xfrm>
            <a:prstGeom prst="rect">
              <a:avLst/>
            </a:prstGeom>
          </p:spPr>
        </p:pic>
        <p:pic>
          <p:nvPicPr>
            <p:cNvPr id="53" name="Picture 52" descr="A green rectangle with a black lightning bolt&#10;&#10;Description automatically generated">
              <a:extLst>
                <a:ext uri="{FF2B5EF4-FFF2-40B4-BE49-F238E27FC236}">
                  <a16:creationId xmlns:a16="http://schemas.microsoft.com/office/drawing/2014/main" id="{BFB63E4F-41C4-1EE9-409F-9D46D59A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44436" y="3692635"/>
              <a:ext cx="245288" cy="226055"/>
            </a:xfrm>
            <a:prstGeom prst="rect">
              <a:avLst/>
            </a:prstGeom>
          </p:spPr>
        </p:pic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DA6B82B3-861D-88D5-95F2-3364AD70E258}"/>
                </a:ext>
              </a:extLst>
            </p:cNvPr>
            <p:cNvSpPr/>
            <p:nvPr/>
          </p:nvSpPr>
          <p:spPr>
            <a:xfrm rot="5400000">
              <a:off x="4198209" y="3261421"/>
              <a:ext cx="152242" cy="681105"/>
            </a:xfrm>
            <a:prstGeom prst="leftBrace">
              <a:avLst>
                <a:gd name="adj1" fmla="val 8332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7B6CB009-05FD-1A56-DABD-976C2ED167F7}"/>
                </a:ext>
              </a:extLst>
            </p:cNvPr>
            <p:cNvSpPr/>
            <p:nvPr/>
          </p:nvSpPr>
          <p:spPr>
            <a:xfrm rot="5400000">
              <a:off x="4203048" y="2745484"/>
              <a:ext cx="152242" cy="1712979"/>
            </a:xfrm>
            <a:prstGeom prst="leftBrace">
              <a:avLst>
                <a:gd name="adj1" fmla="val 8332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64CF3FA-EE68-DC39-5A98-3A191A89C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1244" y="3703375"/>
              <a:ext cx="285528" cy="22924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DE31A9B-6FDC-9D66-F255-04877D5A9B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2926" y="3703375"/>
              <a:ext cx="285528" cy="22924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45B2DF0-C159-C203-520B-53402A1C0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5309" y="3706699"/>
              <a:ext cx="285528" cy="22924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BB8DA42-F08D-0D0A-1D1A-20AD850C7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1426" y="3707857"/>
              <a:ext cx="285528" cy="229249"/>
            </a:xfrm>
            <a:prstGeom prst="rect">
              <a:avLst/>
            </a:prstGeom>
          </p:spPr>
        </p:pic>
        <p:sp>
          <p:nvSpPr>
            <p:cNvPr id="63" name="Arrow: Right 85">
              <a:extLst>
                <a:ext uri="{FF2B5EF4-FFF2-40B4-BE49-F238E27FC236}">
                  <a16:creationId xmlns:a16="http://schemas.microsoft.com/office/drawing/2014/main" id="{36ED1596-595D-E3AE-3C4F-7CB8378C9241}"/>
                </a:ext>
              </a:extLst>
            </p:cNvPr>
            <p:cNvSpPr/>
            <p:nvPr/>
          </p:nvSpPr>
          <p:spPr>
            <a:xfrm rot="16200000">
              <a:off x="4173074" y="3485177"/>
              <a:ext cx="202514" cy="1833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0B10A4-AA2F-CAC8-9C1C-EC141589644E}"/>
              </a:ext>
            </a:extLst>
          </p:cNvPr>
          <p:cNvGrpSpPr/>
          <p:nvPr/>
        </p:nvGrpSpPr>
        <p:grpSpPr>
          <a:xfrm>
            <a:off x="419418" y="2756036"/>
            <a:ext cx="2496413" cy="1799627"/>
            <a:chOff x="5991462" y="2667539"/>
            <a:chExt cx="2496413" cy="1799627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4F1693D-156A-7EFE-20EB-C16AAD761C7E}"/>
                </a:ext>
              </a:extLst>
            </p:cNvPr>
            <p:cNvSpPr/>
            <p:nvPr/>
          </p:nvSpPr>
          <p:spPr>
            <a:xfrm>
              <a:off x="6078489" y="2745972"/>
              <a:ext cx="2409386" cy="172119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84B3AD-2264-B55A-93CB-F049F38AD542}"/>
                </a:ext>
              </a:extLst>
            </p:cNvPr>
            <p:cNvSpPr/>
            <p:nvPr/>
          </p:nvSpPr>
          <p:spPr>
            <a:xfrm>
              <a:off x="5991462" y="2667539"/>
              <a:ext cx="264768" cy="244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A22C4C-F064-6256-4BD9-C236745F1528}"/>
                </a:ext>
              </a:extLst>
            </p:cNvPr>
            <p:cNvSpPr txBox="1"/>
            <p:nvPr/>
          </p:nvSpPr>
          <p:spPr>
            <a:xfrm>
              <a:off x="6061149" y="3927530"/>
              <a:ext cx="2409387" cy="539632"/>
            </a:xfrm>
            <a:prstGeom prst="rect">
              <a:avLst/>
            </a:prstGeom>
            <a:noFill/>
          </p:spPr>
          <p:txBody>
            <a:bodyPr wrap="square" lIns="68580" tIns="0" rIns="6858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Lisa and Joe 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return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&amp; their EV has been 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charged to the required level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C3D8415-5CB5-7F34-D0BB-996F94AF9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0117" y="2836514"/>
              <a:ext cx="1160732" cy="99200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46271F6-CCC7-6D48-0F20-0E9153BC4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336" y="3013451"/>
              <a:ext cx="797464" cy="640282"/>
            </a:xfrm>
            <a:prstGeom prst="rect">
              <a:avLst/>
            </a:prstGeom>
          </p:spPr>
        </p:pic>
      </p:grpSp>
      <p:sp>
        <p:nvSpPr>
          <p:cNvPr id="27" name="Cloud 26">
            <a:extLst>
              <a:ext uri="{FF2B5EF4-FFF2-40B4-BE49-F238E27FC236}">
                <a16:creationId xmlns:a16="http://schemas.microsoft.com/office/drawing/2014/main" id="{873397A8-39C0-D24B-4009-4C7803187DEA}"/>
              </a:ext>
            </a:extLst>
          </p:cNvPr>
          <p:cNvSpPr/>
          <p:nvPr/>
        </p:nvSpPr>
        <p:spPr>
          <a:xfrm>
            <a:off x="3418639" y="1002257"/>
            <a:ext cx="812511" cy="505859"/>
          </a:xfrm>
          <a:prstGeom prst="cloud">
            <a:avLst/>
          </a:prstGeom>
          <a:solidFill>
            <a:srgbClr val="75B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Cloud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9BF1C-7531-BA8F-4771-6A77A50D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00" y="250078"/>
            <a:ext cx="8229600" cy="408773"/>
          </a:xfrm>
        </p:spPr>
        <p:txBody>
          <a:bodyPr>
            <a:noAutofit/>
          </a:bodyPr>
          <a:lstStyle/>
          <a:p>
            <a:pPr algn="l"/>
            <a:r>
              <a:rPr lang="en-US" sz="270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</a:rPr>
              <a:t>Use Case</a:t>
            </a:r>
            <a:endParaRPr lang="en-US" sz="27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80A19-8338-3423-A332-E5A54C13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D0B02-817D-496B-8438-697EC61406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C7AE69-939C-CA1E-ACAF-FAA12BB12AB9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2929608" y="1767738"/>
            <a:ext cx="3104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68826F-5C14-FCFF-68F3-36F08F487442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649418" y="1767738"/>
            <a:ext cx="3974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DF2C766-1894-878A-5ED7-77D45FC15B91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7218218" y="2628333"/>
            <a:ext cx="2154" cy="19799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252280C-C1AD-D11C-B20F-152F0CB2B087}"/>
              </a:ext>
            </a:extLst>
          </p:cNvPr>
          <p:cNvCxnSpPr>
            <a:cxnSpLocks/>
            <a:stCxn id="21" idx="1"/>
            <a:endCxn id="24" idx="3"/>
          </p:cNvCxnSpPr>
          <p:nvPr/>
        </p:nvCxnSpPr>
        <p:spPr>
          <a:xfrm flipH="1">
            <a:off x="5689535" y="3679004"/>
            <a:ext cx="389907" cy="3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2567AE6-9FB6-F576-2AF9-9533D5D51EE6}"/>
              </a:ext>
            </a:extLst>
          </p:cNvPr>
          <p:cNvCxnSpPr>
            <a:cxnSpLocks/>
            <a:stCxn id="24" idx="1"/>
            <a:endCxn id="31" idx="3"/>
          </p:cNvCxnSpPr>
          <p:nvPr/>
        </p:nvCxnSpPr>
        <p:spPr>
          <a:xfrm flipH="1">
            <a:off x="2915831" y="3682770"/>
            <a:ext cx="364318" cy="12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1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802BD8-A6D3-E122-E5F0-D8F0C9F81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445C-0E9B-9B76-617C-E69964DC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80" y="86124"/>
            <a:ext cx="7886699" cy="712274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Why Is V2B Optimization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A9194-9B09-7D02-62A2-C6414A4D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2621" y="4763376"/>
            <a:ext cx="328333" cy="273844"/>
          </a:xfrm>
        </p:spPr>
        <p:txBody>
          <a:bodyPr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0559CA9F-7850-464E-AAF0-0C07180EE81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AE27A7-B52A-61F9-FF2B-80A78A047F6A}"/>
              </a:ext>
            </a:extLst>
          </p:cNvPr>
          <p:cNvSpPr/>
          <p:nvPr/>
        </p:nvSpPr>
        <p:spPr>
          <a:xfrm>
            <a:off x="330380" y="1184630"/>
            <a:ext cx="1678451" cy="2555912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80FD76-1024-78B5-CC49-520C7B9AE615}"/>
              </a:ext>
            </a:extLst>
          </p:cNvPr>
          <p:cNvSpPr/>
          <p:nvPr/>
        </p:nvSpPr>
        <p:spPr>
          <a:xfrm>
            <a:off x="476616" y="1399783"/>
            <a:ext cx="1750945" cy="255591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Uncertainty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Stochastic EV arrivals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Varying SoC needs (SoC gaps)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Departure windows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Varying building loads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6D80DC-98F2-20DE-C8DC-E642D4ECA31B}"/>
              </a:ext>
            </a:extLst>
          </p:cNvPr>
          <p:cNvSpPr/>
          <p:nvPr/>
        </p:nvSpPr>
        <p:spPr>
          <a:xfrm>
            <a:off x="2517961" y="1184630"/>
            <a:ext cx="1678451" cy="2555912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2A865E-3717-BA15-75E9-9A8856673A8D}"/>
              </a:ext>
            </a:extLst>
          </p:cNvPr>
          <p:cNvSpPr/>
          <p:nvPr/>
        </p:nvSpPr>
        <p:spPr>
          <a:xfrm>
            <a:off x="2664198" y="1399783"/>
            <a:ext cx="1718735" cy="255591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 planning horizon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Delayed rewards -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 cost based on </a:t>
            </a:r>
            <a:r>
              <a:rPr kumimoji="0" lang="en-US" sz="135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peak power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463B11-80F0-5CF6-713A-F994209DF3B5}"/>
              </a:ext>
            </a:extLst>
          </p:cNvPr>
          <p:cNvSpPr/>
          <p:nvPr/>
        </p:nvSpPr>
        <p:spPr>
          <a:xfrm>
            <a:off x="4705543" y="1184630"/>
            <a:ext cx="1678451" cy="2555912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05A476-FAC9-A70F-4A8E-619C13C66F2B}"/>
              </a:ext>
            </a:extLst>
          </p:cNvPr>
          <p:cNvSpPr/>
          <p:nvPr/>
        </p:nvSpPr>
        <p:spPr>
          <a:xfrm>
            <a:off x="4851779" y="1399783"/>
            <a:ext cx="1732933" cy="255591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High-Dimensional Action Space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Lots of chargers </a:t>
            </a:r>
            <a:r>
              <a:rPr kumimoji="0" lang="en-US" sz="135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Combinatorial explosion!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307860-5BA5-26A2-956A-75EC71158E1C}"/>
              </a:ext>
            </a:extLst>
          </p:cNvPr>
          <p:cNvSpPr/>
          <p:nvPr/>
        </p:nvSpPr>
        <p:spPr>
          <a:xfrm>
            <a:off x="6893124" y="1184630"/>
            <a:ext cx="1678451" cy="2555912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0E91DE-4525-3C54-EDA0-F322F8AEAD3A}"/>
              </a:ext>
            </a:extLst>
          </p:cNvPr>
          <p:cNvSpPr/>
          <p:nvPr/>
        </p:nvSpPr>
        <p:spPr>
          <a:xfrm>
            <a:off x="7039360" y="1399783"/>
            <a:ext cx="1678451" cy="255591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68580" tIns="34290" rIns="68580" bIns="3429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Scalability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varying charger counts </a:t>
            </a:r>
            <a:r>
              <a:rPr kumimoji="0" lang="en-US" sz="135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without retraining</a:t>
            </a:r>
          </a:p>
        </p:txBody>
      </p:sp>
    </p:spTree>
    <p:extLst>
      <p:ext uri="{BB962C8B-B14F-4D97-AF65-F5344CB8AC3E}">
        <p14:creationId xmlns:p14="http://schemas.microsoft.com/office/powerpoint/2010/main" val="39483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IS Vandy Template" id="{AB7FBDCA-A7D1-CB47-972C-9E120AA75FFD}" vid="{FFC2EBA4-62CD-2744-ADF8-116287ED67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a5a7f39-e3be-4ab3-b450-67fa80faecad}" enabled="0" method="" siteId="{ba5a7f39-e3be-4ab3-b450-67fa80faec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19</Slides>
  <Notes>17</Notes>
  <HiddenSlides>13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Case</vt:lpstr>
      <vt:lpstr>Why Is V2B Optimization Hard?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Decisions under Uncertainty: DG-MCTS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2026-05-27T18:08:26Z</dcterms:modified>
</cp:coreProperties>
</file>