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4"/>
  </p:notesMasterIdLst>
  <p:sldIdLst>
    <p:sldId id="2147378042" r:id="rId2"/>
    <p:sldId id="2147378043" r:id="rId3"/>
    <p:sldId id="2147378029" r:id="rId4"/>
    <p:sldId id="2147378050" r:id="rId5"/>
    <p:sldId id="2147378045" r:id="rId6"/>
    <p:sldId id="2147378046" r:id="rId7"/>
    <p:sldId id="2147378051" r:id="rId8"/>
    <p:sldId id="2147378048" r:id="rId9"/>
    <p:sldId id="2147378049" r:id="rId10"/>
    <p:sldId id="2147378036" r:id="rId11"/>
    <p:sldId id="2147378037" r:id="rId12"/>
    <p:sldId id="2147378038" r:id="rId13"/>
    <p:sldId id="2147378039" r:id="rId14"/>
    <p:sldId id="2147377749" r:id="rId15"/>
    <p:sldId id="310" r:id="rId16"/>
    <p:sldId id="2147377755" r:id="rId17"/>
    <p:sldId id="2147377767" r:id="rId18"/>
    <p:sldId id="271" r:id="rId19"/>
    <p:sldId id="272" r:id="rId20"/>
    <p:sldId id="273" r:id="rId21"/>
    <p:sldId id="274" r:id="rId22"/>
    <p:sldId id="276" r:id="rId23"/>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A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63D0F-C9F3-8A44-A1CB-29A37B1A2BAA}" v="5" dt="2026-06-02T16:42:55.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80143"/>
  </p:normalViewPr>
  <p:slideViewPr>
    <p:cSldViewPr snapToGrid="0">
      <p:cViewPr varScale="1">
        <p:scale>
          <a:sx n="127" d="100"/>
          <a:sy n="127" d="100"/>
        </p:scale>
        <p:origin x="1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n, Rishav" userId="4804c497-5a64-48cc-bf24-00c07ab3b38b" providerId="ADAL" clId="{3D8F46C2-56C8-5C0A-BF7F-4E12EBE4ECE5}"/>
    <pc:docChg chg="modSld">
      <pc:chgData name="Sen, Rishav" userId="4804c497-5a64-48cc-bf24-00c07ab3b38b" providerId="ADAL" clId="{3D8F46C2-56C8-5C0A-BF7F-4E12EBE4ECE5}" dt="2026-06-08T02:36:49.566" v="5" actId="1076"/>
      <pc:docMkLst>
        <pc:docMk/>
      </pc:docMkLst>
      <pc:sldChg chg="addSp modSp">
        <pc:chgData name="Sen, Rishav" userId="4804c497-5a64-48cc-bf24-00c07ab3b38b" providerId="ADAL" clId="{3D8F46C2-56C8-5C0A-BF7F-4E12EBE4ECE5}" dt="2026-06-02T16:39:10.685" v="2"/>
        <pc:sldMkLst>
          <pc:docMk/>
          <pc:sldMk cId="1568267061" sldId="2147378029"/>
        </pc:sldMkLst>
        <pc:picChg chg="add mod">
          <ac:chgData name="Sen, Rishav" userId="4804c497-5a64-48cc-bf24-00c07ab3b38b" providerId="ADAL" clId="{3D8F46C2-56C8-5C0A-BF7F-4E12EBE4ECE5}" dt="2026-06-02T16:39:10.685" v="2"/>
          <ac:picMkLst>
            <pc:docMk/>
            <pc:sldMk cId="1568267061" sldId="2147378029"/>
            <ac:picMk id="10" creationId="{0FA33A94-0AA1-E8D9-0733-E33D8ABD30BB}"/>
          </ac:picMkLst>
        </pc:picChg>
      </pc:sldChg>
      <pc:sldChg chg="addSp modSp">
        <pc:chgData name="Sen, Rishav" userId="4804c497-5a64-48cc-bf24-00c07ab3b38b" providerId="ADAL" clId="{3D8F46C2-56C8-5C0A-BF7F-4E12EBE4ECE5}" dt="2026-06-02T16:42:55.513" v="4"/>
        <pc:sldMkLst>
          <pc:docMk/>
          <pc:sldMk cId="3649842018" sldId="2147378036"/>
        </pc:sldMkLst>
        <pc:picChg chg="add mod">
          <ac:chgData name="Sen, Rishav" userId="4804c497-5a64-48cc-bf24-00c07ab3b38b" providerId="ADAL" clId="{3D8F46C2-56C8-5C0A-BF7F-4E12EBE4ECE5}" dt="2026-06-02T16:42:55.513" v="4"/>
          <ac:picMkLst>
            <pc:docMk/>
            <pc:sldMk cId="3649842018" sldId="2147378036"/>
            <ac:picMk id="4" creationId="{BAE380D2-EC5A-290A-98B1-222110DCBA16}"/>
          </ac:picMkLst>
        </pc:picChg>
      </pc:sldChg>
      <pc:sldChg chg="addSp modSp">
        <pc:chgData name="Sen, Rishav" userId="4804c497-5a64-48cc-bf24-00c07ab3b38b" providerId="ADAL" clId="{3D8F46C2-56C8-5C0A-BF7F-4E12EBE4ECE5}" dt="2026-06-02T16:42:55.513" v="4"/>
        <pc:sldMkLst>
          <pc:docMk/>
          <pc:sldMk cId="318103353" sldId="2147378037"/>
        </pc:sldMkLst>
        <pc:picChg chg="add mod">
          <ac:chgData name="Sen, Rishav" userId="4804c497-5a64-48cc-bf24-00c07ab3b38b" providerId="ADAL" clId="{3D8F46C2-56C8-5C0A-BF7F-4E12EBE4ECE5}" dt="2026-06-02T16:42:55.513" v="4"/>
          <ac:picMkLst>
            <pc:docMk/>
            <pc:sldMk cId="318103353" sldId="2147378037"/>
            <ac:picMk id="8" creationId="{87FD03CF-0C41-D46A-CEFE-FEE8103F9E53}"/>
          </ac:picMkLst>
        </pc:picChg>
      </pc:sldChg>
      <pc:sldChg chg="addSp modSp">
        <pc:chgData name="Sen, Rishav" userId="4804c497-5a64-48cc-bf24-00c07ab3b38b" providerId="ADAL" clId="{3D8F46C2-56C8-5C0A-BF7F-4E12EBE4ECE5}" dt="2026-06-02T16:42:55.513" v="4"/>
        <pc:sldMkLst>
          <pc:docMk/>
          <pc:sldMk cId="1549610481" sldId="2147378038"/>
        </pc:sldMkLst>
        <pc:picChg chg="add mod">
          <ac:chgData name="Sen, Rishav" userId="4804c497-5a64-48cc-bf24-00c07ab3b38b" providerId="ADAL" clId="{3D8F46C2-56C8-5C0A-BF7F-4E12EBE4ECE5}" dt="2026-06-02T16:42:55.513" v="4"/>
          <ac:picMkLst>
            <pc:docMk/>
            <pc:sldMk cId="1549610481" sldId="2147378038"/>
            <ac:picMk id="24" creationId="{7A5C9600-695A-5D1B-2369-5FEB81D2613D}"/>
          </ac:picMkLst>
        </pc:picChg>
      </pc:sldChg>
      <pc:sldChg chg="addSp modSp">
        <pc:chgData name="Sen, Rishav" userId="4804c497-5a64-48cc-bf24-00c07ab3b38b" providerId="ADAL" clId="{3D8F46C2-56C8-5C0A-BF7F-4E12EBE4ECE5}" dt="2026-06-02T16:42:55.513" v="4"/>
        <pc:sldMkLst>
          <pc:docMk/>
          <pc:sldMk cId="2104030130" sldId="2147378039"/>
        </pc:sldMkLst>
        <pc:picChg chg="add mod">
          <ac:chgData name="Sen, Rishav" userId="4804c497-5a64-48cc-bf24-00c07ab3b38b" providerId="ADAL" clId="{3D8F46C2-56C8-5C0A-BF7F-4E12EBE4ECE5}" dt="2026-06-02T16:42:55.513" v="4"/>
          <ac:picMkLst>
            <pc:docMk/>
            <pc:sldMk cId="2104030130" sldId="2147378039"/>
            <ac:picMk id="25" creationId="{892E0BB6-D952-7A85-7DF1-61558229B98C}"/>
          </ac:picMkLst>
        </pc:picChg>
      </pc:sldChg>
      <pc:sldChg chg="addSp delSp modSp modTransition modAnim">
        <pc:chgData name="Sen, Rishav" userId="4804c497-5a64-48cc-bf24-00c07ab3b38b" providerId="ADAL" clId="{3D8F46C2-56C8-5C0A-BF7F-4E12EBE4ECE5}" dt="2026-06-02T16:39:10.685" v="2"/>
        <pc:sldMkLst>
          <pc:docMk/>
          <pc:sldMk cId="1620806192" sldId="2147378042"/>
        </pc:sldMkLst>
        <pc:picChg chg="add mod">
          <ac:chgData name="Sen, Rishav" userId="4804c497-5a64-48cc-bf24-00c07ab3b38b" providerId="ADAL" clId="{3D8F46C2-56C8-5C0A-BF7F-4E12EBE4ECE5}" dt="2026-06-02T16:39:10.685" v="2"/>
          <ac:picMkLst>
            <pc:docMk/>
            <pc:sldMk cId="1620806192" sldId="2147378042"/>
            <ac:picMk id="17" creationId="{AF784FFD-3D68-A182-5DBE-9C283906B290}"/>
          </ac:picMkLst>
        </pc:picChg>
      </pc:sldChg>
      <pc:sldChg chg="addSp modSp">
        <pc:chgData name="Sen, Rishav" userId="4804c497-5a64-48cc-bf24-00c07ab3b38b" providerId="ADAL" clId="{3D8F46C2-56C8-5C0A-BF7F-4E12EBE4ECE5}" dt="2026-06-02T16:39:10.685" v="2"/>
        <pc:sldMkLst>
          <pc:docMk/>
          <pc:sldMk cId="3052091498" sldId="2147378043"/>
        </pc:sldMkLst>
        <pc:picChg chg="add mod">
          <ac:chgData name="Sen, Rishav" userId="4804c497-5a64-48cc-bf24-00c07ab3b38b" providerId="ADAL" clId="{3D8F46C2-56C8-5C0A-BF7F-4E12EBE4ECE5}" dt="2026-06-02T16:39:10.685" v="2"/>
          <ac:picMkLst>
            <pc:docMk/>
            <pc:sldMk cId="3052091498" sldId="2147378043"/>
            <ac:picMk id="6" creationId="{EE7E4422-D786-DEC8-D5A8-90934008A453}"/>
          </ac:picMkLst>
        </pc:picChg>
      </pc:sldChg>
      <pc:sldChg chg="addSp modSp">
        <pc:chgData name="Sen, Rishav" userId="4804c497-5a64-48cc-bf24-00c07ab3b38b" providerId="ADAL" clId="{3D8F46C2-56C8-5C0A-BF7F-4E12EBE4ECE5}" dt="2026-06-02T16:39:10.685" v="2"/>
        <pc:sldMkLst>
          <pc:docMk/>
          <pc:sldMk cId="1158912667" sldId="2147378045"/>
        </pc:sldMkLst>
        <pc:picChg chg="add mod">
          <ac:chgData name="Sen, Rishav" userId="4804c497-5a64-48cc-bf24-00c07ab3b38b" providerId="ADAL" clId="{3D8F46C2-56C8-5C0A-BF7F-4E12EBE4ECE5}" dt="2026-06-02T16:39:10.685" v="2"/>
          <ac:picMkLst>
            <pc:docMk/>
            <pc:sldMk cId="1158912667" sldId="2147378045"/>
            <ac:picMk id="9" creationId="{4C126DFE-418A-13F6-3A96-6459148C6615}"/>
          </ac:picMkLst>
        </pc:picChg>
      </pc:sldChg>
      <pc:sldChg chg="addSp modSp">
        <pc:chgData name="Sen, Rishav" userId="4804c497-5a64-48cc-bf24-00c07ab3b38b" providerId="ADAL" clId="{3D8F46C2-56C8-5C0A-BF7F-4E12EBE4ECE5}" dt="2026-06-02T16:39:10.685" v="2"/>
        <pc:sldMkLst>
          <pc:docMk/>
          <pc:sldMk cId="3957907282" sldId="2147378046"/>
        </pc:sldMkLst>
        <pc:picChg chg="add mod">
          <ac:chgData name="Sen, Rishav" userId="4804c497-5a64-48cc-bf24-00c07ab3b38b" providerId="ADAL" clId="{3D8F46C2-56C8-5C0A-BF7F-4E12EBE4ECE5}" dt="2026-06-02T16:39:10.685" v="2"/>
          <ac:picMkLst>
            <pc:docMk/>
            <pc:sldMk cId="3957907282" sldId="2147378046"/>
            <ac:picMk id="9" creationId="{87D52BA2-18F7-F289-5CE8-362E494DB136}"/>
          </ac:picMkLst>
        </pc:picChg>
      </pc:sldChg>
      <pc:sldChg chg="addSp modSp">
        <pc:chgData name="Sen, Rishav" userId="4804c497-5a64-48cc-bf24-00c07ab3b38b" providerId="ADAL" clId="{3D8F46C2-56C8-5C0A-BF7F-4E12EBE4ECE5}" dt="2026-06-02T16:39:10.685" v="2"/>
        <pc:sldMkLst>
          <pc:docMk/>
          <pc:sldMk cId="386312380" sldId="2147378048"/>
        </pc:sldMkLst>
        <pc:picChg chg="add mod">
          <ac:chgData name="Sen, Rishav" userId="4804c497-5a64-48cc-bf24-00c07ab3b38b" providerId="ADAL" clId="{3D8F46C2-56C8-5C0A-BF7F-4E12EBE4ECE5}" dt="2026-06-02T16:39:10.685" v="2"/>
          <ac:picMkLst>
            <pc:docMk/>
            <pc:sldMk cId="386312380" sldId="2147378048"/>
            <ac:picMk id="6" creationId="{FAF5A1F9-AD60-9887-F9A4-0C53C484E214}"/>
          </ac:picMkLst>
        </pc:picChg>
      </pc:sldChg>
      <pc:sldChg chg="addSp delSp modSp modTransition modAnim">
        <pc:chgData name="Sen, Rishav" userId="4804c497-5a64-48cc-bf24-00c07ab3b38b" providerId="ADAL" clId="{3D8F46C2-56C8-5C0A-BF7F-4E12EBE4ECE5}" dt="2026-06-02T16:42:55.513" v="4"/>
        <pc:sldMkLst>
          <pc:docMk/>
          <pc:sldMk cId="871861792" sldId="2147378049"/>
        </pc:sldMkLst>
        <pc:picChg chg="add mod">
          <ac:chgData name="Sen, Rishav" userId="4804c497-5a64-48cc-bf24-00c07ab3b38b" providerId="ADAL" clId="{3D8F46C2-56C8-5C0A-BF7F-4E12EBE4ECE5}" dt="2026-06-02T16:42:55.513" v="4"/>
          <ac:picMkLst>
            <pc:docMk/>
            <pc:sldMk cId="871861792" sldId="2147378049"/>
            <ac:picMk id="10" creationId="{C19D3917-62DE-F291-ADD2-892DF11A19E0}"/>
          </ac:picMkLst>
        </pc:picChg>
      </pc:sldChg>
      <pc:sldChg chg="addSp modSp">
        <pc:chgData name="Sen, Rishav" userId="4804c497-5a64-48cc-bf24-00c07ab3b38b" providerId="ADAL" clId="{3D8F46C2-56C8-5C0A-BF7F-4E12EBE4ECE5}" dt="2026-06-02T16:39:10.685" v="2"/>
        <pc:sldMkLst>
          <pc:docMk/>
          <pc:sldMk cId="589968819" sldId="2147378050"/>
        </pc:sldMkLst>
        <pc:picChg chg="add mod">
          <ac:chgData name="Sen, Rishav" userId="4804c497-5a64-48cc-bf24-00c07ab3b38b" providerId="ADAL" clId="{3D8F46C2-56C8-5C0A-BF7F-4E12EBE4ECE5}" dt="2026-06-02T16:39:10.685" v="2"/>
          <ac:picMkLst>
            <pc:docMk/>
            <pc:sldMk cId="589968819" sldId="2147378050"/>
            <ac:picMk id="3" creationId="{49B7E562-C568-EFD3-713D-24EBF0099388}"/>
          </ac:picMkLst>
        </pc:picChg>
      </pc:sldChg>
      <pc:sldChg chg="addSp modSp mod">
        <pc:chgData name="Sen, Rishav" userId="4804c497-5a64-48cc-bf24-00c07ab3b38b" providerId="ADAL" clId="{3D8F46C2-56C8-5C0A-BF7F-4E12EBE4ECE5}" dt="2026-06-08T02:36:49.566" v="5" actId="1076"/>
        <pc:sldMkLst>
          <pc:docMk/>
          <pc:sldMk cId="3821815032" sldId="2147378051"/>
        </pc:sldMkLst>
        <pc:grpChg chg="mod">
          <ac:chgData name="Sen, Rishav" userId="4804c497-5a64-48cc-bf24-00c07ab3b38b" providerId="ADAL" clId="{3D8F46C2-56C8-5C0A-BF7F-4E12EBE4ECE5}" dt="2026-06-08T02:36:49.566" v="5" actId="1076"/>
          <ac:grpSpMkLst>
            <pc:docMk/>
            <pc:sldMk cId="3821815032" sldId="2147378051"/>
            <ac:grpSpMk id="89" creationId="{4E771C5E-0583-BB72-F091-D5039E6DE546}"/>
          </ac:grpSpMkLst>
        </pc:grpChg>
        <pc:picChg chg="add mod">
          <ac:chgData name="Sen, Rishav" userId="4804c497-5a64-48cc-bf24-00c07ab3b38b" providerId="ADAL" clId="{3D8F46C2-56C8-5C0A-BF7F-4E12EBE4ECE5}" dt="2026-06-02T16:39:10.685" v="2"/>
          <ac:picMkLst>
            <pc:docMk/>
            <pc:sldMk cId="3821815032" sldId="2147378051"/>
            <ac:picMk id="31" creationId="{24894C86-9DF1-BBE7-AD7D-CB370431CE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35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pPr marL="0" indent="0">
              <a:buFont typeface="Arial" panose="020B0604020202020204" pitchFamily="34" charset="0"/>
              <a:buNone/>
            </a:pPr>
            <a:r>
              <a:rPr lang="en-US" b="1" dirty="0"/>
              <a:t>30s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Good afternoon, everyone.</a:t>
            </a:r>
          </a:p>
          <a:p>
            <a:pPr marL="171450" indent="-171450">
              <a:buFont typeface="Arial" panose="020B0604020202020204" pitchFamily="34" charset="0"/>
              <a:buChar char="•"/>
            </a:pPr>
            <a:r>
              <a:rPr lang="en-US" dirty="0"/>
              <a:t>I am Rishav Sen a final year PhD student from Vanderbilt University. </a:t>
            </a:r>
          </a:p>
          <a:p>
            <a:pPr marL="171450" indent="-171450">
              <a:buFont typeface="Arial" panose="020B0604020202020204" pitchFamily="34" charset="0"/>
              <a:buChar char="•"/>
            </a:pPr>
            <a:r>
              <a:rPr lang="en-US" dirty="0"/>
              <a:t>I will present CONSENT, a negotiation framework for vehicle-to-building (V2B) charging under uncertainty. </a:t>
            </a:r>
          </a:p>
          <a:p>
            <a:pPr marL="171450" indent="-171450">
              <a:buFont typeface="Arial" panose="020B0604020202020204" pitchFamily="34" charset="0"/>
              <a:buChar char="•"/>
            </a:pPr>
            <a:r>
              <a:rPr lang="en-US" dirty="0"/>
              <a:t>This work has been jointly done between Vanderbilt University, Nissan Advanced Technology Center –Silicon Valley &amp; William &amp; Mary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60s</a:t>
            </a:r>
          </a:p>
          <a:p>
            <a:endParaRPr lang="en-US" dirty="0"/>
          </a:p>
          <a:p>
            <a:pPr marL="171450" indent="-171450">
              <a:buFont typeface="Arial" panose="020B0604020202020204" pitchFamily="34" charset="0"/>
              <a:buChar char="•"/>
            </a:pPr>
            <a:r>
              <a:rPr lang="en-US" dirty="0"/>
              <a:t>And the results validate our hypothesis from earlier.</a:t>
            </a:r>
          </a:p>
          <a:p>
            <a:pPr marL="171450" indent="-171450">
              <a:buFont typeface="Arial" panose="020B0604020202020204" pitchFamily="34" charset="0"/>
              <a:buChar char="•"/>
            </a:pPr>
            <a:r>
              <a:rPr lang="en-US" dirty="0"/>
              <a:t>By leveraging user flexibility, and doing calibrated negotiation we can deliver both lower building cost and lower user cost than non-negotiating baselines.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Against state of the art menu-based approaches, CONSENT reduces the rejection of simulated users by 13%, so more of them opt to use the system, and user cost drops by 12%.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Against free smart-charging, CONSENT also reduces the operator cost by 3.5% — so the building also saves.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takeaway here is that CONSENT strikes a good balance across all three metrics, the building’s electricity cost, the user’s charging cost and the rejection rates, beating non-negotiating baselines on cost while retaining good participation.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30s</a:t>
            </a:r>
          </a:p>
          <a:p>
            <a:endParaRPr lang="en-US" dirty="0"/>
          </a:p>
          <a:p>
            <a:pPr marL="171450" indent="-171450">
              <a:buFont typeface="Arial" panose="020B0604020202020204" pitchFamily="34" charset="0"/>
              <a:buChar char="•"/>
            </a:pPr>
            <a:r>
              <a:rPr lang="en-US" dirty="0"/>
              <a:t>We also did sensitivity analysis, ablation testing and more analysis including the charging policy. You can find them in the paper.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also did sensitivity analysis, on cost-sharing ratios and user flexibility profiles. More details and other analysis are in the paper.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the left, we see that changing the incentive sharing ratio (alpha) tunes the trade-off: less building savings &amp; lower user cost on the left to more building savings at higher user cost on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is a sweet opt somewhere in between, and operators can set their own sharing ratio.</a:t>
            </a:r>
          </a:p>
          <a:p>
            <a:pPr marL="171450" indent="-171450">
              <a:buFont typeface="Arial" panose="020B0604020202020204" pitchFamily="34" charset="0"/>
              <a:buChar char="•"/>
            </a:pPr>
            <a:r>
              <a:rPr lang="en-US" dirty="0"/>
              <a:t>On the right, the table shows what happens when we have more variations in user types, beyond our survey. </a:t>
            </a:r>
          </a:p>
          <a:p>
            <a:pPr marL="171450" indent="-171450">
              <a:buFont typeface="Arial" panose="020B0604020202020204" pitchFamily="34" charset="0"/>
              <a:buChar char="•"/>
            </a:pPr>
            <a:r>
              <a:rPr lang="en-US" dirty="0"/>
              <a:t>Across less flexible, more flexible, time-sensitive, and range (or SoC)-sensitive populations, CONSENT's rejection advantage holds at twelve to fourteen percentage lower than existing menu-based approaches.</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50s</a:t>
            </a:r>
          </a:p>
          <a:p>
            <a:endParaRPr lang="en-US" dirty="0"/>
          </a:p>
          <a:p>
            <a:pPr marL="171450" indent="-171450">
              <a:buFont typeface="Arial" panose="020B0604020202020204" pitchFamily="34" charset="0"/>
              <a:buChar char="•"/>
            </a:pPr>
            <a:r>
              <a:rPr lang="en-US" dirty="0"/>
              <a:t>Moving to the Conclusion, there are three main takeaways.</a:t>
            </a:r>
          </a:p>
          <a:p>
            <a:pPr marL="171450" indent="-171450">
              <a:buFont typeface="Arial" panose="020B0604020202020204" pitchFamily="34" charset="0"/>
              <a:buChar char="•"/>
            </a:pPr>
            <a:r>
              <a:rPr lang="en-US" dirty="0"/>
              <a:t>First, We built an operator-based negotiation system that boosts participation compared to existing menu-based systems while providing a reject option to build user trust.</a:t>
            </a:r>
          </a:p>
          <a:p>
            <a:pPr marL="171450" indent="-171450">
              <a:buFont typeface="Arial" panose="020B0604020202020204" pitchFamily="34" charset="0"/>
              <a:buChar char="•"/>
            </a:pPr>
            <a:r>
              <a:rPr lang="en-US" dirty="0"/>
              <a:t>Second, the online solution is fast, taking under a second to generate menus for a 15 charger V2B setting.</a:t>
            </a:r>
          </a:p>
          <a:p>
            <a:pPr marL="171450" indent="-171450">
              <a:buFont typeface="Arial" panose="020B0604020202020204" pitchFamily="34" charset="0"/>
              <a:buChar char="•"/>
            </a:pPr>
            <a:r>
              <a:rPr lang="en-US" dirty="0"/>
              <a:t>Third, the outcome is genuinely win-win across operator, user, and a not so explicit part – the power grid, all with formal guarantees.</a:t>
            </a:r>
          </a:p>
          <a:p>
            <a:pPr marL="171450" indent="-171450">
              <a:buFont typeface="Arial" panose="020B0604020202020204" pitchFamily="34" charset="0"/>
              <a:buChar char="•"/>
            </a:pPr>
            <a:r>
              <a:rPr lang="en-US" dirty="0"/>
              <a:t>Future work is to capture persistent or recurring user behavior to unlock more long term flexibility. </a:t>
            </a:r>
          </a:p>
          <a:p>
            <a:pPr marL="171450" indent="-171450">
              <a:buFont typeface="Arial" panose="020B0604020202020204" pitchFamily="34" charset="0"/>
              <a:buChar char="•"/>
            </a:pPr>
            <a:r>
              <a:rPr lang="en-US" dirty="0"/>
              <a:t>Second is to extend strategy-proofness from one-shot to repeated-game settings.</a:t>
            </a:r>
          </a:p>
          <a:p>
            <a:pPr marL="171450" indent="-171450">
              <a:buFont typeface="Arial" panose="020B0604020202020204" pitchFamily="34" charset="0"/>
              <a:buChar char="•"/>
            </a:pPr>
            <a:r>
              <a:rPr lang="en-US" dirty="0"/>
              <a:t>And, expand the scale by including multiple buildings, to provide aggregator level strategies.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10s</a:t>
            </a:r>
          </a:p>
          <a:p>
            <a:endParaRPr lang="en-US" dirty="0"/>
          </a:p>
          <a:p>
            <a:pPr marL="171450" indent="-171450">
              <a:buFont typeface="Arial" panose="020B0604020202020204" pitchFamily="34" charset="0"/>
              <a:buChar char="•"/>
            </a:pPr>
            <a:r>
              <a:rPr lang="en-US" dirty="0"/>
              <a:t>Thank you for attending my talk. I would be happy to take any questions now, and please feel free to follow up with me by email.</a:t>
            </a:r>
          </a:p>
          <a:p>
            <a:pPr marL="171450" indent="-171450">
              <a:buFont typeface="Arial" panose="020B0604020202020204" pitchFamily="34" charset="0"/>
              <a:buChar char="•"/>
            </a:pPr>
            <a:r>
              <a:rPr lang="en-US" dirty="0"/>
              <a:t>You can also access the paper through the QR code.</a:t>
            </a:r>
          </a:p>
          <a:p>
            <a:pPr marL="171450" indent="-171450">
              <a:buFont typeface="Arial" panose="020B0604020202020204" pitchFamily="34" charset="0"/>
              <a:buChar char="•"/>
            </a:pPr>
            <a:r>
              <a:rPr lang="en-US" dirty="0"/>
              <a:t>Thank you!</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5053-8316-0F25-5B40-ED3E31BEB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2D28F-C08E-AD1F-B344-E3CABB256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91074-167A-4616-480B-8D5DDC0F6036}"/>
              </a:ext>
            </a:extLst>
          </p:cNvPr>
          <p:cNvSpPr>
            <a:spLocks noGrp="1"/>
          </p:cNvSpPr>
          <p:nvPr>
            <p:ph type="body" idx="1"/>
          </p:nvPr>
        </p:nvSpPr>
        <p:spPr/>
        <p:txBody>
          <a:bodyPr/>
          <a:lstStyle/>
          <a:p>
            <a:r>
              <a:rPr lang="en-US"/>
              <a:t>This is what the user actually experiences. They pull into the lot, open the app, and enter two things: how charged they need their car to be, and when they're leaving. The system comes back with a small personalized menu. The top option is exactly what they asked for, at standard price. The other options trade a little flexibility — maybe ten percent less charge, or thirty minutes later — for a real discount. They pick whichever one they want, or they reject all and just plug in normally. That's it. The whole negotiation is one tap.</a:t>
            </a:r>
          </a:p>
          <a:p>
            <a:endParaRPr lang="en-US"/>
          </a:p>
          <a:p>
            <a:endParaRPr lang="en-US"/>
          </a:p>
          <a:p>
            <a:r>
              <a:rPr lang="en-US"/>
              <a:t>say-&gt; how this </a:t>
            </a:r>
            <a:r>
              <a:rPr lang="en-US" err="1"/>
              <a:t>sytem</a:t>
            </a:r>
            <a:r>
              <a:rPr lang="en-US"/>
              <a:t> typically works -&gt; user submits request -&gt; accept/reject -&gt; what layer have I added on top?</a:t>
            </a:r>
          </a:p>
        </p:txBody>
      </p:sp>
      <p:sp>
        <p:nvSpPr>
          <p:cNvPr id="4" name="Slide Number Placeholder 3">
            <a:extLst>
              <a:ext uri="{FF2B5EF4-FFF2-40B4-BE49-F238E27FC236}">
                <a16:creationId xmlns:a16="http://schemas.microsoft.com/office/drawing/2014/main" id="{3C8B1268-DD62-4C29-01EF-2C42BA3C5D5F}"/>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3273670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57FD-FCC0-9796-ED3F-F6DD3B8E2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26FF4-519D-C761-1A2F-7E63C0685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7A34B-C560-898C-37E7-97102AE72EBE}"/>
              </a:ext>
            </a:extLst>
          </p:cNvPr>
          <p:cNvSpPr>
            <a:spLocks noGrp="1"/>
          </p:cNvSpPr>
          <p:nvPr>
            <p:ph type="body" idx="1"/>
          </p:nvPr>
        </p:nvSpPr>
        <p:spPr/>
        <p:txBody>
          <a:bodyPr/>
          <a:lstStyle/>
          <a:p>
            <a:r>
              <a:rPr lang="en-US"/>
              <a:t>But in a real office building, the same fifteen or twenty employees show up every single day. Look at the arrival-time histogram — there's a sharp morning peak. The average car visits fifteen to twenty times per month. These aren't strangers; they're regulars. That persistence means the SoC you leave a car at on Tuesday evening is the SoC that car arrives with on Wednesday morning — minus whatever they used driving home.</a:t>
            </a:r>
          </a:p>
        </p:txBody>
      </p:sp>
      <p:sp>
        <p:nvSpPr>
          <p:cNvPr id="4" name="Slide Number Placeholder 3">
            <a:extLst>
              <a:ext uri="{FF2B5EF4-FFF2-40B4-BE49-F238E27FC236}">
                <a16:creationId xmlns:a16="http://schemas.microsoft.com/office/drawing/2014/main" id="{6B99331B-11A0-CA29-EFFB-54E03D6D57F0}"/>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267163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close: persistence is a structural feature of real office EV fleets, and ignoring it costs money. A neuro-symbolic controller — short-horizon MILP with a learned long-horizon terminal cost — gets you near-oracle performance while respecting every user's charging requirement, and it scales to larger fleets within the fifteen-minute control window. I'd love to take your questions.</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ablation worth calling out. Removing the reject-all option lifts participation from seventy-eight to one hundred percent — every user is forced in — and you get a slightly higher user-satisfaction average in raw numbers. But it kills voluntary participation as a guarantee, and in real deployment that's the thing operators tell us they actually need. The right design choice for a real building is to keep the reject option in, accept a participation rate in the high seventies, and earn user trust over time.</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478793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Backup — full flexibility sensitivity table.</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Backup — MC-MPC vs charging-only baselines, eight-month head-to-head.</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b="1" dirty="0"/>
              <a:t>60s</a:t>
            </a:r>
          </a:p>
          <a:p>
            <a:endParaRPr lang="en-US" b="1" dirty="0"/>
          </a:p>
          <a:p>
            <a:r>
              <a:rPr lang="en-US" sz="1200" b="0" i="0" u="none" strike="noStrike" kern="1200" dirty="0">
                <a:solidFill>
                  <a:schemeClr val="tx1"/>
                </a:solidFill>
                <a:effectLst/>
                <a:latin typeface="+mn-lt"/>
                <a:ea typeface="+mn-ea"/>
                <a:cs typeface="+mn-cs"/>
              </a:rPr>
              <a:t>• The V2B setting is a commercial operator with a building connected to the grid, with multiple heterogeneous chargers, both unidirectional or bidirectional - meaning it can charge and discharge EVs to power the building.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Please note that the building does not sell power back to the grid.</a:t>
            </a:r>
          </a:p>
          <a:p>
            <a:r>
              <a:rPr lang="en-US" sz="1200" b="0" i="0" u="none" strike="noStrike" kern="1200" dirty="0">
                <a:solidFill>
                  <a:schemeClr val="tx1"/>
                </a:solidFill>
                <a:effectLst/>
                <a:latin typeface="+mn-lt"/>
                <a:ea typeface="+mn-ea"/>
                <a:cs typeface="+mn-cs"/>
              </a:rPr>
              <a:t>• On plug-in, the user declares a required state of charge (SoC) and a departure time.</a:t>
            </a:r>
          </a:p>
          <a:p>
            <a:r>
              <a:rPr lang="en-US" sz="1200" b="0" i="0" u="none" strike="noStrike" kern="1200" dirty="0">
                <a:solidFill>
                  <a:schemeClr val="tx1"/>
                </a:solidFill>
                <a:effectLst/>
                <a:latin typeface="+mn-lt"/>
                <a:ea typeface="+mn-ea"/>
                <a:cs typeface="+mn-cs"/>
              </a:rPr>
              <a:t>• The controller sets charging rates at fixed intervals under user, charger, and building constraints.</a:t>
            </a:r>
          </a:p>
          <a:p>
            <a:r>
              <a:rPr lang="en-US" sz="1200" b="0" i="0" u="none" strike="noStrike" kern="1200" dirty="0">
                <a:solidFill>
                  <a:schemeClr val="tx1"/>
                </a:solidFill>
                <a:effectLst/>
                <a:latin typeface="+mn-lt"/>
                <a:ea typeface="+mn-ea"/>
                <a:cs typeface="+mn-cs"/>
              </a:rPr>
              <a:t>[click]</a:t>
            </a:r>
          </a:p>
          <a:p>
            <a:r>
              <a:rPr lang="en-US" sz="1200" b="0" i="0" u="none" strike="noStrike" kern="1200" dirty="0">
                <a:solidFill>
                  <a:schemeClr val="tx1"/>
                </a:solidFill>
                <a:effectLst/>
                <a:latin typeface="+mn-lt"/>
                <a:ea typeface="+mn-ea"/>
                <a:cs typeface="+mn-cs"/>
              </a:rPr>
              <a:t>• The bottom figure shows a building’s typical load profile, with mid-day peaks (shown in red)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But a smart coordinated controller can cut the peak, and even reduce it below the no-EV baseline (as shown in green). This reduces a large part (around 30-40%) of the operator's bill by reducing the demand charge. Demand charge is imposed on peak power use, calculated over a month.</a:t>
            </a:r>
          </a:p>
          <a:p>
            <a:r>
              <a:rPr lang="en-US" sz="1200" b="0" i="0" u="none" strike="noStrike" kern="1200" dirty="0">
                <a:solidFill>
                  <a:schemeClr val="tx1"/>
                </a:solidFill>
                <a:effectLst/>
                <a:latin typeface="+mn-lt"/>
                <a:ea typeface="+mn-ea"/>
                <a:cs typeface="+mn-cs"/>
              </a:rPr>
              <a:t>• Most importantly, for an online controller, all of this happens without exactly knowing future arrivals or future building loads.</a:t>
            </a:r>
          </a:p>
          <a:p>
            <a:endParaRPr lang="en-US" dirty="0"/>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Backup — uncertainty stress tests across five scenarios.</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Backup — ZINB diagnostics and goodness-of-fit for the generative components.</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Backup — computational cost and scaling.</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b="1" dirty="0"/>
              <a:t>30s</a:t>
            </a:r>
          </a:p>
          <a:p>
            <a:endParaRPr lang="en-US" dirty="0"/>
          </a:p>
          <a:p>
            <a:pPr marL="171450" indent="-171450">
              <a:buFont typeface="Arial" panose="020B0604020202020204" pitchFamily="34" charset="0"/>
              <a:buChar char="•"/>
            </a:pPr>
            <a:r>
              <a:rPr lang="en-US" dirty="0"/>
              <a:t>Prior V2B work, including our own, optimized charging under uncertainty.</a:t>
            </a:r>
          </a:p>
          <a:p>
            <a:pPr marL="171450" indent="-171450">
              <a:buFont typeface="Arial" panose="020B0604020202020204" pitchFamily="34" charset="0"/>
              <a:buChar char="•"/>
            </a:pPr>
            <a:r>
              <a:rPr lang="en-US" dirty="0"/>
              <a:t>The arrow traces our progression: from simulation to online control at ICCPS, and learning based approach at AAMAS last year.</a:t>
            </a:r>
          </a:p>
          <a:p>
            <a:pPr marL="171450" indent="-171450">
              <a:buFont typeface="Arial" panose="020B0604020202020204" pitchFamily="34" charset="0"/>
              <a:buChar char="•"/>
            </a:pPr>
            <a:r>
              <a:rPr lang="en-US" dirty="0"/>
              <a:t>But all three treated user requirements as fixed inputs.</a:t>
            </a:r>
          </a:p>
          <a:p>
            <a:pPr marL="171450" indent="-171450">
              <a:buFont typeface="Arial" panose="020B0604020202020204" pitchFamily="34" charset="0"/>
              <a:buChar char="•"/>
            </a:pPr>
            <a:r>
              <a:rPr lang="en-US" dirty="0"/>
              <a:t>Our hypothesis for this paper is that workplace employees who usually stay longer, have real flexibility on range (that is, SoC) requirements and departure times, and we can unlock it with proper incentives.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b="1" dirty="0"/>
              <a:t>60s</a:t>
            </a:r>
          </a:p>
          <a:p>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diagram here sets up the problem.</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 Step 1, a user arrives and submits a required SoC and departure time.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Then in Step 2, the inputs are provided to a negotiation policy.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 step 3,  the policy generates a menu of flexible options and, also include the user’s request. The additional flexible options ask for deviation in SoC or departure time in return for a lower charging cost.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Crucially, there is always a reject-all option in the menu, allowing users to refuse all the choices provided and walk away.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 Step 4, the user selects an option, and an underlying charging policy sets the charging rates until departure.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For this paper, Three key contributions follow.</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First, a menu-based mechanism that's strategy-proof, budget-feasible, and promotes voluntary participation.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Second, a stochastic, online Model Predictive Control (or MPC) policy that computes the menu via Monte Carlo sampling.</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third, empirical validation on real Nissan data, with a user model from a stated-preference survey.</a:t>
            </a:r>
          </a:p>
          <a:p>
            <a:pPr marL="171450" indent="-171450">
              <a:buFont typeface="Arial" panose="020B0604020202020204" pitchFamily="34" charset="0"/>
              <a:buChar cha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80s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model this problem as a Semi-Markov Decision Process (or SMDP), where, time is continuous, but our target events which are the EV arrivals, are sparse and clustered, and the sojourn times are not memoryless.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since our mechanism is strategy-proof, we only address the operator's stochastic planning problem.</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state captures the building load (both past and present), the choices of connected EVs, and the arriving user's request. The action is the menu of negotiation options offered to that user.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reward is the operator's electricity bill under the user's marginal utility, and transitions follow user choice and charging actions.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the bottom panel shows a coupling between two policies: the negotiation policy fires at each arrival, and sets the user choice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While the charging policy runs at each time step to smartly charge the EVs and meet the negotiated SoC by departure. It uses another online MPC solution and is detailed in the paper.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For brevity of time, I will focus on the negotiation policy and details of the mechanism design.</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A8BD-B1BD-9EB8-5916-9535E6063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FE6FB-0A57-C124-0D33-B597DE1C9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2C937-E621-ED7A-0F14-8442DEFD2FD1}"/>
              </a:ext>
            </a:extLst>
          </p:cNvPr>
          <p:cNvSpPr>
            <a:spLocks noGrp="1"/>
          </p:cNvSpPr>
          <p:nvPr>
            <p:ph type="body" idx="1"/>
          </p:nvPr>
        </p:nvSpPr>
        <p:spPr/>
        <p:txBody>
          <a:bodyPr/>
          <a:lstStyle/>
          <a:p>
            <a:r>
              <a:rPr lang="en-US" b="1" dirty="0"/>
              <a:t>120s</a:t>
            </a:r>
          </a:p>
          <a:p>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Let's look at how we solve this online.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At each arrival, we have the current state.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Next, we offer L flexibility levels to the user, plus their exact request, giving us L+1 candidate options, denoted by </a:t>
            </a:r>
            <a:r>
              <a:rPr lang="en-US" sz="1200" b="0" i="0" u="none" strike="noStrike" kern="1200" dirty="0" err="1">
                <a:solidFill>
                  <a:schemeClr val="tx1"/>
                </a:solidFill>
                <a:effectLst/>
                <a:latin typeface="+mn-lt"/>
                <a:ea typeface="+mn-ea"/>
                <a:cs typeface="+mn-cs"/>
              </a:rPr>
              <a:t>θ</a:t>
            </a:r>
            <a:r>
              <a:rPr lang="en-US" sz="1200" b="0" i="0" u="none" strike="noStrike" kern="1200" dirty="0">
                <a:solidFill>
                  <a:schemeClr val="tx1"/>
                </a:solidFill>
                <a:effectLst/>
                <a:latin typeface="+mn-lt"/>
                <a:ea typeface="+mn-ea"/>
                <a:cs typeface="+mn-cs"/>
              </a:rPr>
              <a:t>, which capture the deviations in required SoC and departure time for that option.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For our experiments, we used the survey, asking users about their delays and compensations, as noted in the table below. That's where we got the different </a:t>
            </a:r>
            <a:r>
              <a:rPr lang="en-US" sz="1200" b="0" i="0" u="none" strike="noStrike" kern="1200" dirty="0" err="1">
                <a:solidFill>
                  <a:schemeClr val="tx1"/>
                </a:solidFill>
                <a:effectLst/>
                <a:latin typeface="+mn-lt"/>
                <a:ea typeface="+mn-ea"/>
                <a:cs typeface="+mn-cs"/>
              </a:rPr>
              <a:t>θ</a:t>
            </a:r>
            <a:r>
              <a:rPr lang="en-US" sz="1200" b="0" i="0" u="none" strike="noStrike" kern="1200" dirty="0">
                <a:solidFill>
                  <a:schemeClr val="tx1"/>
                </a:solidFill>
                <a:effectLst/>
                <a:latin typeface="+mn-lt"/>
                <a:ea typeface="+mn-ea"/>
                <a:cs typeface="+mn-cs"/>
              </a:rPr>
              <a:t> s from.</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Next, we use stochastic MPC with Monte Carlo sampling to decide the cost of a choice </a:t>
            </a:r>
            <a:r>
              <a:rPr lang="en-US" sz="1200" b="0" i="0" u="none" strike="noStrike" kern="1200" dirty="0" err="1">
                <a:solidFill>
                  <a:schemeClr val="tx1"/>
                </a:solidFill>
                <a:effectLst/>
                <a:latin typeface="+mn-lt"/>
                <a:ea typeface="+mn-ea"/>
                <a:cs typeface="+mn-cs"/>
              </a:rPr>
              <a:t>θ</a:t>
            </a: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 MPC is used as it explicitly enforces hard constraints like charger limits and SoC bounds.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objective is to minimize the expected total cost — across choices of arrived users, the current user, and expected future choices, and the minimization is over energy cost, demand charge, and strict penalties on not charging the EV to its promised departure </a:t>
            </a:r>
            <a:r>
              <a:rPr lang="en-US" sz="1200" b="0" i="0" u="none" strike="noStrike" kern="1200" dirty="0" err="1">
                <a:solidFill>
                  <a:schemeClr val="tx1"/>
                </a:solidFill>
                <a:effectLst/>
                <a:latin typeface="+mn-lt"/>
                <a:ea typeface="+mn-ea"/>
                <a:cs typeface="+mn-cs"/>
              </a:rPr>
              <a:t>SoC.</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First, we draw future trajectories from our generative model: arrivals, their SoC requests, and building load. We assume future users don't deviate from their initial choice, giving us a worst case bound.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Then we solve a Mi MILP  coupled only at the current state, that minimizes the expected cost across the samples.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action we get for each choice is a tuple of SoC deviation, departure deviation, and charge cost.</a:t>
            </a:r>
          </a:p>
        </p:txBody>
      </p:sp>
      <p:sp>
        <p:nvSpPr>
          <p:cNvPr id="4" name="Slide Number Placeholder 3">
            <a:extLst>
              <a:ext uri="{FF2B5EF4-FFF2-40B4-BE49-F238E27FC236}">
                <a16:creationId xmlns:a16="http://schemas.microsoft.com/office/drawing/2014/main" id="{5864AD17-7799-8CBA-0F64-826E0670E646}"/>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14354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DBA4B-B98F-C931-EFE7-450DEDFE0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EE9B1-DF0A-9258-4247-205804FFA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5E70B-B076-28BB-9EC4-58AAD34D26D0}"/>
              </a:ext>
            </a:extLst>
          </p:cNvPr>
          <p:cNvSpPr>
            <a:spLocks noGrp="1"/>
          </p:cNvSpPr>
          <p:nvPr>
            <p:ph type="body" idx="1"/>
          </p:nvPr>
        </p:nvSpPr>
        <p:spPr/>
        <p:txBody>
          <a:bodyPr/>
          <a:lstStyle/>
          <a:p>
            <a:r>
              <a:rPr lang="en-US" b="1" dirty="0"/>
              <a:t>90s</a:t>
            </a:r>
          </a:p>
          <a:p>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coming to the user-facing side.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Let me quickly remind you of the menu we offer, where the options trades-off deviations in requested SoC and departure time for a cheaper cost, and a reject-all option.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Each user is a discrete-choice agent, with </a:t>
            </a:r>
            <a:r>
              <a:rPr lang="en-US" sz="1200" b="0" i="0" u="none" strike="noStrike" kern="1200" dirty="0" err="1">
                <a:solidFill>
                  <a:schemeClr val="tx1"/>
                </a:solidFill>
                <a:effectLst/>
                <a:latin typeface="+mn-lt"/>
                <a:ea typeface="+mn-ea"/>
                <a:cs typeface="+mn-cs"/>
              </a:rPr>
              <a:t>softmax</a:t>
            </a:r>
            <a:r>
              <a:rPr lang="en-US" sz="1200" b="0" i="0" u="none" strike="noStrike" kern="1200" dirty="0">
                <a:solidFill>
                  <a:schemeClr val="tx1"/>
                </a:solidFill>
                <a:effectLst/>
                <a:latin typeface="+mn-lt"/>
                <a:ea typeface="+mn-ea"/>
                <a:cs typeface="+mn-cs"/>
              </a:rPr>
              <a:t> probability over utility U.</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utility for an option equals the external charging price — say, at the nearest charger — minus the option's charge cost (in green) and the user's inconvenience (in red). Let me explain each.</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green, the charge cost is energy paid at the time-of-use rate, after deducting an incentive based on the marginal utility of the user, which depends on how much the user helps reduce the building’s peak load.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[click]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in red, the inconvenience metric is a linear combination of sensitivity to requested SoC and departure-time deviations, with weights calibrated from the survey on the right.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For the experiments, we cluster the respondents into four heterogeneous user types.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overall intuition of having this choice model is that real users aren't uniformly flexible, and each user compares against an external option to maximize their benefit.</a:t>
            </a:r>
          </a:p>
          <a:p>
            <a:endParaRPr lang="en-US" dirty="0"/>
          </a:p>
        </p:txBody>
      </p:sp>
      <p:sp>
        <p:nvSpPr>
          <p:cNvPr id="4" name="Slide Number Placeholder 3">
            <a:extLst>
              <a:ext uri="{FF2B5EF4-FFF2-40B4-BE49-F238E27FC236}">
                <a16:creationId xmlns:a16="http://schemas.microsoft.com/office/drawing/2014/main" id="{87542C95-C745-91D7-9CFD-D40FBD39C3EC}"/>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07028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dirty="0">
                <a:solidFill>
                  <a:schemeClr val="tx1"/>
                </a:solidFill>
                <a:effectLst/>
                <a:latin typeface="+mn-lt"/>
                <a:ea typeface="+mn-ea"/>
                <a:cs typeface="+mn-cs"/>
              </a:rPr>
              <a:t>40s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framework gives us three formal guarantees.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First, strategy-proofness — our system guarantees monotonically decreasing prices as the user's feasibility space grows, which allows more peak reduction.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Second, budget-feasibility — the offered costs stay within expected savings for the building, under the worst-case behavior from future users.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third, voluntary participation — no user is ever worse off. The user choice model guarantees this by comparing to an external cost.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Full proofs are in the paper.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 couple of caveats: we don't claim repeated-game strategy-proofness across days, and we assume no coordination between users, so no collusion.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D3A30"/>
              </a:solidFill>
              <a:latin typeface="Arial" panose="020B0604020202020204" pitchFamily="34" charset="0"/>
              <a:ea typeface="Georgia"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30s</a:t>
            </a:r>
          </a:p>
          <a:p>
            <a:endParaRPr lang="en-US" dirty="0"/>
          </a:p>
          <a:p>
            <a:pPr marL="171450" indent="-171450">
              <a:buFont typeface="Arial" panose="020B0604020202020204" pitchFamily="34" charset="0"/>
              <a:buChar char="•"/>
            </a:pPr>
            <a:r>
              <a:rPr lang="en-US" dirty="0"/>
              <a:t>We validate on real data from Nissan. -- 30 test samples over 22 months of building load, charger activity, and EV user telemetry.</a:t>
            </a:r>
          </a:p>
          <a:p>
            <a:pPr marL="171450" indent="-171450">
              <a:buFont typeface="Arial" panose="020B0604020202020204" pitchFamily="34" charset="0"/>
              <a:buChar char="•"/>
            </a:pPr>
            <a:r>
              <a:rPr lang="en-US" dirty="0"/>
              <a:t>Fifteen chargers: ten unidirectional and five bidirectional, all rated at twenty kilowatts.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Tariffs follow the local utility's commercial rates — Silicon Valley Power — with about $12 per kW demand charge, so every kW shaved from the monthly peak saves about $12. External charging rate is set at a modest 30 cents per kWh, which is on the cheaper end for public rates, and even comparable to some home rates.</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EEC9-0BE9-70B3-6267-AFA855A5D6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D3F154-E11F-26BC-D5B9-D4663E265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312F12-B1E5-C621-A3F9-F4A5761DA21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F47B9BF-B6F3-3116-1225-3AEFC9D2C1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37D68B0E-D6AD-AA1B-6EAE-BAD7A86BE798}"/>
              </a:ext>
            </a:extLst>
          </p:cNvPr>
          <p:cNvSpPr txBox="1">
            <a:spLocks/>
          </p:cNvSpPr>
          <p:nvPr userDrawn="1"/>
        </p:nvSpPr>
        <p:spPr>
          <a:xfrm>
            <a:off x="9201615" y="6364348"/>
            <a:ext cx="2743200" cy="365125"/>
          </a:xfrm>
          <a:prstGeom prst="rect">
            <a:avLst/>
          </a:prstGeom>
        </p:spPr>
        <p:txBody>
          <a:bodyPr vert="horz" lIns="91440" tIns="45720" rIns="91440" bIns="45720" rtlCol="0" anchor="ctr"/>
          <a:lstStyle>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09F5F8-262D-BE4E-81E4-D646AB33D8B3}" type="slidenum">
              <a:rPr lang="en-US" smtClean="0"/>
              <a:pPr/>
              <a:t>‹#›</a:t>
            </a:fld>
            <a:endParaRPr lang="en-US"/>
          </a:p>
        </p:txBody>
      </p:sp>
    </p:spTree>
    <p:extLst>
      <p:ext uri="{BB962C8B-B14F-4D97-AF65-F5344CB8AC3E}">
        <p14:creationId xmlns:p14="http://schemas.microsoft.com/office/powerpoint/2010/main" val="79076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9F40-8FAF-1C75-F7F2-F1AB5D4DE2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475030-5ABF-1F63-AB9A-1B3119BDE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FD50D-1AC3-3724-B734-1C6036E8216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DB9492E-57CC-1F90-D8B7-13A6CB3CCA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D38CC2-0F7C-7076-44B3-D6D95101FC65}"/>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143851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5C325-7AF9-8BD1-6562-1167423F63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D79D23-E416-D747-D93D-2BC0A91AEA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B9D16-F1A5-C25F-130B-532397C2F64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E2AFCC1-A67D-3FC8-63EA-213A28F959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EF4CFF-C810-B44F-2CEC-309F362A5E19}"/>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3908641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99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4EE6-2183-5E17-D11C-CAC79B9E9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D613C-674D-D0D5-B5BC-2463ADA7F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F7023-4F87-0320-01BC-04AA95A2C88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4C4C022-6BA9-E7CB-95BE-361591B047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EDBC66B0-5266-38E3-03FE-EB171994902F}"/>
              </a:ext>
            </a:extLst>
          </p:cNvPr>
          <p:cNvSpPr txBox="1">
            <a:spLocks/>
          </p:cNvSpPr>
          <p:nvPr userDrawn="1"/>
        </p:nvSpPr>
        <p:spPr>
          <a:xfrm>
            <a:off x="9201615" y="6364348"/>
            <a:ext cx="2743200" cy="365125"/>
          </a:xfrm>
          <a:prstGeom prst="rect">
            <a:avLst/>
          </a:prstGeom>
        </p:spPr>
        <p:txBody>
          <a:bodyPr vert="horz" lIns="91440" tIns="45720" rIns="91440" bIns="45720" rtlCol="0" anchor="ctr"/>
          <a:lstStyle>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09F5F8-262D-BE4E-81E4-D646AB33D8B3}" type="slidenum">
              <a:rPr lang="en-US" smtClean="0"/>
              <a:pPr/>
              <a:t>‹#›</a:t>
            </a:fld>
            <a:endParaRPr lang="en-US"/>
          </a:p>
        </p:txBody>
      </p:sp>
    </p:spTree>
    <p:extLst>
      <p:ext uri="{BB962C8B-B14F-4D97-AF65-F5344CB8AC3E}">
        <p14:creationId xmlns:p14="http://schemas.microsoft.com/office/powerpoint/2010/main" val="193270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FA3E-E202-A4AC-7CB7-3871DF4D5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AFECFC-939D-CAF3-93AF-FD32CA2F97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5EA597-440E-4814-C28D-220442528BF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82678C8-82AC-66A0-2ECC-1A91619AFE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F5AD20-F75C-3822-00D9-008897025C76}"/>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1695845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3D5D-36AE-CA60-CFB9-3311E153F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A1D87D-B5A8-2886-939A-178F79F7DB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066F0E-724C-12B0-2331-95D4636797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724CC7-71A2-79E4-31B5-88CBED4183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5FE769-E061-481E-1AC9-709B727DF4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CD66B1-E0DB-4DC7-62D2-54BB36670015}"/>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99040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F29F-1A0E-6D9D-5875-84882B3F54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0451F-1AA9-7AF5-FBEB-055672A4A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795DC-6F6E-EA91-C9BA-8B048C4AA6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D72EAD-C8A1-6C63-0C41-305F85B71B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814C53-7564-084F-2ADD-7CEEF2DC4C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DD4942-1E84-A52D-5CD7-CD38B4A710B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81D86373-6409-B54C-1390-EE05861629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A1248A-C50B-E963-8AE0-DE4DFE560480}"/>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47936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28F6-B101-2AD3-261B-A8FAEC2222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7F219D-F89C-20A3-5328-A1BB5AF6CF6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95FD983-00AB-4D8E-F16B-2AA76F84F5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4DB9F1-1ADE-57B8-7360-59AFB3C8E2FA}"/>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129448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D79268-EF2A-B549-91A0-92E88E53C97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31C15262-2469-6221-C27A-22D9D332A0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C0B581-679E-6036-EB74-EDB8F4E2094E}"/>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3651482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55FE-BF2E-167B-0CB6-702948223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63800A-4C68-9B88-C375-9801DB37F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9B79E7-DC53-E823-A38F-9AF224825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376C3-D05A-61D5-F8C5-D43E2DA8989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47AAFDB-B7CB-535D-6601-2789616B4F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1C9363-4438-9F28-7BBE-48FA652570C6}"/>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85425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2E3F-2C57-1DE2-4ABE-442B752D8D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BCFC17-C36A-AA0A-3896-5D12B47C9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FA2D2D-4509-6928-E683-3C6104382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3527B-54A1-CAB9-C3A2-91CA2E79618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2B3CF07-1BD2-E97A-789F-332AACCF6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51A145-20CC-D3E6-C68F-443D0297EA06}"/>
              </a:ext>
            </a:extLst>
          </p:cNvPr>
          <p:cNvSpPr>
            <a:spLocks noGrp="1"/>
          </p:cNvSpPr>
          <p:nvPr>
            <p:ph type="sldNum" sz="quarter" idx="12"/>
          </p:nvPr>
        </p:nvSpPr>
        <p:spPr>
          <a:xfrm>
            <a:off x="8610600" y="6356350"/>
            <a:ext cx="2743200" cy="365125"/>
          </a:xfrm>
          <a:prstGeom prst="rect">
            <a:avLst/>
          </a:prstGeom>
        </p:spPr>
        <p:txBody>
          <a:bodyPr/>
          <a:lstStyle/>
          <a:p>
            <a:fld id="{F124821B-027C-9442-A695-D5491440FFA3}" type="slidenum">
              <a:rPr lang="en-US" smtClean="0"/>
              <a:t>‹#›</a:t>
            </a:fld>
            <a:endParaRPr lang="en-US"/>
          </a:p>
        </p:txBody>
      </p:sp>
    </p:spTree>
    <p:extLst>
      <p:ext uri="{BB962C8B-B14F-4D97-AF65-F5344CB8AC3E}">
        <p14:creationId xmlns:p14="http://schemas.microsoft.com/office/powerpoint/2010/main" val="18435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7FBBB-6F43-377A-41BD-5C0717445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2EE51-F7EF-AD8A-55B1-52353C785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hape 5">
            <a:extLst>
              <a:ext uri="{FF2B5EF4-FFF2-40B4-BE49-F238E27FC236}">
                <a16:creationId xmlns:a16="http://schemas.microsoft.com/office/drawing/2014/main" id="{DD1898EC-FC2A-FB13-5AAB-4AF138B80F57}"/>
              </a:ext>
            </a:extLst>
          </p:cNvPr>
          <p:cNvSpPr/>
          <p:nvPr userDrawn="1"/>
        </p:nvSpPr>
        <p:spPr>
          <a:xfrm>
            <a:off x="548640" y="6277023"/>
            <a:ext cx="11094415" cy="0"/>
          </a:xfrm>
          <a:prstGeom prst="line">
            <a:avLst/>
          </a:prstGeom>
          <a:noFill/>
          <a:ln w="9525">
            <a:solidFill>
              <a:srgbClr val="D9D9D9"/>
            </a:solidFill>
            <a:prstDash val="solid"/>
          </a:ln>
        </p:spPr>
        <p:txBody>
          <a:bodyPr/>
          <a:lstStyle/>
          <a:p>
            <a:endParaRPr lang="en-US"/>
          </a:p>
        </p:txBody>
      </p:sp>
      <p:pic>
        <p:nvPicPr>
          <p:cNvPr id="9" name="Image 2" descr="scopelab.ai">
            <a:extLst>
              <a:ext uri="{FF2B5EF4-FFF2-40B4-BE49-F238E27FC236}">
                <a16:creationId xmlns:a16="http://schemas.microsoft.com/office/drawing/2014/main" id="{2CA2EF50-6F8E-126D-B89C-DAA2853014E1}"/>
              </a:ext>
            </a:extLst>
          </p:cNvPr>
          <p:cNvPicPr>
            <a:picLocks noChangeAspect="1"/>
          </p:cNvPicPr>
          <p:nvPr userDrawn="1"/>
        </p:nvPicPr>
        <p:blipFill>
          <a:blip r:embed="rId14"/>
          <a:stretch>
            <a:fillRect/>
          </a:stretch>
        </p:blipFill>
        <p:spPr>
          <a:xfrm>
            <a:off x="5612475" y="6433928"/>
            <a:ext cx="1349528" cy="273506"/>
          </a:xfrm>
          <a:prstGeom prst="rect">
            <a:avLst/>
          </a:prstGeom>
        </p:spPr>
      </p:pic>
      <p:pic>
        <p:nvPicPr>
          <p:cNvPr id="10" name="Picture 9" descr="Nissan Logo and symbol, meaning, history, PNG, brand">
            <a:extLst>
              <a:ext uri="{FF2B5EF4-FFF2-40B4-BE49-F238E27FC236}">
                <a16:creationId xmlns:a16="http://schemas.microsoft.com/office/drawing/2014/main" id="{BE76F0CD-932E-F353-1DC3-41E42D596846}"/>
              </a:ext>
            </a:extLst>
          </p:cNvPr>
          <p:cNvPicPr>
            <a:picLocks noChangeAspect="1"/>
          </p:cNvPicPr>
          <p:nvPr userDrawn="1"/>
        </p:nvPicPr>
        <p:blipFill>
          <a:blip r:embed="rId15"/>
          <a:stretch>
            <a:fillRect/>
          </a:stretch>
        </p:blipFill>
        <p:spPr>
          <a:xfrm>
            <a:off x="4898632" y="6373362"/>
            <a:ext cx="637393" cy="426130"/>
          </a:xfrm>
          <a:prstGeom prst="rect">
            <a:avLst/>
          </a:prstGeom>
        </p:spPr>
      </p:pic>
      <p:pic>
        <p:nvPicPr>
          <p:cNvPr id="11" name="Image 3" descr="preencoded.png">
            <a:extLst>
              <a:ext uri="{FF2B5EF4-FFF2-40B4-BE49-F238E27FC236}">
                <a16:creationId xmlns:a16="http://schemas.microsoft.com/office/drawing/2014/main" id="{E91E89B0-DA11-0E58-DAEA-D8EAACF5905E}"/>
              </a:ext>
            </a:extLst>
          </p:cNvPr>
          <p:cNvPicPr>
            <a:picLocks noChangeAspect="1"/>
          </p:cNvPicPr>
          <p:nvPr userDrawn="1"/>
        </p:nvPicPr>
        <p:blipFill>
          <a:blip r:embed="rId16"/>
          <a:stretch>
            <a:fillRect/>
          </a:stretch>
        </p:blipFill>
        <p:spPr>
          <a:xfrm>
            <a:off x="7038453" y="6404868"/>
            <a:ext cx="1521565" cy="331626"/>
          </a:xfrm>
          <a:prstGeom prst="rect">
            <a:avLst/>
          </a:prstGeom>
        </p:spPr>
      </p:pic>
      <p:pic>
        <p:nvPicPr>
          <p:cNvPr id="5" name="Picture 4" descr="AAMAS">
            <a:extLst>
              <a:ext uri="{FF2B5EF4-FFF2-40B4-BE49-F238E27FC236}">
                <a16:creationId xmlns:a16="http://schemas.microsoft.com/office/drawing/2014/main" id="{E5FB3D75-C3B7-0E06-B077-B403C6EF709C}"/>
              </a:ext>
            </a:extLst>
          </p:cNvPr>
          <p:cNvPicPr>
            <a:picLocks noChangeAspect="1"/>
          </p:cNvPicPr>
          <p:nvPr userDrawn="1"/>
        </p:nvPicPr>
        <p:blipFill>
          <a:blip r:embed="rId17"/>
          <a:stretch>
            <a:fillRect/>
          </a:stretch>
        </p:blipFill>
        <p:spPr>
          <a:xfrm>
            <a:off x="838200" y="6343115"/>
            <a:ext cx="990532" cy="420226"/>
          </a:xfrm>
          <a:prstGeom prst="rect">
            <a:avLst/>
          </a:prstGeom>
        </p:spPr>
      </p:pic>
      <p:sp>
        <p:nvSpPr>
          <p:cNvPr id="6" name="Slide Number Placeholder 5">
            <a:extLst>
              <a:ext uri="{FF2B5EF4-FFF2-40B4-BE49-F238E27FC236}">
                <a16:creationId xmlns:a16="http://schemas.microsoft.com/office/drawing/2014/main" id="{2770ABE1-3516-FA27-EC3C-8B716296E4DC}"/>
              </a:ext>
            </a:extLst>
          </p:cNvPr>
          <p:cNvSpPr>
            <a:spLocks noGrp="1"/>
          </p:cNvSpPr>
          <p:nvPr>
            <p:ph type="sldNum" sz="quarter" idx="4"/>
          </p:nvPr>
        </p:nvSpPr>
        <p:spPr>
          <a:xfrm>
            <a:off x="9201615" y="636434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09F5F8-262D-BE4E-81E4-D646AB33D8B3}" type="slidenum">
              <a:rPr lang="en-US" smtClean="0"/>
              <a:t>‹#›</a:t>
            </a:fld>
            <a:endParaRPr lang="en-US"/>
          </a:p>
        </p:txBody>
      </p:sp>
      <p:pic>
        <p:nvPicPr>
          <p:cNvPr id="12" name="Picture 11">
            <a:extLst>
              <a:ext uri="{FF2B5EF4-FFF2-40B4-BE49-F238E27FC236}">
                <a16:creationId xmlns:a16="http://schemas.microsoft.com/office/drawing/2014/main" id="{317449EF-FBE1-4014-13E7-397A11262A20}"/>
              </a:ext>
            </a:extLst>
          </p:cNvPr>
          <p:cNvPicPr>
            <a:picLocks noChangeAspect="1"/>
          </p:cNvPicPr>
          <p:nvPr userDrawn="1"/>
        </p:nvPicPr>
        <p:blipFill>
          <a:blip r:embed="rId18"/>
          <a:stretch>
            <a:fillRect/>
          </a:stretch>
        </p:blipFill>
        <p:spPr>
          <a:xfrm>
            <a:off x="8683397" y="6382456"/>
            <a:ext cx="2323269" cy="417036"/>
          </a:xfrm>
          <a:prstGeom prst="rect">
            <a:avLst/>
          </a:prstGeom>
        </p:spPr>
      </p:pic>
    </p:spTree>
    <p:extLst>
      <p:ext uri="{BB962C8B-B14F-4D97-AF65-F5344CB8AC3E}">
        <p14:creationId xmlns:p14="http://schemas.microsoft.com/office/powerpoint/2010/main" val="232585748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svg"/><Relationship Id="rId5" Type="http://schemas.openxmlformats.org/officeDocument/2006/relationships/image" Target="../media/image47.png"/><Relationship Id="rId10" Type="http://schemas.openxmlformats.org/officeDocument/2006/relationships/image" Target="../media/image6.png"/><Relationship Id="rId4" Type="http://schemas.openxmlformats.org/officeDocument/2006/relationships/notesSlide" Target="../notesSlides/notesSlide13.xml"/><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2.tiff"/><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notesSlide" Target="../notesSlides/notesSlide2.xml"/><Relationship Id="rId4" Type="http://schemas.openxmlformats.org/officeDocument/2006/relationships/slideLayout" Target="../slideLayouts/slideLayout1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svg"/><Relationship Id="rId11" Type="http://schemas.openxmlformats.org/officeDocument/2006/relationships/image" Target="../media/image6.png"/><Relationship Id="rId5" Type="http://schemas.openxmlformats.org/officeDocument/2006/relationships/notesSlide" Target="../notesSlides/notesSlide4.xml"/><Relationship Id="rId10" Type="http://schemas.openxmlformats.org/officeDocument/2006/relationships/image" Target="../media/image8.png"/><Relationship Id="rId4" Type="http://schemas.openxmlformats.org/officeDocument/2006/relationships/slideLayout" Target="../slideLayouts/slideLayout12.xml"/><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140.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m4a"/><Relationship Id="rId16" Type="http://schemas.openxmlformats.org/officeDocument/2006/relationships/image" Target="../media/image25.png"/><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notesSlide" Target="../notesSlides/notesSlide6.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slideLayout" Target="../slideLayouts/slideLayout12.xml"/><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audio" Target="../media/media7.m4a"/><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6.png"/><Relationship Id="rId2" Type="http://schemas.microsoft.com/office/2007/relationships/media" Target="../media/media7.m4a"/><Relationship Id="rId16" Type="http://schemas.openxmlformats.org/officeDocument/2006/relationships/image" Target="../media/image37.png"/><Relationship Id="rId1" Type="http://schemas.openxmlformats.org/officeDocument/2006/relationships/tags" Target="../tags/tag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notesSlide" Target="../notesSlides/notesSlide7.xm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slideLayout" Target="../slideLayouts/slideLayout12.xml"/><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38.pn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1" cy="88856"/>
          </a:xfrm>
          <a:prstGeom prst="rect">
            <a:avLst/>
          </a:prstGeom>
          <a:solidFill>
            <a:srgbClr val="CFAE70"/>
          </a:solidFill>
          <a:ln/>
        </p:spPr>
        <p:txBody>
          <a:bodyPr/>
          <a:lstStyle/>
          <a:p>
            <a:endParaRPr lang="en-US" sz="1200"/>
          </a:p>
        </p:txBody>
      </p:sp>
      <p:sp>
        <p:nvSpPr>
          <p:cNvPr id="6" name="Text 3"/>
          <p:cNvSpPr/>
          <p:nvPr/>
        </p:nvSpPr>
        <p:spPr>
          <a:xfrm>
            <a:off x="889000" y="2323923"/>
            <a:ext cx="9810751" cy="1193769"/>
          </a:xfrm>
          <a:prstGeom prst="rect">
            <a:avLst/>
          </a:prstGeom>
          <a:noFill/>
          <a:ln/>
        </p:spPr>
        <p:txBody>
          <a:bodyPr wrap="square" lIns="16933" tIns="16933" rIns="16933" bIns="16933" rtlCol="0" anchor="t">
            <a:normAutofit/>
          </a:bodyPr>
          <a:lstStyle/>
          <a:p>
            <a:pPr algn="ctr">
              <a:lnSpc>
                <a:spcPct val="120000"/>
              </a:lnSpc>
            </a:pPr>
            <a:r>
              <a:rPr lang="en-US" sz="2400" i="1">
                <a:solidFill>
                  <a:srgbClr val="3D3A30"/>
                </a:solidFill>
                <a:latin typeface="Georgia" pitchFamily="34" charset="0"/>
                <a:ea typeface="Georgia" pitchFamily="34" charset="-122"/>
                <a:cs typeface="Georgia" pitchFamily="34" charset="-120"/>
              </a:rPr>
              <a:t>A Negotiation Framework for Leveraging User Flexibility in </a:t>
            </a:r>
          </a:p>
          <a:p>
            <a:pPr algn="ctr">
              <a:lnSpc>
                <a:spcPct val="120000"/>
              </a:lnSpc>
            </a:pPr>
            <a:r>
              <a:rPr lang="en-US" sz="2400" i="1">
                <a:solidFill>
                  <a:srgbClr val="3D3A30"/>
                </a:solidFill>
                <a:latin typeface="Georgia" pitchFamily="34" charset="0"/>
                <a:ea typeface="Georgia" pitchFamily="34" charset="-122"/>
                <a:cs typeface="Georgia" pitchFamily="34" charset="-120"/>
              </a:rPr>
              <a:t>Vehicle-to-Building (V2B) Charging Under Uncertainty.</a:t>
            </a:r>
            <a:endParaRPr lang="en-US" sz="2400"/>
          </a:p>
        </p:txBody>
      </p:sp>
      <p:sp>
        <p:nvSpPr>
          <p:cNvPr id="7" name="Text 4"/>
          <p:cNvSpPr/>
          <p:nvPr/>
        </p:nvSpPr>
        <p:spPr>
          <a:xfrm>
            <a:off x="889000" y="4108636"/>
            <a:ext cx="10726421" cy="1193769"/>
          </a:xfrm>
          <a:prstGeom prst="rect">
            <a:avLst/>
          </a:prstGeom>
          <a:noFill/>
          <a:ln/>
        </p:spPr>
        <p:txBody>
          <a:bodyPr wrap="square" lIns="16933" tIns="16933" rIns="16933" bIns="16933" rtlCol="0" anchor="t">
            <a:normAutofit/>
          </a:bodyPr>
          <a:lstStyle/>
          <a:p>
            <a:pPr algn="ctr">
              <a:lnSpc>
                <a:spcPct val="150000"/>
              </a:lnSpc>
            </a:pPr>
            <a:r>
              <a:rPr lang="en-US" u="sng">
                <a:solidFill>
                  <a:srgbClr val="000000"/>
                </a:solidFill>
                <a:uFill>
                  <a:solidFill>
                    <a:srgbClr val="CFAE70"/>
                  </a:solidFill>
                </a:uFill>
                <a:latin typeface="Georgia" pitchFamily="34" charset="0"/>
                <a:ea typeface="Georgia" pitchFamily="34" charset="-122"/>
                <a:cs typeface="Georgia" pitchFamily="34" charset="-120"/>
              </a:rPr>
              <a:t>Rishav Sen</a:t>
            </a:r>
            <a:r>
              <a:rPr lang="en-US" u="sng" baseline="30000">
                <a:solidFill>
                  <a:srgbClr val="000000"/>
                </a:solidFill>
                <a:uFill>
                  <a:solidFill>
                    <a:srgbClr val="CFAE70"/>
                  </a:solidFill>
                </a:uFill>
                <a:latin typeface="Georgia" pitchFamily="34" charset="0"/>
                <a:ea typeface="Georgia" pitchFamily="34" charset="-122"/>
                <a:cs typeface="Georgia" pitchFamily="34" charset="-120"/>
              </a:rPr>
              <a:t>1</a:t>
            </a:r>
            <a:r>
              <a:rPr lang="en-US" u="sng">
                <a:solidFill>
                  <a:srgbClr val="000000"/>
                </a:solidFill>
                <a:uFill>
                  <a:solidFill>
                    <a:srgbClr val="CFAE70"/>
                  </a:solidFill>
                </a:uFill>
                <a:latin typeface="Georgia" pitchFamily="34" charset="0"/>
                <a:ea typeface="Georgia" pitchFamily="34" charset="-122"/>
                <a:cs typeface="Georgia" pitchFamily="34" charset="-120"/>
              </a:rPr>
              <a:t> </a:t>
            </a:r>
            <a:r>
              <a:rPr lang="en-US">
                <a:solidFill>
                  <a:srgbClr val="000000"/>
                </a:solidFill>
                <a:latin typeface="Georgia" pitchFamily="34" charset="0"/>
                <a:ea typeface="Georgia" pitchFamily="34" charset="-122"/>
                <a:cs typeface="Georgia" pitchFamily="34" charset="-120"/>
              </a:rPr>
              <a:t>· </a:t>
            </a:r>
            <a:r>
              <a:rPr lang="en-US" err="1">
                <a:solidFill>
                  <a:srgbClr val="000000"/>
                </a:solidFill>
                <a:latin typeface="Georgia" pitchFamily="34" charset="0"/>
                <a:ea typeface="Georgia" pitchFamily="34" charset="-122"/>
                <a:cs typeface="Georgia" pitchFamily="34" charset="-120"/>
              </a:rPr>
              <a:t>Fangqi</a:t>
            </a:r>
            <a:r>
              <a:rPr lang="en-US">
                <a:solidFill>
                  <a:srgbClr val="000000"/>
                </a:solidFill>
                <a:latin typeface="Georgia" pitchFamily="34" charset="0"/>
                <a:ea typeface="Georgia" pitchFamily="34" charset="-122"/>
                <a:cs typeface="Georgia" pitchFamily="34" charset="-120"/>
              </a:rPr>
              <a:t> Liu</a:t>
            </a:r>
            <a:r>
              <a:rPr lang="en-US" baseline="30000">
                <a:solidFill>
                  <a:srgbClr val="000000"/>
                </a:solidFill>
                <a:latin typeface="Georgia" pitchFamily="34" charset="0"/>
                <a:ea typeface="Georgia" pitchFamily="34" charset="-122"/>
                <a:cs typeface="Georgia" pitchFamily="34" charset="-120"/>
              </a:rPr>
              <a:t>1</a:t>
            </a:r>
            <a:r>
              <a:rPr lang="en-US">
                <a:solidFill>
                  <a:srgbClr val="000000"/>
                </a:solidFill>
                <a:latin typeface="Georgia" pitchFamily="34" charset="0"/>
                <a:ea typeface="Georgia" pitchFamily="34" charset="-122"/>
                <a:cs typeface="Georgia" pitchFamily="34" charset="-120"/>
              </a:rPr>
              <a:t> · Jose Paolo Talusan</a:t>
            </a:r>
            <a:r>
              <a:rPr lang="en-US" baseline="30000">
                <a:solidFill>
                  <a:srgbClr val="000000"/>
                </a:solidFill>
                <a:latin typeface="Georgia" pitchFamily="34" charset="0"/>
                <a:ea typeface="Georgia" pitchFamily="34" charset="-122"/>
                <a:cs typeface="Georgia" pitchFamily="34" charset="-120"/>
              </a:rPr>
              <a:t>1</a:t>
            </a:r>
            <a:r>
              <a:rPr lang="en-US">
                <a:solidFill>
                  <a:srgbClr val="000000"/>
                </a:solidFill>
                <a:latin typeface="Georgia" pitchFamily="34" charset="0"/>
                <a:ea typeface="Georgia" pitchFamily="34" charset="-122"/>
                <a:cs typeface="Georgia" pitchFamily="34" charset="-120"/>
              </a:rPr>
              <a:t> · Ava Pettet</a:t>
            </a:r>
            <a:r>
              <a:rPr lang="en-US" baseline="30000">
                <a:solidFill>
                  <a:srgbClr val="000000"/>
                </a:solidFill>
                <a:latin typeface="Georgia" pitchFamily="34" charset="0"/>
                <a:ea typeface="Georgia" pitchFamily="34" charset="-122"/>
                <a:cs typeface="Georgia" pitchFamily="34" charset="-120"/>
              </a:rPr>
              <a:t>2</a:t>
            </a:r>
            <a:r>
              <a:rPr lang="en-US">
                <a:solidFill>
                  <a:srgbClr val="000000"/>
                </a:solidFill>
                <a:latin typeface="Georgia" pitchFamily="34" charset="0"/>
                <a:ea typeface="Georgia" pitchFamily="34" charset="-122"/>
                <a:cs typeface="Georgia" pitchFamily="34" charset="-120"/>
              </a:rPr>
              <a:t> · Yoshinori Suzue</a:t>
            </a:r>
            <a:r>
              <a:rPr lang="en-US" baseline="30000">
                <a:solidFill>
                  <a:srgbClr val="000000"/>
                </a:solidFill>
                <a:latin typeface="Georgia" pitchFamily="34" charset="0"/>
                <a:ea typeface="Georgia" pitchFamily="34" charset="-122"/>
                <a:cs typeface="Georgia" pitchFamily="34" charset="-120"/>
              </a:rPr>
              <a:t>2</a:t>
            </a:r>
            <a:r>
              <a:rPr lang="en-US">
                <a:solidFill>
                  <a:srgbClr val="000000"/>
                </a:solidFill>
                <a:latin typeface="Georgia" pitchFamily="34" charset="0"/>
                <a:ea typeface="Georgia" pitchFamily="34" charset="-122"/>
                <a:cs typeface="Georgia" pitchFamily="34" charset="-120"/>
              </a:rPr>
              <a:t> · Mark Bailey</a:t>
            </a:r>
            <a:r>
              <a:rPr lang="en-US" baseline="30000">
                <a:solidFill>
                  <a:srgbClr val="000000"/>
                </a:solidFill>
                <a:latin typeface="Georgia" pitchFamily="34" charset="0"/>
                <a:ea typeface="Georgia" pitchFamily="34" charset="-122"/>
                <a:cs typeface="Georgia" pitchFamily="34" charset="-120"/>
              </a:rPr>
              <a:t>2</a:t>
            </a:r>
            <a:r>
              <a:rPr lang="en-US">
                <a:solidFill>
                  <a:srgbClr val="000000"/>
                </a:solidFill>
                <a:latin typeface="Georgia" pitchFamily="34" charset="0"/>
                <a:ea typeface="Georgia" pitchFamily="34" charset="-122"/>
                <a:cs typeface="Georgia" pitchFamily="34" charset="-120"/>
              </a:rPr>
              <a:t> · </a:t>
            </a:r>
          </a:p>
          <a:p>
            <a:pPr algn="ctr">
              <a:lnSpc>
                <a:spcPct val="150000"/>
              </a:lnSpc>
            </a:pPr>
            <a:r>
              <a:rPr lang="en-US">
                <a:solidFill>
                  <a:srgbClr val="000000"/>
                </a:solidFill>
                <a:latin typeface="Georgia" pitchFamily="34" charset="0"/>
                <a:ea typeface="Georgia" pitchFamily="34" charset="-122"/>
                <a:cs typeface="Georgia" pitchFamily="34" charset="-120"/>
              </a:rPr>
              <a:t>Ayan Mukhopadhyay</a:t>
            </a:r>
            <a:r>
              <a:rPr lang="en-US" baseline="30000">
                <a:solidFill>
                  <a:srgbClr val="000000"/>
                </a:solidFill>
                <a:latin typeface="Georgia" pitchFamily="34" charset="0"/>
                <a:ea typeface="Georgia" pitchFamily="34" charset="-122"/>
                <a:cs typeface="Georgia" pitchFamily="34" charset="-120"/>
              </a:rPr>
              <a:t>3</a:t>
            </a:r>
            <a:r>
              <a:rPr lang="en-US">
                <a:solidFill>
                  <a:srgbClr val="000000"/>
                </a:solidFill>
                <a:latin typeface="Georgia" pitchFamily="34" charset="0"/>
                <a:ea typeface="Georgia" pitchFamily="34" charset="-122"/>
                <a:cs typeface="Georgia" pitchFamily="34" charset="-120"/>
              </a:rPr>
              <a:t> · Abhishek Dubey</a:t>
            </a:r>
            <a:r>
              <a:rPr lang="en-US" baseline="30000">
                <a:solidFill>
                  <a:srgbClr val="000000"/>
                </a:solidFill>
                <a:latin typeface="Georgia" pitchFamily="34" charset="0"/>
                <a:ea typeface="Georgia" pitchFamily="34" charset="-122"/>
                <a:cs typeface="Georgia" pitchFamily="34" charset="-120"/>
              </a:rPr>
              <a:t>1</a:t>
            </a:r>
            <a:endParaRPr lang="en-US"/>
          </a:p>
        </p:txBody>
      </p:sp>
      <p:sp>
        <p:nvSpPr>
          <p:cNvPr id="8" name="Text 5"/>
          <p:cNvSpPr/>
          <p:nvPr/>
        </p:nvSpPr>
        <p:spPr>
          <a:xfrm>
            <a:off x="889000" y="5340505"/>
            <a:ext cx="10726421" cy="590550"/>
          </a:xfrm>
          <a:prstGeom prst="rect">
            <a:avLst/>
          </a:prstGeom>
          <a:noFill/>
          <a:ln/>
        </p:spPr>
        <p:txBody>
          <a:bodyPr wrap="square" lIns="16933" tIns="16933" rIns="16933" bIns="16933" rtlCol="0" anchor="t">
            <a:normAutofit/>
          </a:bodyPr>
          <a:lstStyle/>
          <a:p>
            <a:pPr algn="ctr">
              <a:lnSpc>
                <a:spcPct val="150000"/>
              </a:lnSpc>
            </a:pPr>
            <a:r>
              <a:rPr lang="en-US" sz="1200" kern="0" spc="44" baseline="30000" dirty="0">
                <a:solidFill>
                  <a:srgbClr val="807968"/>
                </a:solidFill>
                <a:latin typeface="Arial" pitchFamily="34" charset="0"/>
                <a:ea typeface="Arial" pitchFamily="34" charset="-122"/>
                <a:cs typeface="Arial" pitchFamily="34" charset="-120"/>
              </a:rPr>
              <a:t>1 </a:t>
            </a:r>
            <a:r>
              <a:rPr lang="en-US" sz="1200" kern="0" spc="44" dirty="0">
                <a:solidFill>
                  <a:srgbClr val="807968"/>
                </a:solidFill>
                <a:latin typeface="Arial" pitchFamily="34" charset="0"/>
                <a:ea typeface="Arial" pitchFamily="34" charset="-122"/>
                <a:cs typeface="Arial" pitchFamily="34" charset="-120"/>
              </a:rPr>
              <a:t>VANDERBILT UNIVERSITY · </a:t>
            </a:r>
            <a:r>
              <a:rPr lang="en-US" sz="1200" kern="0" spc="44" baseline="30000" dirty="0">
                <a:solidFill>
                  <a:srgbClr val="807968"/>
                </a:solidFill>
                <a:latin typeface="Arial" pitchFamily="34" charset="0"/>
                <a:ea typeface="Arial" pitchFamily="34" charset="-122"/>
                <a:cs typeface="Arial" pitchFamily="34" charset="-120"/>
              </a:rPr>
              <a:t>2 </a:t>
            </a:r>
            <a:r>
              <a:rPr lang="en-US" sz="1200" kern="0" spc="44" dirty="0">
                <a:solidFill>
                  <a:srgbClr val="807968"/>
                </a:solidFill>
                <a:latin typeface="Arial" pitchFamily="34" charset="0"/>
                <a:ea typeface="Arial" pitchFamily="34" charset="-122"/>
                <a:cs typeface="Arial" pitchFamily="34" charset="-120"/>
              </a:rPr>
              <a:t>NISSAN ADVANCED TECHNOLOGY CENTER — SILICON VALLEY (NATC-SV) · </a:t>
            </a:r>
            <a:r>
              <a:rPr lang="en-US" sz="1200" kern="0" spc="44" baseline="30000" dirty="0">
                <a:solidFill>
                  <a:srgbClr val="807968"/>
                </a:solidFill>
                <a:latin typeface="Arial" pitchFamily="34" charset="0"/>
                <a:ea typeface="Arial" pitchFamily="34" charset="-122"/>
                <a:cs typeface="Arial" pitchFamily="34" charset="-120"/>
              </a:rPr>
              <a:t>3 </a:t>
            </a:r>
            <a:r>
              <a:rPr lang="en-US" sz="1200" kern="0" spc="44" dirty="0">
                <a:solidFill>
                  <a:srgbClr val="807968"/>
                </a:solidFill>
                <a:latin typeface="Arial" pitchFamily="34" charset="0"/>
                <a:ea typeface="Arial" pitchFamily="34" charset="-122"/>
                <a:cs typeface="Arial" pitchFamily="34" charset="-120"/>
              </a:rPr>
              <a:t>WILLIAM &amp; MARY</a:t>
            </a:r>
            <a:endParaRPr lang="en-US" sz="1200" dirty="0"/>
          </a:p>
        </p:txBody>
      </p:sp>
      <p:sp>
        <p:nvSpPr>
          <p:cNvPr id="3" name="Slide Number Placeholder 2">
            <a:extLst>
              <a:ext uri="{FF2B5EF4-FFF2-40B4-BE49-F238E27FC236}">
                <a16:creationId xmlns:a16="http://schemas.microsoft.com/office/drawing/2014/main" id="{DF5CE912-55FA-1C68-E382-AD634A99A514}"/>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1</a:t>
            </a:fld>
            <a:endParaRPr lang="en-US"/>
          </a:p>
        </p:txBody>
      </p:sp>
      <p:sp>
        <p:nvSpPr>
          <p:cNvPr id="9" name="Rectangle 8">
            <a:extLst>
              <a:ext uri="{FF2B5EF4-FFF2-40B4-BE49-F238E27FC236}">
                <a16:creationId xmlns:a16="http://schemas.microsoft.com/office/drawing/2014/main" id="{B6F19B66-25CD-ECE8-E139-F63A057FA7EB}"/>
              </a:ext>
            </a:extLst>
          </p:cNvPr>
          <p:cNvSpPr/>
          <p:nvPr/>
        </p:nvSpPr>
        <p:spPr>
          <a:xfrm>
            <a:off x="216310" y="863468"/>
            <a:ext cx="11587602" cy="404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1"/>
          <p:cNvSpPr/>
          <p:nvPr/>
        </p:nvSpPr>
        <p:spPr>
          <a:xfrm>
            <a:off x="889000" y="698500"/>
            <a:ext cx="10726421" cy="253934"/>
          </a:xfrm>
          <a:prstGeom prst="rect">
            <a:avLst/>
          </a:prstGeom>
          <a:noFill/>
          <a:ln/>
        </p:spPr>
        <p:txBody>
          <a:bodyPr wrap="square" lIns="16933" tIns="16933" rIns="16933" bIns="16933" rtlCol="0" anchor="t">
            <a:normAutofit fontScale="92500" lnSpcReduction="10000"/>
          </a:bodyPr>
          <a:lstStyle/>
          <a:p>
            <a:pPr>
              <a:lnSpc>
                <a:spcPct val="150000"/>
              </a:lnSpc>
            </a:pPr>
            <a:r>
              <a:rPr lang="en-US" sz="1200" b="1" kern="0" spc="264">
                <a:solidFill>
                  <a:srgbClr val="2F7FB8"/>
                </a:solidFill>
                <a:latin typeface="Arial" pitchFamily="34" charset="0"/>
                <a:ea typeface="Arial" pitchFamily="34" charset="-122"/>
                <a:cs typeface="Arial" pitchFamily="34" charset="-120"/>
              </a:rPr>
              <a:t>AAMAS 2026 · Int'l Conference on Autonomous Agents and Multiagent Systems</a:t>
            </a:r>
            <a:endParaRPr lang="en-US" sz="1200">
              <a:solidFill>
                <a:srgbClr val="2F7FB8"/>
              </a:solidFill>
            </a:endParaRPr>
          </a:p>
        </p:txBody>
      </p:sp>
      <p:sp>
        <p:nvSpPr>
          <p:cNvPr id="5" name="Text 2"/>
          <p:cNvSpPr/>
          <p:nvPr/>
        </p:nvSpPr>
        <p:spPr>
          <a:xfrm>
            <a:off x="888999" y="1562078"/>
            <a:ext cx="10726421" cy="990578"/>
          </a:xfrm>
          <a:prstGeom prst="rect">
            <a:avLst/>
          </a:prstGeom>
          <a:noFill/>
          <a:ln/>
        </p:spPr>
        <p:txBody>
          <a:bodyPr wrap="square" lIns="16933" tIns="16933" rIns="16933" bIns="16933" rtlCol="0" anchor="t">
            <a:normAutofit fontScale="92500" lnSpcReduction="20000"/>
          </a:bodyPr>
          <a:lstStyle/>
          <a:p>
            <a:pPr algn="ctr">
              <a:lnSpc>
                <a:spcPct val="95000"/>
              </a:lnSpc>
            </a:pPr>
            <a:r>
              <a:rPr lang="en-US" sz="8000" b="1" kern="0" spc="-200">
                <a:solidFill>
                  <a:srgbClr val="000000"/>
                </a:solidFill>
                <a:latin typeface="Georgia" pitchFamily="34" charset="0"/>
                <a:ea typeface="Georgia" pitchFamily="34" charset="-122"/>
                <a:cs typeface="Georgia" pitchFamily="34" charset="-120"/>
              </a:rPr>
              <a:t>CONSENT</a:t>
            </a:r>
            <a:endParaRPr lang="en-US" sz="8000"/>
          </a:p>
        </p:txBody>
      </p:sp>
      <p:sp>
        <p:nvSpPr>
          <p:cNvPr id="10" name="Shape 3">
            <a:extLst>
              <a:ext uri="{FF2B5EF4-FFF2-40B4-BE49-F238E27FC236}">
                <a16:creationId xmlns:a16="http://schemas.microsoft.com/office/drawing/2014/main" id="{3DDE98FC-5978-BFFB-ED37-6394028859E8}"/>
              </a:ext>
            </a:extLst>
          </p:cNvPr>
          <p:cNvSpPr/>
          <p:nvPr/>
        </p:nvSpPr>
        <p:spPr>
          <a:xfrm>
            <a:off x="5461471" y="4021006"/>
            <a:ext cx="1097280" cy="45720"/>
          </a:xfrm>
          <a:prstGeom prst="rect">
            <a:avLst/>
          </a:prstGeom>
          <a:solidFill>
            <a:srgbClr val="C19A4E"/>
          </a:solidFill>
          <a:ln w="12700">
            <a:solidFill>
              <a:srgbClr val="C19A4E"/>
            </a:solidFill>
            <a:prstDash val="solid"/>
          </a:ln>
        </p:spPr>
        <p:txBody>
          <a:bodyPr/>
          <a:lstStyle/>
          <a:p>
            <a:endParaRPr lang="en-US"/>
          </a:p>
        </p:txBody>
      </p:sp>
      <p:pic>
        <p:nvPicPr>
          <p:cNvPr id="17" name="Audio 16">
            <a:extLst>
              <a:ext uri="{FF2B5EF4-FFF2-40B4-BE49-F238E27FC236}">
                <a16:creationId xmlns:a16="http://schemas.microsoft.com/office/drawing/2014/main" id="{AF784FFD-3D68-A182-5DBE-9C283906B2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20806192"/>
      </p:ext>
    </p:extLst>
  </p:cSld>
  <p:clrMapOvr>
    <a:masterClrMapping/>
  </p:clrMapOvr>
  <mc:AlternateContent xmlns:mc="http://schemas.openxmlformats.org/markup-compatibility/2006" xmlns:p14="http://schemas.microsoft.com/office/powerpoint/2010/main">
    <mc:Choice Requires="p14">
      <p:transition spd="slow" p14:dur="2000" advTm="22890"/>
    </mc:Choice>
    <mc:Fallback xmlns="">
      <p:transition spd="slow" advTm="2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558767" y="596634"/>
            <a:ext cx="11406701" cy="346703"/>
          </a:xfrm>
          <a:prstGeom prst="rect">
            <a:avLst/>
          </a:prstGeom>
          <a:noFill/>
          <a:ln/>
        </p:spPr>
        <p:txBody>
          <a:bodyPr wrap="square" lIns="16933" tIns="16933" rIns="16933" bIns="16933" rtlCol="0" anchor="t">
            <a:noAutofit/>
          </a:bodyPr>
          <a:lstStyle/>
          <a:p>
            <a:pPr>
              <a:lnSpc>
                <a:spcPct val="115000"/>
              </a:lnSpc>
            </a:pPr>
            <a:r>
              <a:rPr lang="en-US" sz="2400" b="1" kern="0" spc="-22">
                <a:solidFill>
                  <a:srgbClr val="000000"/>
                </a:solidFill>
                <a:latin typeface="IBM Plex Serif" panose="02060503050406000203" pitchFamily="18" charset="77"/>
                <a:ea typeface="Arial" pitchFamily="34" charset="-122"/>
                <a:cs typeface="Arial" pitchFamily="34" charset="-120"/>
              </a:rPr>
              <a:t>Results: </a:t>
            </a:r>
            <a:r>
              <a:rPr lang="en-US" sz="2400" kern="0" spc="-22">
                <a:solidFill>
                  <a:srgbClr val="000000"/>
                </a:solidFill>
                <a:latin typeface="IBM Plex Serif" panose="02060503050406000203" pitchFamily="18" charset="77"/>
                <a:ea typeface="Arial" pitchFamily="34" charset="-122"/>
                <a:cs typeface="Arial" pitchFamily="34" charset="-120"/>
              </a:rPr>
              <a:t>Comparing against Baselines</a:t>
            </a:r>
            <a:endParaRPr lang="en-US" sz="2400">
              <a:latin typeface="IBM Plex Serif" panose="02060503050406000203" pitchFamily="18" charset="77"/>
            </a:endParaRPr>
          </a:p>
        </p:txBody>
      </p:sp>
      <mc:AlternateContent xmlns:mc="http://schemas.openxmlformats.org/markup-compatibility/2006" xmlns:a14="http://schemas.microsoft.com/office/drawing/2010/main">
        <mc:Choice Requires="a14">
          <p:sp>
            <p:nvSpPr>
              <p:cNvPr id="5" name="Text 105">
                <a:extLst>
                  <a:ext uri="{FF2B5EF4-FFF2-40B4-BE49-F238E27FC236}">
                    <a16:creationId xmlns:a16="http://schemas.microsoft.com/office/drawing/2014/main" id="{D45FB3FE-6359-1F8A-11C8-FACF15A8431E}"/>
                  </a:ext>
                </a:extLst>
              </p:cNvPr>
              <p:cNvSpPr/>
              <p:nvPr/>
            </p:nvSpPr>
            <p:spPr>
              <a:xfrm>
                <a:off x="826819" y="1393518"/>
                <a:ext cx="11347021" cy="891381"/>
              </a:xfrm>
              <a:prstGeom prst="rect">
                <a:avLst/>
              </a:prstGeom>
              <a:noFill/>
              <a:ln/>
            </p:spPr>
            <p:txBody>
              <a:bodyPr wrap="square" lIns="25400" tIns="25400" rIns="25400" bIns="25400" rtlCol="0" anchor="t">
                <a:noAutofit/>
              </a:bodyPr>
              <a:lstStyle/>
              <a:p>
                <a:pPr marL="285750" indent="-285750">
                  <a:lnSpc>
                    <a:spcPct val="130000"/>
                  </a:lnSpc>
                  <a:spcAft>
                    <a:spcPts val="200"/>
                  </a:spcAft>
                  <a:buFont typeface="Arial" panose="020B0604020202020204" pitchFamily="34" charset="0"/>
                  <a:buChar char="•"/>
                </a:pPr>
                <a:r>
                  <a:rPr lang="en-US" sz="1600" b="1" dirty="0">
                    <a:latin typeface="Arial" panose="020B0604020202020204" pitchFamily="34" charset="0"/>
                    <a:ea typeface="Georgia" pitchFamily="34" charset="-122"/>
                    <a:cs typeface="Arial" panose="020B0604020202020204" pitchFamily="34" charset="0"/>
                  </a:rPr>
                  <a:t>Hypothesis is validated</a:t>
                </a:r>
                <a:r>
                  <a:rPr lang="en-US" sz="1600" dirty="0">
                    <a:latin typeface="Arial" panose="020B0604020202020204" pitchFamily="34" charset="0"/>
                    <a:ea typeface="Georgia" pitchFamily="34" charset="-122"/>
                    <a:cs typeface="Arial" panose="020B0604020202020204" pitchFamily="34" charset="0"/>
                  </a:rPr>
                  <a:t>: </a:t>
                </a:r>
                <a:r>
                  <a:rPr lang="en-US" sz="1600" dirty="0">
                    <a:solidFill>
                      <a:srgbClr val="3D3A30"/>
                    </a:solidFill>
                    <a:latin typeface="Arial" panose="020B0604020202020204" pitchFamily="34" charset="0"/>
                    <a:cs typeface="Arial" panose="020B0604020202020204" pitchFamily="34" charset="0"/>
                  </a:rPr>
                  <a:t>N</a:t>
                </a:r>
                <a:r>
                  <a:rPr lang="en-US" sz="1600" b="0" i="0" dirty="0">
                    <a:solidFill>
                      <a:srgbClr val="3D3A30"/>
                    </a:solidFill>
                    <a:latin typeface="Arial" panose="020B0604020202020204" pitchFamily="34" charset="0"/>
                    <a:cs typeface="Arial" panose="020B0604020202020204" pitchFamily="34" charset="0"/>
                  </a:rPr>
                  <a:t>egotiating </a:t>
                </a:r>
                <a:r>
                  <a:rPr lang="en-US" sz="1600" i="0" dirty="0">
                    <a:solidFill>
                      <a:srgbClr val="3D3A30"/>
                    </a:solidFill>
                    <a:latin typeface="Arial" panose="020B0604020202020204" pitchFamily="34" charset="0"/>
                    <a:cs typeface="Arial" panose="020B0604020202020204" pitchFamily="34" charset="0"/>
                  </a:rPr>
                  <a:t>departure times and SoC demand </a:t>
                </a:r>
                <a:r>
                  <a:rPr lang="en-US" sz="1600" b="0" i="0" dirty="0">
                    <a:solidFill>
                      <a:srgbClr val="3D3A30"/>
                    </a:solidFill>
                    <a:latin typeface="Arial" panose="020B0604020202020204" pitchFamily="34" charset="0"/>
                    <a:cs typeface="Arial" panose="020B0604020202020204" pitchFamily="34" charset="0"/>
                  </a:rPr>
                  <a:t>with users </a:t>
                </a:r>
                <a14:m>
                  <m:oMath xmlns:m="http://schemas.openxmlformats.org/officeDocument/2006/math">
                    <m:r>
                      <a:rPr lang="en-US" sz="1600" b="0" i="1" dirty="0" smtClean="0">
                        <a:solidFill>
                          <a:srgbClr val="3D3A30"/>
                        </a:solidFill>
                        <a:latin typeface="Cambria Math" panose="02040503050406030204" pitchFamily="18" charset="0"/>
                      </a:rPr>
                      <m:t>→</m:t>
                    </m:r>
                  </m:oMath>
                </a14:m>
                <a:r>
                  <a:rPr lang="en-US" sz="1600" b="0" i="0" dirty="0">
                    <a:solidFill>
                      <a:srgbClr val="3D3A30"/>
                    </a:solidFill>
                    <a:latin typeface="Arial" panose="020B0604020202020204" pitchFamily="34" charset="0"/>
                    <a:cs typeface="Arial" panose="020B0604020202020204" pitchFamily="34" charset="0"/>
                  </a:rPr>
                  <a:t> </a:t>
                </a:r>
                <a:r>
                  <a:rPr lang="en-US" sz="1600" b="1" i="0" dirty="0">
                    <a:solidFill>
                      <a:srgbClr val="3D3A30"/>
                    </a:solidFill>
                    <a:latin typeface="Arial" panose="020B0604020202020204" pitchFamily="34" charset="0"/>
                    <a:cs typeface="Arial" panose="020B0604020202020204" pitchFamily="34" charset="0"/>
                  </a:rPr>
                  <a:t>operator &amp; user cost reduction</a:t>
                </a:r>
                <a:endParaRPr lang="en-US" sz="1600" dirty="0">
                  <a:latin typeface="Arial" panose="020B0604020202020204" pitchFamily="34" charset="0"/>
                  <a:ea typeface="Georgia" pitchFamily="34" charset="-122"/>
                  <a:cs typeface="Arial" panose="020B0604020202020204" pitchFamily="34" charset="0"/>
                </a:endParaRPr>
              </a:p>
            </p:txBody>
          </p:sp>
        </mc:Choice>
        <mc:Fallback xmlns="">
          <p:sp>
            <p:nvSpPr>
              <p:cNvPr id="5" name="Text 105">
                <a:extLst>
                  <a:ext uri="{FF2B5EF4-FFF2-40B4-BE49-F238E27FC236}">
                    <a16:creationId xmlns:a16="http://schemas.microsoft.com/office/drawing/2014/main" id="{D45FB3FE-6359-1F8A-11C8-FACF15A8431E}"/>
                  </a:ext>
                </a:extLst>
              </p:cNvPr>
              <p:cNvSpPr>
                <a:spLocks noRot="1" noChangeAspect="1" noMove="1" noResize="1" noEditPoints="1" noAdjustHandles="1" noChangeArrowheads="1" noChangeShapeType="1" noTextEdit="1"/>
              </p:cNvSpPr>
              <p:nvPr/>
            </p:nvSpPr>
            <p:spPr>
              <a:xfrm>
                <a:off x="826819" y="1393518"/>
                <a:ext cx="11347021" cy="891381"/>
              </a:xfrm>
              <a:prstGeom prst="rect">
                <a:avLst/>
              </a:prstGeom>
              <a:blipFill>
                <a:blip r:embed="rId5"/>
                <a:stretch>
                  <a:fillRect l="-783"/>
                </a:stretch>
              </a:blipFill>
              <a:ln/>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B399432B-F128-C81D-C704-EB5E462F0675}"/>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10</a:t>
            </a:fld>
            <a:endParaRPr lang="en-US"/>
          </a:p>
        </p:txBody>
      </p:sp>
      <p:pic>
        <p:nvPicPr>
          <p:cNvPr id="45" name="Picture 44">
            <a:extLst>
              <a:ext uri="{FF2B5EF4-FFF2-40B4-BE49-F238E27FC236}">
                <a16:creationId xmlns:a16="http://schemas.microsoft.com/office/drawing/2014/main" id="{2684C861-5FE2-D0B9-C355-0D011B7025F2}"/>
              </a:ext>
            </a:extLst>
          </p:cNvPr>
          <p:cNvPicPr>
            <a:picLocks noChangeAspect="1"/>
          </p:cNvPicPr>
          <p:nvPr/>
        </p:nvPicPr>
        <p:blipFill>
          <a:blip r:embed="rId6"/>
          <a:stretch>
            <a:fillRect/>
          </a:stretch>
        </p:blipFill>
        <p:spPr>
          <a:xfrm>
            <a:off x="1247513" y="1852196"/>
            <a:ext cx="5288877" cy="435697"/>
          </a:xfrm>
          <a:prstGeom prst="rect">
            <a:avLst/>
          </a:prstGeom>
        </p:spPr>
      </p:pic>
      <p:grpSp>
        <p:nvGrpSpPr>
          <p:cNvPr id="48" name="Group 47">
            <a:extLst>
              <a:ext uri="{FF2B5EF4-FFF2-40B4-BE49-F238E27FC236}">
                <a16:creationId xmlns:a16="http://schemas.microsoft.com/office/drawing/2014/main" id="{14DAD921-E7D7-0D61-6AD3-192A19438893}"/>
              </a:ext>
            </a:extLst>
          </p:cNvPr>
          <p:cNvGrpSpPr/>
          <p:nvPr/>
        </p:nvGrpSpPr>
        <p:grpSpPr>
          <a:xfrm>
            <a:off x="1258943" y="2192019"/>
            <a:ext cx="4848487" cy="471171"/>
            <a:chOff x="6460802" y="5624335"/>
            <a:chExt cx="4486841" cy="399137"/>
          </a:xfrm>
        </p:grpSpPr>
        <p:pic>
          <p:nvPicPr>
            <p:cNvPr id="46" name="Picture 45">
              <a:extLst>
                <a:ext uri="{FF2B5EF4-FFF2-40B4-BE49-F238E27FC236}">
                  <a16:creationId xmlns:a16="http://schemas.microsoft.com/office/drawing/2014/main" id="{0C8678B5-81D2-EEF7-1A3D-BDF770495167}"/>
                </a:ext>
              </a:extLst>
            </p:cNvPr>
            <p:cNvPicPr>
              <a:picLocks noChangeAspect="1"/>
            </p:cNvPicPr>
            <p:nvPr/>
          </p:nvPicPr>
          <p:blipFill>
            <a:blip r:embed="rId7"/>
            <a:stretch>
              <a:fillRect/>
            </a:stretch>
          </p:blipFill>
          <p:spPr>
            <a:xfrm>
              <a:off x="7247297" y="5624335"/>
              <a:ext cx="3700346" cy="391937"/>
            </a:xfrm>
            <a:prstGeom prst="rect">
              <a:avLst/>
            </a:prstGeom>
          </p:spPr>
        </p:pic>
        <p:pic>
          <p:nvPicPr>
            <p:cNvPr id="47" name="Picture 46">
              <a:extLst>
                <a:ext uri="{FF2B5EF4-FFF2-40B4-BE49-F238E27FC236}">
                  <a16:creationId xmlns:a16="http://schemas.microsoft.com/office/drawing/2014/main" id="{5BEC3695-96D0-BC8E-A214-49E7D71210AD}"/>
                </a:ext>
              </a:extLst>
            </p:cNvPr>
            <p:cNvPicPr>
              <a:picLocks noChangeAspect="1"/>
            </p:cNvPicPr>
            <p:nvPr/>
          </p:nvPicPr>
          <p:blipFill>
            <a:blip r:embed="rId6"/>
            <a:srcRect r="80498"/>
            <a:stretch>
              <a:fillRect/>
            </a:stretch>
          </p:blipFill>
          <p:spPr>
            <a:xfrm>
              <a:off x="6460802" y="5652067"/>
              <a:ext cx="879226" cy="371405"/>
            </a:xfrm>
            <a:prstGeom prst="rect">
              <a:avLst/>
            </a:prstGeom>
          </p:spPr>
        </p:pic>
      </p:grpSp>
      <p:pic>
        <p:nvPicPr>
          <p:cNvPr id="49" name="Picture 48">
            <a:extLst>
              <a:ext uri="{FF2B5EF4-FFF2-40B4-BE49-F238E27FC236}">
                <a16:creationId xmlns:a16="http://schemas.microsoft.com/office/drawing/2014/main" id="{8B9A36A2-9655-9943-25CB-985D3BEF5F91}"/>
              </a:ext>
            </a:extLst>
          </p:cNvPr>
          <p:cNvPicPr>
            <a:picLocks noChangeAspect="1"/>
          </p:cNvPicPr>
          <p:nvPr/>
        </p:nvPicPr>
        <p:blipFill>
          <a:blip r:embed="rId8"/>
          <a:stretch>
            <a:fillRect/>
          </a:stretch>
        </p:blipFill>
        <p:spPr>
          <a:xfrm>
            <a:off x="2068398" y="3268903"/>
            <a:ext cx="8055203" cy="2849411"/>
          </a:xfrm>
          <a:prstGeom prst="rect">
            <a:avLst/>
          </a:prstGeom>
        </p:spPr>
      </p:pic>
      <p:sp>
        <p:nvSpPr>
          <p:cNvPr id="53" name="TextBox 52">
            <a:extLst>
              <a:ext uri="{FF2B5EF4-FFF2-40B4-BE49-F238E27FC236}">
                <a16:creationId xmlns:a16="http://schemas.microsoft.com/office/drawing/2014/main" id="{241311A7-68FF-9587-A0F8-F0DE1F1E9260}"/>
              </a:ext>
            </a:extLst>
          </p:cNvPr>
          <p:cNvSpPr txBox="1"/>
          <p:nvPr/>
        </p:nvSpPr>
        <p:spPr>
          <a:xfrm>
            <a:off x="776291" y="2586016"/>
            <a:ext cx="9306878" cy="435697"/>
          </a:xfrm>
          <a:prstGeom prst="rect">
            <a:avLst/>
          </a:prstGeom>
          <a:noFill/>
        </p:spPr>
        <p:txBody>
          <a:bodyPr wrap="square">
            <a:spAutoFit/>
          </a:bodyPr>
          <a:lstStyle/>
          <a:p>
            <a:pPr marL="285750" indent="-285750" algn="l">
              <a:lnSpc>
                <a:spcPct val="140000"/>
              </a:lnSpc>
              <a:buFont typeface="Arial" panose="020B0604020202020204" pitchFamily="34" charset="0"/>
              <a:buChar char="•"/>
            </a:pPr>
            <a:r>
              <a:rPr lang="en-US" sz="1800" dirty="0">
                <a:latin typeface="Arial" panose="020B0604020202020204" pitchFamily="34" charset="0"/>
                <a:ea typeface="Georgia" pitchFamily="34" charset="-122"/>
                <a:cs typeface="Arial" panose="020B0604020202020204" pitchFamily="34" charset="0"/>
              </a:rPr>
              <a:t>CONSENT delivers a balance between building savings and the user savings.</a:t>
            </a:r>
            <a:endParaRPr lang="en-US" sz="1800" dirty="0">
              <a:latin typeface="Arial" panose="020B0604020202020204" pitchFamily="34" charset="0"/>
              <a:cs typeface="Arial" panose="020B0604020202020204" pitchFamily="34" charset="0"/>
            </a:endParaRPr>
          </a:p>
        </p:txBody>
      </p:sp>
      <p:pic>
        <p:nvPicPr>
          <p:cNvPr id="4" name="Audio 3">
            <a:extLst>
              <a:ext uri="{FF2B5EF4-FFF2-40B4-BE49-F238E27FC236}">
                <a16:creationId xmlns:a16="http://schemas.microsoft.com/office/drawing/2014/main" id="{BAE380D2-EC5A-290A-98B1-222110DCBA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49842018"/>
      </p:ext>
    </p:extLst>
  </p:cSld>
  <p:clrMapOvr>
    <a:masterClrMapping/>
  </p:clrMapOvr>
  <mc:AlternateContent xmlns:mc="http://schemas.openxmlformats.org/markup-compatibility/2006" xmlns:p14="http://schemas.microsoft.com/office/powerpoint/2010/main">
    <mc:Choice Requires="p14">
      <p:transition spd="slow" p14:dur="2000" advTm="56906"/>
    </mc:Choice>
    <mc:Fallback xmlns="">
      <p:transition spd="slow" advTm="5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58767" y="347363"/>
            <a:ext cx="11406701" cy="262809"/>
          </a:xfrm>
          <a:prstGeom prst="rect">
            <a:avLst/>
          </a:prstGeom>
          <a:noFill/>
          <a:ln/>
        </p:spPr>
        <p:txBody>
          <a:bodyPr wrap="square" lIns="16933" tIns="16933" rIns="16933" bIns="16933" rtlCol="0" anchor="t">
            <a:normAutofit fontScale="92500" lnSpcReduction="10000"/>
          </a:bodyPr>
          <a:lstStyle/>
          <a:p>
            <a:pPr>
              <a:lnSpc>
                <a:spcPct val="170000"/>
              </a:lnSpc>
            </a:pPr>
            <a:endParaRPr lang="en-US" sz="1100">
              <a:solidFill>
                <a:srgbClr val="2F7FB8"/>
              </a:solidFill>
            </a:endParaRPr>
          </a:p>
        </p:txBody>
      </p:sp>
      <p:sp>
        <p:nvSpPr>
          <p:cNvPr id="3" name="Text 1"/>
          <p:cNvSpPr/>
          <p:nvPr/>
        </p:nvSpPr>
        <p:spPr>
          <a:xfrm>
            <a:off x="558767" y="557799"/>
            <a:ext cx="11406701" cy="452702"/>
          </a:xfrm>
          <a:prstGeom prst="rect">
            <a:avLst/>
          </a:prstGeom>
          <a:noFill/>
          <a:ln/>
        </p:spPr>
        <p:txBody>
          <a:bodyPr wrap="square" lIns="16933" tIns="16933" rIns="16933" bIns="16933" rtlCol="0" anchor="t">
            <a:normAutofit/>
          </a:bodyPr>
          <a:lstStyle/>
          <a:p>
            <a:pPr>
              <a:lnSpc>
                <a:spcPct val="115000"/>
              </a:lnSpc>
            </a:pPr>
            <a:r>
              <a:rPr lang="en-US" sz="2400" b="1" kern="0" spc="-22" dirty="0">
                <a:solidFill>
                  <a:srgbClr val="000000"/>
                </a:solidFill>
                <a:latin typeface="IBM Plex Serif" panose="02060503050406000203" pitchFamily="18" charset="77"/>
                <a:ea typeface="Arial" pitchFamily="34" charset="-122"/>
                <a:cs typeface="Arial" pitchFamily="34" charset="-120"/>
              </a:rPr>
              <a:t>Sensitivity</a:t>
            </a:r>
            <a:r>
              <a:rPr lang="en-US" sz="2400" kern="0" spc="-22" dirty="0">
                <a:solidFill>
                  <a:srgbClr val="000000"/>
                </a:solidFill>
                <a:latin typeface="IBM Plex Serif" panose="02060503050406000203" pitchFamily="18" charset="77"/>
                <a:ea typeface="Arial" pitchFamily="34" charset="-122"/>
                <a:cs typeface="Arial" pitchFamily="34" charset="-120"/>
              </a:rPr>
              <a:t>: Robustness across cost-sharing and user flexibility</a:t>
            </a:r>
            <a:endParaRPr lang="en-US" sz="2400" dirty="0">
              <a:latin typeface="IBM Plex Serif" panose="02060503050406000203" pitchFamily="18" charset="77"/>
            </a:endParaRPr>
          </a:p>
        </p:txBody>
      </p:sp>
      <p:sp>
        <p:nvSpPr>
          <p:cNvPr id="5" name="Shape 3"/>
          <p:cNvSpPr/>
          <p:nvPr/>
        </p:nvSpPr>
        <p:spPr>
          <a:xfrm>
            <a:off x="558767" y="1969729"/>
            <a:ext cx="5410233" cy="6350"/>
          </a:xfrm>
          <a:prstGeom prst="rect">
            <a:avLst/>
          </a:prstGeom>
          <a:solidFill>
            <a:srgbClr val="CFAE70"/>
          </a:solidFill>
          <a:ln/>
        </p:spPr>
        <p:txBody>
          <a:bodyPr/>
          <a:lstStyle/>
          <a:p>
            <a:endParaRPr lang="en-US" sz="1200"/>
          </a:p>
        </p:txBody>
      </p:sp>
      <mc:AlternateContent xmlns:mc="http://schemas.openxmlformats.org/markup-compatibility/2006" xmlns:a14="http://schemas.microsoft.com/office/drawing/2010/main">
        <mc:Choice Requires="a14">
          <p:sp>
            <p:nvSpPr>
              <p:cNvPr id="6" name="Text 4"/>
              <p:cNvSpPr/>
              <p:nvPr/>
            </p:nvSpPr>
            <p:spPr>
              <a:xfrm>
                <a:off x="706217" y="1527409"/>
                <a:ext cx="5572540" cy="751642"/>
              </a:xfrm>
              <a:prstGeom prst="rect">
                <a:avLst/>
              </a:prstGeom>
              <a:noFill/>
              <a:ln/>
            </p:spPr>
            <p:txBody>
              <a:bodyPr wrap="square" lIns="16933" tIns="16933" rIns="16933" bIns="16933" rtlCol="0" anchor="t">
                <a:noAutofit/>
              </a:bodyPr>
              <a:lstStyle/>
              <a:p>
                <a14:m>
                  <m:oMath xmlns:m="http://schemas.openxmlformats.org/officeDocument/2006/math">
                    <m:r>
                      <a:rPr lang="en-US" sz="2000" b="1" i="1" kern="0" spc="96" smtClean="0">
                        <a:solidFill>
                          <a:srgbClr val="B69A5A"/>
                        </a:solidFill>
                        <a:latin typeface="Cambria Math" panose="02040503050406030204" pitchFamily="18" charset="0"/>
                        <a:ea typeface="Cambria Math" panose="02040503050406030204" pitchFamily="18" charset="0"/>
                        <a:cs typeface="Arial" pitchFamily="34" charset="-120"/>
                      </a:rPr>
                      <m:t>𝜶</m:t>
                    </m:r>
                  </m:oMath>
                </a14:m>
                <a:r>
                  <a:rPr lang="en-US" sz="1100" b="1" kern="0" spc="96">
                    <a:solidFill>
                      <a:srgbClr val="B69A5A"/>
                    </a:solidFill>
                    <a:latin typeface="Arial" pitchFamily="34" charset="0"/>
                    <a:ea typeface="Arial" pitchFamily="34" charset="-122"/>
                    <a:cs typeface="Arial" pitchFamily="34" charset="-120"/>
                  </a:rPr>
                  <a:t>-SWEEP · INCENTIVE SHARING CONTROL (PARETO FRONTIER)</a:t>
                </a:r>
                <a:endParaRPr lang="en-US" sz="1100"/>
              </a:p>
            </p:txBody>
          </p:sp>
        </mc:Choice>
        <mc:Fallback xmlns="">
          <p:sp>
            <p:nvSpPr>
              <p:cNvPr id="6" name="Text 4"/>
              <p:cNvSpPr>
                <a:spLocks noRot="1" noChangeAspect="1" noMove="1" noResize="1" noEditPoints="1" noAdjustHandles="1" noChangeArrowheads="1" noChangeShapeType="1" noTextEdit="1"/>
              </p:cNvSpPr>
              <p:nvPr/>
            </p:nvSpPr>
            <p:spPr>
              <a:xfrm>
                <a:off x="706217" y="1527409"/>
                <a:ext cx="5572540" cy="751642"/>
              </a:xfrm>
              <a:prstGeom prst="rect">
                <a:avLst/>
              </a:prstGeom>
              <a:blipFill>
                <a:blip r:embed="rId5"/>
                <a:stretch>
                  <a:fillRect l="-909"/>
                </a:stretch>
              </a:blipFill>
              <a:ln/>
            </p:spPr>
            <p:txBody>
              <a:bodyPr/>
              <a:lstStyle/>
              <a:p>
                <a:r>
                  <a:rPr lang="en-US">
                    <a:noFill/>
                  </a:rPr>
                  <a:t> </a:t>
                </a:r>
              </a:p>
            </p:txBody>
          </p:sp>
        </mc:Fallback>
      </mc:AlternateContent>
      <p:grpSp>
        <p:nvGrpSpPr>
          <p:cNvPr id="131" name="Group 130">
            <a:extLst>
              <a:ext uri="{FF2B5EF4-FFF2-40B4-BE49-F238E27FC236}">
                <a16:creationId xmlns:a16="http://schemas.microsoft.com/office/drawing/2014/main" id="{A30C74AE-B3CB-705E-FF7F-4812C667C650}"/>
              </a:ext>
            </a:extLst>
          </p:cNvPr>
          <p:cNvGrpSpPr/>
          <p:nvPr/>
        </p:nvGrpSpPr>
        <p:grpSpPr>
          <a:xfrm>
            <a:off x="707353" y="2256000"/>
            <a:ext cx="4888467" cy="2826185"/>
            <a:chOff x="1605035" y="4238692"/>
            <a:chExt cx="3455932" cy="1928829"/>
          </a:xfrm>
        </p:grpSpPr>
        <p:pic>
          <p:nvPicPr>
            <p:cNvPr id="114" name="Image 0" descr="preencoded.png">
              <a:extLst>
                <a:ext uri="{FF2B5EF4-FFF2-40B4-BE49-F238E27FC236}">
                  <a16:creationId xmlns:a16="http://schemas.microsoft.com/office/drawing/2014/main" id="{ADA04029-D62F-4542-5429-35F7D1369C1C}"/>
                </a:ext>
              </a:extLst>
            </p:cNvPr>
            <p:cNvPicPr>
              <a:picLocks noChangeAspect="1"/>
            </p:cNvPicPr>
            <p:nvPr/>
          </p:nvPicPr>
          <p:blipFill>
            <a:blip r:embed="rId6"/>
            <a:stretch>
              <a:fillRect/>
            </a:stretch>
          </p:blipFill>
          <p:spPr>
            <a:xfrm>
              <a:off x="1735436" y="4238692"/>
              <a:ext cx="2964821" cy="1858509"/>
            </a:xfrm>
            <a:prstGeom prst="rect">
              <a:avLst/>
            </a:prstGeom>
          </p:spPr>
        </p:pic>
        <p:sp>
          <p:nvSpPr>
            <p:cNvPr id="115" name="TextBox 114">
              <a:extLst>
                <a:ext uri="{FF2B5EF4-FFF2-40B4-BE49-F238E27FC236}">
                  <a16:creationId xmlns:a16="http://schemas.microsoft.com/office/drawing/2014/main" id="{EF91F84A-1EEA-4591-A31E-92122B626BB2}"/>
                </a:ext>
              </a:extLst>
            </p:cNvPr>
            <p:cNvSpPr txBox="1"/>
            <p:nvPr/>
          </p:nvSpPr>
          <p:spPr>
            <a:xfrm>
              <a:off x="4637723" y="4252891"/>
              <a:ext cx="423244" cy="228513"/>
            </a:xfrm>
            <a:prstGeom prst="rect">
              <a:avLst/>
            </a:prstGeom>
            <a:noFill/>
          </p:spPr>
          <p:txBody>
            <a:bodyPr wrap="none" rtlCol="0">
              <a:spAutoFit/>
            </a:bodyPr>
            <a:lstStyle/>
            <a:p>
              <a:r>
                <a:rPr lang="en-US" sz="1400" b="1">
                  <a:solidFill>
                    <a:srgbClr val="3E8A99"/>
                  </a:solidFill>
                </a:rPr>
                <a:t>kWh</a:t>
              </a:r>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D794A45E-469A-126C-31D2-E428313A9D61}"/>
                    </a:ext>
                  </a:extLst>
                </p:cNvPr>
                <p:cNvSpPr txBox="1"/>
                <p:nvPr/>
              </p:nvSpPr>
              <p:spPr>
                <a:xfrm>
                  <a:off x="2756451" y="5859744"/>
                  <a:ext cx="1014765" cy="307777"/>
                </a:xfrm>
                <a:prstGeom prst="rect">
                  <a:avLst/>
                </a:prstGeom>
                <a:noFill/>
              </p:spPr>
              <p:txBody>
                <a:bodyPr wrap="none" rtlCol="0">
                  <a:spAutoFit/>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𝛼</m:t>
                      </m:r>
                      <m:r>
                        <a:rPr lang="en-US" sz="1400" b="0" i="1" smtClean="0">
                          <a:latin typeface="Cambria Math" panose="02040503050406030204" pitchFamily="18" charset="0"/>
                          <a:ea typeface="Cambria Math" panose="02040503050406030204" pitchFamily="18" charset="0"/>
                        </a:rPr>
                        <m:t>− </m:t>
                      </m:r>
                    </m:oMath>
                  </a14:m>
                  <a:r>
                    <a:rPr lang="en-US" sz="1400"/>
                    <a:t>sweep</a:t>
                  </a:r>
                </a:p>
              </p:txBody>
            </p:sp>
          </mc:Choice>
          <mc:Fallback xmlns="">
            <p:sp>
              <p:nvSpPr>
                <p:cNvPr id="118" name="TextBox 117">
                  <a:extLst>
                    <a:ext uri="{FF2B5EF4-FFF2-40B4-BE49-F238E27FC236}">
                      <a16:creationId xmlns:a16="http://schemas.microsoft.com/office/drawing/2014/main" id="{D794A45E-469A-126C-31D2-E428313A9D61}"/>
                    </a:ext>
                  </a:extLst>
                </p:cNvPr>
                <p:cNvSpPr txBox="1">
                  <a:spLocks noRot="1" noChangeAspect="1" noMove="1" noResize="1" noEditPoints="1" noAdjustHandles="1" noChangeArrowheads="1" noChangeShapeType="1" noTextEdit="1"/>
                </p:cNvSpPr>
                <p:nvPr/>
              </p:nvSpPr>
              <p:spPr>
                <a:xfrm>
                  <a:off x="2756451" y="5859744"/>
                  <a:ext cx="1014765" cy="307777"/>
                </a:xfrm>
                <a:prstGeom prst="rect">
                  <a:avLst/>
                </a:prstGeom>
                <a:blipFill>
                  <a:blip r:embed="rId7"/>
                  <a:stretch>
                    <a:fillRect t="-2703"/>
                  </a:stretch>
                </a:blipFill>
              </p:spPr>
              <p:txBody>
                <a:bodyPr/>
                <a:lstStyle/>
                <a:p>
                  <a:r>
                    <a:rPr lang="en-US">
                      <a:noFill/>
                    </a:rPr>
                    <a:t> </a:t>
                  </a:r>
                </a:p>
              </p:txBody>
            </p:sp>
          </mc:Fallback>
        </mc:AlternateContent>
        <p:sp>
          <p:nvSpPr>
            <p:cNvPr id="119" name="TextBox 118">
              <a:extLst>
                <a:ext uri="{FF2B5EF4-FFF2-40B4-BE49-F238E27FC236}">
                  <a16:creationId xmlns:a16="http://schemas.microsoft.com/office/drawing/2014/main" id="{ECBA3195-35D9-EEBF-F5FC-A1E0B86A5931}"/>
                </a:ext>
              </a:extLst>
            </p:cNvPr>
            <p:cNvSpPr txBox="1"/>
            <p:nvPr/>
          </p:nvSpPr>
          <p:spPr>
            <a:xfrm>
              <a:off x="1605035" y="5317636"/>
              <a:ext cx="486030" cy="261610"/>
            </a:xfrm>
            <a:prstGeom prst="rect">
              <a:avLst/>
            </a:prstGeom>
            <a:noFill/>
          </p:spPr>
          <p:txBody>
            <a:bodyPr wrap="none" rtlCol="0">
              <a:spAutoFit/>
            </a:bodyPr>
            <a:lstStyle/>
            <a:p>
              <a:r>
                <a:rPr lang="en-US" sz="1100"/>
                <a:t>8400</a:t>
              </a:r>
            </a:p>
          </p:txBody>
        </p:sp>
        <p:sp>
          <p:nvSpPr>
            <p:cNvPr id="120" name="TextBox 119">
              <a:extLst>
                <a:ext uri="{FF2B5EF4-FFF2-40B4-BE49-F238E27FC236}">
                  <a16:creationId xmlns:a16="http://schemas.microsoft.com/office/drawing/2014/main" id="{DF061BD5-E82D-F216-1190-E607B3F85586}"/>
                </a:ext>
              </a:extLst>
            </p:cNvPr>
            <p:cNvSpPr txBox="1"/>
            <p:nvPr/>
          </p:nvSpPr>
          <p:spPr>
            <a:xfrm>
              <a:off x="1616326" y="4430734"/>
              <a:ext cx="486030" cy="261610"/>
            </a:xfrm>
            <a:prstGeom prst="rect">
              <a:avLst/>
            </a:prstGeom>
            <a:noFill/>
          </p:spPr>
          <p:txBody>
            <a:bodyPr wrap="none" rtlCol="0">
              <a:spAutoFit/>
            </a:bodyPr>
            <a:lstStyle/>
            <a:p>
              <a:r>
                <a:rPr lang="en-US" sz="1100"/>
                <a:t>8500</a:t>
              </a:r>
            </a:p>
          </p:txBody>
        </p:sp>
        <p:sp>
          <p:nvSpPr>
            <p:cNvPr id="121" name="TextBox 120">
              <a:extLst>
                <a:ext uri="{FF2B5EF4-FFF2-40B4-BE49-F238E27FC236}">
                  <a16:creationId xmlns:a16="http://schemas.microsoft.com/office/drawing/2014/main" id="{A9CBA852-1C04-D751-3F00-E95530738038}"/>
                </a:ext>
              </a:extLst>
            </p:cNvPr>
            <p:cNvSpPr txBox="1"/>
            <p:nvPr/>
          </p:nvSpPr>
          <p:spPr>
            <a:xfrm>
              <a:off x="4537173" y="4447377"/>
              <a:ext cx="450764" cy="261610"/>
            </a:xfrm>
            <a:prstGeom prst="rect">
              <a:avLst/>
            </a:prstGeom>
            <a:noFill/>
          </p:spPr>
          <p:txBody>
            <a:bodyPr wrap="none" rtlCol="0">
              <a:spAutoFit/>
            </a:bodyPr>
            <a:lstStyle/>
            <a:p>
              <a:r>
                <a:rPr lang="en-US" sz="1100"/>
                <a:t>0.18</a:t>
              </a:r>
            </a:p>
          </p:txBody>
        </p:sp>
        <p:sp>
          <p:nvSpPr>
            <p:cNvPr id="122" name="TextBox 121">
              <a:extLst>
                <a:ext uri="{FF2B5EF4-FFF2-40B4-BE49-F238E27FC236}">
                  <a16:creationId xmlns:a16="http://schemas.microsoft.com/office/drawing/2014/main" id="{930DAD0E-C3FD-EE8F-19CA-5D477614EF2E}"/>
                </a:ext>
              </a:extLst>
            </p:cNvPr>
            <p:cNvSpPr txBox="1"/>
            <p:nvPr/>
          </p:nvSpPr>
          <p:spPr>
            <a:xfrm>
              <a:off x="4538822" y="5307532"/>
              <a:ext cx="450764" cy="261610"/>
            </a:xfrm>
            <a:prstGeom prst="rect">
              <a:avLst/>
            </a:prstGeom>
            <a:noFill/>
          </p:spPr>
          <p:txBody>
            <a:bodyPr wrap="none" rtlCol="0">
              <a:spAutoFit/>
            </a:bodyPr>
            <a:lstStyle/>
            <a:p>
              <a:r>
                <a:rPr lang="en-US" sz="1100"/>
                <a:t>0.14</a:t>
              </a:r>
            </a:p>
          </p:txBody>
        </p:sp>
        <p:cxnSp>
          <p:nvCxnSpPr>
            <p:cNvPr id="124" name="Straight Connector 123">
              <a:extLst>
                <a:ext uri="{FF2B5EF4-FFF2-40B4-BE49-F238E27FC236}">
                  <a16:creationId xmlns:a16="http://schemas.microsoft.com/office/drawing/2014/main" id="{DD9199E3-6816-2909-E5D2-21D0656EA1A6}"/>
                </a:ext>
              </a:extLst>
            </p:cNvPr>
            <p:cNvCxnSpPr>
              <a:cxnSpLocks/>
            </p:cNvCxnSpPr>
            <p:nvPr/>
          </p:nvCxnSpPr>
          <p:spPr>
            <a:xfrm>
              <a:off x="2055043" y="4562572"/>
              <a:ext cx="116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75B8CA77-706D-56B0-C362-429FD09A9CA6}"/>
                </a:ext>
              </a:extLst>
            </p:cNvPr>
            <p:cNvCxnSpPr>
              <a:cxnSpLocks/>
            </p:cNvCxnSpPr>
            <p:nvPr/>
          </p:nvCxnSpPr>
          <p:spPr>
            <a:xfrm>
              <a:off x="4479492" y="4574295"/>
              <a:ext cx="116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6C3287A8-8FA0-5586-FB0D-674C7B2BBDB4}"/>
                </a:ext>
              </a:extLst>
            </p:cNvPr>
            <p:cNvCxnSpPr>
              <a:cxnSpLocks/>
            </p:cNvCxnSpPr>
            <p:nvPr/>
          </p:nvCxnSpPr>
          <p:spPr>
            <a:xfrm>
              <a:off x="4469444" y="5440128"/>
              <a:ext cx="116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E120382E-0AEE-065B-85A3-DEAD22DA8ADE}"/>
                </a:ext>
              </a:extLst>
            </p:cNvPr>
            <p:cNvCxnSpPr>
              <a:cxnSpLocks/>
            </p:cNvCxnSpPr>
            <p:nvPr/>
          </p:nvCxnSpPr>
          <p:spPr>
            <a:xfrm>
              <a:off x="2054490" y="5441802"/>
              <a:ext cx="116513" cy="0"/>
            </a:xfrm>
            <a:prstGeom prst="line">
              <a:avLst/>
            </a:prstGeom>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386D04CC-5E73-39F6-FB53-3DA876F19777}"/>
                  </a:ext>
                </a:extLst>
              </p:cNvPr>
              <p:cNvSpPr txBox="1"/>
              <p:nvPr/>
            </p:nvSpPr>
            <p:spPr>
              <a:xfrm>
                <a:off x="706217" y="4848349"/>
                <a:ext cx="5097861" cy="679866"/>
              </a:xfrm>
              <a:prstGeom prst="rect">
                <a:avLst/>
              </a:prstGeom>
              <a:noFill/>
            </p:spPr>
            <p:txBody>
              <a:bodyPr wrap="square">
                <a:spAutoFit/>
              </a:bodyPr>
              <a:lstStyle/>
              <a:p>
                <a:pPr>
                  <a:lnSpc>
                    <a:spcPct val="145000"/>
                  </a:lnSpc>
                </a:pPr>
                <a:r>
                  <a:rPr lang="en-US" sz="1400" dirty="0">
                    <a:latin typeface="Arial" panose="020B0604020202020204" pitchFamily="34" charset="0"/>
                    <a:ea typeface="Georgia" pitchFamily="34" charset="-122"/>
                    <a:cs typeface="Arial" panose="020B0604020202020204" pitchFamily="34" charset="0"/>
                  </a:rPr>
                  <a:t>CONSENT provides ability to control incentive sharing </a:t>
                </a:r>
                <a14:m>
                  <m:oMath xmlns:m="http://schemas.openxmlformats.org/officeDocument/2006/math">
                    <m:r>
                      <a:rPr lang="en-US" sz="1400" b="0" i="0" smtClean="0">
                        <a:latin typeface="Cambria Math" panose="02040503050406030204" pitchFamily="18" charset="0"/>
                        <a:ea typeface="Cambria Math" panose="02040503050406030204" pitchFamily="18" charset="0"/>
                      </a:rPr>
                      <m:t>(</m:t>
                    </m:r>
                    <m:r>
                      <a:rPr lang="en-US" sz="1400" i="1" smtClean="0">
                        <a:latin typeface="Cambria Math" panose="02040503050406030204" pitchFamily="18" charset="0"/>
                        <a:ea typeface="Cambria Math" panose="02040503050406030204" pitchFamily="18" charset="0"/>
                      </a:rPr>
                      <m:t>𝛼</m:t>
                    </m:r>
                    <m:r>
                      <a:rPr lang="en-US" sz="1400" b="0" i="1" smtClean="0">
                        <a:latin typeface="Cambria Math" panose="02040503050406030204" pitchFamily="18" charset="0"/>
                        <a:ea typeface="Cambria Math" panose="02040503050406030204" pitchFamily="18" charset="0"/>
                      </a:rPr>
                      <m:t>)</m:t>
                    </m:r>
                  </m:oMath>
                </a14:m>
                <a:r>
                  <a:rPr lang="en-US" sz="1400" dirty="0">
                    <a:latin typeface="Arial" panose="020B0604020202020204" pitchFamily="34" charset="0"/>
                    <a:ea typeface="Georgia" pitchFamily="34" charset="-122"/>
                    <a:cs typeface="Arial" panose="020B0604020202020204" pitchFamily="34" charset="0"/>
                  </a:rPr>
                  <a:t>, depending on operator preference</a:t>
                </a:r>
                <a:endParaRPr lang="en-US" sz="1400" dirty="0">
                  <a:latin typeface="Arial" panose="020B0604020202020204" pitchFamily="34" charset="0"/>
                  <a:cs typeface="Arial" panose="020B0604020202020204" pitchFamily="34" charset="0"/>
                </a:endParaRPr>
              </a:p>
            </p:txBody>
          </p:sp>
        </mc:Choice>
        <mc:Fallback xmlns="">
          <p:sp>
            <p:nvSpPr>
              <p:cNvPr id="133" name="TextBox 132">
                <a:extLst>
                  <a:ext uri="{FF2B5EF4-FFF2-40B4-BE49-F238E27FC236}">
                    <a16:creationId xmlns:a16="http://schemas.microsoft.com/office/drawing/2014/main" id="{386D04CC-5E73-39F6-FB53-3DA876F19777}"/>
                  </a:ext>
                </a:extLst>
              </p:cNvPr>
              <p:cNvSpPr txBox="1">
                <a:spLocks noRot="1" noChangeAspect="1" noMove="1" noResize="1" noEditPoints="1" noAdjustHandles="1" noChangeArrowheads="1" noChangeShapeType="1" noTextEdit="1"/>
              </p:cNvSpPr>
              <p:nvPr/>
            </p:nvSpPr>
            <p:spPr>
              <a:xfrm>
                <a:off x="706217" y="4848349"/>
                <a:ext cx="5097861" cy="679866"/>
              </a:xfrm>
              <a:prstGeom prst="rect">
                <a:avLst/>
              </a:prstGeom>
              <a:blipFill>
                <a:blip r:embed="rId8"/>
                <a:stretch>
                  <a:fillRect l="-249" b="-9091"/>
                </a:stretch>
              </a:blipFill>
            </p:spPr>
            <p:txBody>
              <a:bodyPr/>
              <a:lstStyle/>
              <a:p>
                <a:r>
                  <a:rPr lang="en-US">
                    <a:noFill/>
                  </a:rPr>
                  <a:t> </a:t>
                </a:r>
              </a:p>
            </p:txBody>
          </p:sp>
        </mc:Fallback>
      </mc:AlternateContent>
      <p:sp>
        <p:nvSpPr>
          <p:cNvPr id="135" name="Slide Number Placeholder 134">
            <a:extLst>
              <a:ext uri="{FF2B5EF4-FFF2-40B4-BE49-F238E27FC236}">
                <a16:creationId xmlns:a16="http://schemas.microsoft.com/office/drawing/2014/main" id="{D69A6292-4BBB-6DEB-BE13-063BB6E37A9F}"/>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11</a:t>
            </a:fld>
            <a:endParaRPr lang="en-US"/>
          </a:p>
        </p:txBody>
      </p:sp>
      <p:sp>
        <p:nvSpPr>
          <p:cNvPr id="66" name="Shape 64"/>
          <p:cNvSpPr/>
          <p:nvPr/>
        </p:nvSpPr>
        <p:spPr>
          <a:xfrm>
            <a:off x="6324587" y="1972325"/>
            <a:ext cx="5486400" cy="6350"/>
          </a:xfrm>
          <a:prstGeom prst="rect">
            <a:avLst/>
          </a:prstGeom>
          <a:solidFill>
            <a:srgbClr val="CFAE70"/>
          </a:solidFill>
          <a:ln/>
        </p:spPr>
        <p:txBody>
          <a:bodyPr/>
          <a:lstStyle/>
          <a:p>
            <a:endParaRPr lang="en-US" sz="1200"/>
          </a:p>
        </p:txBody>
      </p:sp>
      <p:sp>
        <p:nvSpPr>
          <p:cNvPr id="67" name="Text 65"/>
          <p:cNvSpPr/>
          <p:nvPr/>
        </p:nvSpPr>
        <p:spPr>
          <a:xfrm>
            <a:off x="6317467" y="1381935"/>
            <a:ext cx="5572540" cy="543531"/>
          </a:xfrm>
          <a:prstGeom prst="rect">
            <a:avLst/>
          </a:prstGeom>
          <a:noFill/>
          <a:ln/>
        </p:spPr>
        <p:txBody>
          <a:bodyPr wrap="square" lIns="16933" tIns="16933" rIns="16933" bIns="16933" rtlCol="0" anchor="t">
            <a:normAutofit fontScale="92500" lnSpcReduction="10000"/>
          </a:bodyPr>
          <a:lstStyle/>
          <a:p>
            <a:pPr>
              <a:lnSpc>
                <a:spcPct val="170000"/>
              </a:lnSpc>
            </a:pPr>
            <a:r>
              <a:rPr lang="en-US" sz="1200" b="1" kern="0" spc="96">
                <a:solidFill>
                  <a:srgbClr val="B69A5A"/>
                </a:solidFill>
                <a:latin typeface="Arial" pitchFamily="34" charset="0"/>
                <a:ea typeface="Arial" pitchFamily="34" charset="-122"/>
                <a:cs typeface="Arial" pitchFamily="34" charset="-120"/>
              </a:rPr>
              <a:t>ROBUSTNESS to USER FLEXIBILITY · CONSENT VS. MENU-BASED (REJECT %)</a:t>
            </a:r>
            <a:endParaRPr lang="en-US" sz="1200"/>
          </a:p>
        </p:txBody>
      </p:sp>
      <p:grpSp>
        <p:nvGrpSpPr>
          <p:cNvPr id="65" name="Group 64">
            <a:extLst>
              <a:ext uri="{FF2B5EF4-FFF2-40B4-BE49-F238E27FC236}">
                <a16:creationId xmlns:a16="http://schemas.microsoft.com/office/drawing/2014/main" id="{7931EB99-5D96-C973-4C8E-A421F545DDF2}"/>
              </a:ext>
            </a:extLst>
          </p:cNvPr>
          <p:cNvGrpSpPr/>
          <p:nvPr/>
        </p:nvGrpSpPr>
        <p:grpSpPr>
          <a:xfrm>
            <a:off x="6317467" y="2346550"/>
            <a:ext cx="5529123" cy="2034359"/>
            <a:chOff x="6804024" y="2026345"/>
            <a:chExt cx="4845808" cy="2034359"/>
          </a:xfrm>
        </p:grpSpPr>
        <p:sp>
          <p:nvSpPr>
            <p:cNvPr id="68" name="Shape 66"/>
            <p:cNvSpPr/>
            <p:nvPr/>
          </p:nvSpPr>
          <p:spPr>
            <a:xfrm>
              <a:off x="6804025" y="2306727"/>
              <a:ext cx="2180655" cy="10583"/>
            </a:xfrm>
            <a:prstGeom prst="rect">
              <a:avLst/>
            </a:prstGeom>
            <a:solidFill>
              <a:srgbClr val="000000"/>
            </a:solidFill>
            <a:ln/>
          </p:spPr>
          <p:txBody>
            <a:bodyPr/>
            <a:lstStyle/>
            <a:p>
              <a:endParaRPr lang="en-US" sz="1400"/>
            </a:p>
          </p:txBody>
        </p:sp>
        <p:sp>
          <p:nvSpPr>
            <p:cNvPr id="69" name="Text 67"/>
            <p:cNvSpPr/>
            <p:nvPr/>
          </p:nvSpPr>
          <p:spPr>
            <a:xfrm>
              <a:off x="6883832" y="2026345"/>
              <a:ext cx="2086461" cy="229581"/>
            </a:xfrm>
            <a:prstGeom prst="rect">
              <a:avLst/>
            </a:prstGeom>
            <a:noFill/>
            <a:ln/>
          </p:spPr>
          <p:txBody>
            <a:bodyPr wrap="square" lIns="16933" tIns="16933" rIns="16933" bIns="16933" rtlCol="0" anchor="ctr">
              <a:noAutofit/>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POPULATION</a:t>
              </a:r>
              <a:endParaRPr lang="en-US" sz="1100"/>
            </a:p>
          </p:txBody>
        </p:sp>
        <p:sp>
          <p:nvSpPr>
            <p:cNvPr id="70" name="Shape 68"/>
            <p:cNvSpPr/>
            <p:nvPr/>
          </p:nvSpPr>
          <p:spPr>
            <a:xfrm>
              <a:off x="8984680" y="2306727"/>
              <a:ext cx="1182516" cy="10583"/>
            </a:xfrm>
            <a:prstGeom prst="rect">
              <a:avLst/>
            </a:prstGeom>
            <a:solidFill>
              <a:srgbClr val="000000"/>
            </a:solidFill>
            <a:ln/>
          </p:spPr>
          <p:txBody>
            <a:bodyPr/>
            <a:lstStyle/>
            <a:p>
              <a:endParaRPr lang="en-US" sz="1400"/>
            </a:p>
          </p:txBody>
        </p:sp>
        <p:sp>
          <p:nvSpPr>
            <p:cNvPr id="71" name="Text 69"/>
            <p:cNvSpPr/>
            <p:nvPr/>
          </p:nvSpPr>
          <p:spPr>
            <a:xfrm>
              <a:off x="9018884" y="2026345"/>
              <a:ext cx="1068505" cy="229581"/>
            </a:xfrm>
            <a:prstGeom prst="rect">
              <a:avLst/>
            </a:prstGeom>
            <a:noFill/>
            <a:ln/>
          </p:spPr>
          <p:txBody>
            <a:bodyPr wrap="square" lIns="16933" tIns="16933" rIns="16933" bIns="16933" rtlCol="0" anchor="ctr">
              <a:noAutofit/>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CONSENT (%)</a:t>
              </a:r>
              <a:endParaRPr lang="en-US" sz="1100"/>
            </a:p>
          </p:txBody>
        </p:sp>
        <p:sp>
          <p:nvSpPr>
            <p:cNvPr id="72" name="Shape 70"/>
            <p:cNvSpPr/>
            <p:nvPr/>
          </p:nvSpPr>
          <p:spPr>
            <a:xfrm>
              <a:off x="10167196" y="2306727"/>
              <a:ext cx="1482636" cy="10583"/>
            </a:xfrm>
            <a:prstGeom prst="rect">
              <a:avLst/>
            </a:prstGeom>
            <a:solidFill>
              <a:srgbClr val="000000"/>
            </a:solidFill>
            <a:ln/>
          </p:spPr>
          <p:txBody>
            <a:bodyPr/>
            <a:lstStyle/>
            <a:p>
              <a:endParaRPr lang="en-US" sz="1400"/>
            </a:p>
          </p:txBody>
        </p:sp>
        <p:sp>
          <p:nvSpPr>
            <p:cNvPr id="73" name="Text 71"/>
            <p:cNvSpPr/>
            <p:nvPr/>
          </p:nvSpPr>
          <p:spPr>
            <a:xfrm>
              <a:off x="10201400" y="2026345"/>
              <a:ext cx="1368625" cy="229581"/>
            </a:xfrm>
            <a:prstGeom prst="rect">
              <a:avLst/>
            </a:prstGeom>
            <a:noFill/>
            <a:ln/>
          </p:spPr>
          <p:txBody>
            <a:bodyPr wrap="square" lIns="16933" tIns="16933" rIns="16933" bIns="16933" rtlCol="0" anchor="ctr">
              <a:noAutofit/>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MENU-BASED (%)</a:t>
              </a:r>
              <a:endParaRPr lang="en-US" sz="1100"/>
            </a:p>
          </p:txBody>
        </p:sp>
        <p:sp>
          <p:nvSpPr>
            <p:cNvPr id="74" name="Shape 72"/>
            <p:cNvSpPr/>
            <p:nvPr/>
          </p:nvSpPr>
          <p:spPr>
            <a:xfrm>
              <a:off x="6804025" y="3344719"/>
              <a:ext cx="2180655" cy="6350"/>
            </a:xfrm>
            <a:prstGeom prst="rect">
              <a:avLst/>
            </a:prstGeom>
            <a:solidFill>
              <a:srgbClr val="E6E0D2"/>
            </a:solidFill>
            <a:ln/>
          </p:spPr>
          <p:txBody>
            <a:bodyPr/>
            <a:lstStyle/>
            <a:p>
              <a:endParaRPr lang="en-US" sz="1400"/>
            </a:p>
          </p:txBody>
        </p:sp>
        <p:sp>
          <p:nvSpPr>
            <p:cNvPr id="75" name="Text 73"/>
            <p:cNvSpPr/>
            <p:nvPr/>
          </p:nvSpPr>
          <p:spPr>
            <a:xfrm>
              <a:off x="6872431" y="3061868"/>
              <a:ext cx="2320723" cy="257451"/>
            </a:xfrm>
            <a:prstGeom prst="rect">
              <a:avLst/>
            </a:prstGeom>
            <a:noFill/>
            <a:ln/>
          </p:spPr>
          <p:txBody>
            <a:bodyPr wrap="square" lIns="16933" tIns="16933" rIns="16933" bIns="16933" rtlCol="0" anchor="ctr">
              <a:noAutofit/>
            </a:bodyPr>
            <a:lstStyle/>
            <a:p>
              <a:pPr>
                <a:lnSpc>
                  <a:spcPct val="150000"/>
                </a:lnSpc>
              </a:pPr>
              <a:r>
                <a:rPr lang="en-US" sz="1200">
                  <a:solidFill>
                    <a:srgbClr val="000000"/>
                  </a:solidFill>
                  <a:latin typeface="Arial" pitchFamily="34" charset="0"/>
                  <a:ea typeface="Arial" pitchFamily="34" charset="-122"/>
                  <a:cs typeface="Arial" pitchFamily="34" charset="-120"/>
                </a:rPr>
                <a:t>3. More flexible (−25 % sensitivity)</a:t>
              </a:r>
              <a:endParaRPr lang="en-US" sz="1200"/>
            </a:p>
          </p:txBody>
        </p:sp>
        <p:sp>
          <p:nvSpPr>
            <p:cNvPr id="76" name="Shape 74"/>
            <p:cNvSpPr/>
            <p:nvPr/>
          </p:nvSpPr>
          <p:spPr>
            <a:xfrm>
              <a:off x="8984680" y="3344719"/>
              <a:ext cx="1182516" cy="6350"/>
            </a:xfrm>
            <a:prstGeom prst="rect">
              <a:avLst/>
            </a:prstGeom>
            <a:solidFill>
              <a:srgbClr val="E6E0D2"/>
            </a:solidFill>
            <a:ln/>
          </p:spPr>
          <p:txBody>
            <a:bodyPr/>
            <a:lstStyle/>
            <a:p>
              <a:endParaRPr lang="en-US" sz="1400"/>
            </a:p>
          </p:txBody>
        </p:sp>
        <p:sp>
          <p:nvSpPr>
            <p:cNvPr id="77" name="Text 75"/>
            <p:cNvSpPr/>
            <p:nvPr/>
          </p:nvSpPr>
          <p:spPr>
            <a:xfrm>
              <a:off x="9007482" y="3061868"/>
              <a:ext cx="1091307"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19.33</a:t>
              </a:r>
              <a:endParaRPr lang="en-US" sz="1200"/>
            </a:p>
          </p:txBody>
        </p:sp>
        <p:sp>
          <p:nvSpPr>
            <p:cNvPr id="78" name="Shape 76"/>
            <p:cNvSpPr/>
            <p:nvPr/>
          </p:nvSpPr>
          <p:spPr>
            <a:xfrm>
              <a:off x="10167196" y="3344719"/>
              <a:ext cx="1482636" cy="6350"/>
            </a:xfrm>
            <a:prstGeom prst="rect">
              <a:avLst/>
            </a:prstGeom>
            <a:solidFill>
              <a:srgbClr val="E6E0D2"/>
            </a:solidFill>
            <a:ln/>
          </p:spPr>
          <p:txBody>
            <a:bodyPr/>
            <a:lstStyle/>
            <a:p>
              <a:endParaRPr lang="en-US" sz="1400"/>
            </a:p>
          </p:txBody>
        </p:sp>
        <p:sp>
          <p:nvSpPr>
            <p:cNvPr id="79" name="Text 77"/>
            <p:cNvSpPr/>
            <p:nvPr/>
          </p:nvSpPr>
          <p:spPr>
            <a:xfrm>
              <a:off x="10189999" y="3061868"/>
              <a:ext cx="1391427"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33.50</a:t>
              </a:r>
              <a:endParaRPr lang="en-US" sz="1200"/>
            </a:p>
          </p:txBody>
        </p:sp>
        <p:sp>
          <p:nvSpPr>
            <p:cNvPr id="80" name="Shape 78"/>
            <p:cNvSpPr/>
            <p:nvPr/>
          </p:nvSpPr>
          <p:spPr>
            <a:xfrm>
              <a:off x="6804025" y="3669693"/>
              <a:ext cx="2180655" cy="6350"/>
            </a:xfrm>
            <a:prstGeom prst="rect">
              <a:avLst/>
            </a:prstGeom>
            <a:solidFill>
              <a:srgbClr val="E6E0D2"/>
            </a:solidFill>
            <a:ln/>
          </p:spPr>
          <p:txBody>
            <a:bodyPr/>
            <a:lstStyle/>
            <a:p>
              <a:endParaRPr lang="en-US" sz="1400"/>
            </a:p>
          </p:txBody>
        </p:sp>
        <p:sp>
          <p:nvSpPr>
            <p:cNvPr id="81" name="Text 79"/>
            <p:cNvSpPr/>
            <p:nvPr/>
          </p:nvSpPr>
          <p:spPr>
            <a:xfrm>
              <a:off x="6872431" y="3367440"/>
              <a:ext cx="2251299" cy="276853"/>
            </a:xfrm>
            <a:prstGeom prst="rect">
              <a:avLst/>
            </a:prstGeom>
            <a:noFill/>
            <a:ln/>
          </p:spPr>
          <p:txBody>
            <a:bodyPr wrap="square" lIns="16933" tIns="16933" rIns="16933" bIns="16933" rtlCol="0" anchor="ctr">
              <a:noAutofit/>
            </a:bodyPr>
            <a:lstStyle/>
            <a:p>
              <a:pPr>
                <a:lnSpc>
                  <a:spcPct val="150000"/>
                </a:lnSpc>
              </a:pPr>
              <a:r>
                <a:rPr lang="en-US" sz="1200" dirty="0">
                  <a:solidFill>
                    <a:srgbClr val="000000"/>
                  </a:solidFill>
                  <a:latin typeface="Arial" pitchFamily="34" charset="0"/>
                  <a:ea typeface="Arial" pitchFamily="34" charset="-122"/>
                  <a:cs typeface="Arial" pitchFamily="34" charset="-120"/>
                </a:rPr>
                <a:t>4. Range(SoC)-sensitive (+50 % </a:t>
              </a:r>
              <a:r>
                <a:rPr lang="en-US" sz="1200" i="1" dirty="0">
                  <a:solidFill>
                    <a:srgbClr val="000000"/>
                  </a:solidFill>
                  <a:latin typeface="Arial" pitchFamily="34" charset="0"/>
                  <a:ea typeface="Arial" pitchFamily="34" charset="-122"/>
                  <a:cs typeface="Arial" pitchFamily="34" charset="-120"/>
                </a:rPr>
                <a:t>w</a:t>
              </a:r>
              <a:r>
                <a:rPr lang="en-US" sz="1200" baseline="-40000" dirty="0">
                  <a:solidFill>
                    <a:srgbClr val="000000"/>
                  </a:solidFill>
                  <a:latin typeface="Arial" pitchFamily="34" charset="0"/>
                  <a:ea typeface="Arial" pitchFamily="34" charset="-122"/>
                  <a:cs typeface="Arial" pitchFamily="34" charset="-120"/>
                </a:rPr>
                <a:t>1</a:t>
              </a:r>
              <a:r>
                <a:rPr lang="en-US" sz="1200" dirty="0">
                  <a:solidFill>
                    <a:srgbClr val="000000"/>
                  </a:solidFill>
                  <a:latin typeface="Arial" pitchFamily="34" charset="0"/>
                  <a:ea typeface="Arial" pitchFamily="34" charset="-122"/>
                  <a:cs typeface="Arial" pitchFamily="34" charset="-120"/>
                </a:rPr>
                <a:t>)</a:t>
              </a:r>
              <a:endParaRPr lang="en-US" sz="1200" dirty="0"/>
            </a:p>
          </p:txBody>
        </p:sp>
        <p:sp>
          <p:nvSpPr>
            <p:cNvPr id="82" name="Shape 80"/>
            <p:cNvSpPr/>
            <p:nvPr/>
          </p:nvSpPr>
          <p:spPr>
            <a:xfrm>
              <a:off x="8984680" y="3669693"/>
              <a:ext cx="1182516" cy="6350"/>
            </a:xfrm>
            <a:prstGeom prst="rect">
              <a:avLst/>
            </a:prstGeom>
            <a:solidFill>
              <a:srgbClr val="E6E0D2"/>
            </a:solidFill>
            <a:ln/>
          </p:spPr>
          <p:txBody>
            <a:bodyPr/>
            <a:lstStyle/>
            <a:p>
              <a:endParaRPr lang="en-US" sz="1400"/>
            </a:p>
          </p:txBody>
        </p:sp>
        <p:sp>
          <p:nvSpPr>
            <p:cNvPr id="83" name="Text 81"/>
            <p:cNvSpPr/>
            <p:nvPr/>
          </p:nvSpPr>
          <p:spPr>
            <a:xfrm>
              <a:off x="9007482" y="3367440"/>
              <a:ext cx="1091307" cy="276853"/>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400">
                  <a:solidFill>
                    <a:srgbClr val="000000"/>
                  </a:solidFill>
                  <a:latin typeface="Arial" pitchFamily="34" charset="0"/>
                  <a:ea typeface="Arial" pitchFamily="34" charset="-122"/>
                  <a:cs typeface="Arial" pitchFamily="34" charset="-120"/>
                </a:rPr>
                <a:t>23.09</a:t>
              </a:r>
              <a:endParaRPr lang="en-US" sz="1400"/>
            </a:p>
          </p:txBody>
        </p:sp>
        <p:sp>
          <p:nvSpPr>
            <p:cNvPr id="84" name="Shape 82"/>
            <p:cNvSpPr/>
            <p:nvPr/>
          </p:nvSpPr>
          <p:spPr>
            <a:xfrm>
              <a:off x="10167196" y="3669693"/>
              <a:ext cx="1482636" cy="6350"/>
            </a:xfrm>
            <a:prstGeom prst="rect">
              <a:avLst/>
            </a:prstGeom>
            <a:solidFill>
              <a:srgbClr val="E6E0D2"/>
            </a:solidFill>
            <a:ln/>
          </p:spPr>
          <p:txBody>
            <a:bodyPr/>
            <a:lstStyle/>
            <a:p>
              <a:endParaRPr lang="en-US" sz="1400"/>
            </a:p>
          </p:txBody>
        </p:sp>
        <p:sp>
          <p:nvSpPr>
            <p:cNvPr id="85" name="Text 83"/>
            <p:cNvSpPr/>
            <p:nvPr/>
          </p:nvSpPr>
          <p:spPr>
            <a:xfrm>
              <a:off x="10189999" y="3367440"/>
              <a:ext cx="1391427" cy="276853"/>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400">
                  <a:solidFill>
                    <a:srgbClr val="000000"/>
                  </a:solidFill>
                  <a:latin typeface="Arial" pitchFamily="34" charset="0"/>
                  <a:ea typeface="Arial" pitchFamily="34" charset="-122"/>
                  <a:cs typeface="Arial" pitchFamily="34" charset="-120"/>
                </a:rPr>
                <a:t>36.63</a:t>
              </a:r>
              <a:endParaRPr lang="en-US" sz="1400"/>
            </a:p>
          </p:txBody>
        </p:sp>
        <p:sp>
          <p:nvSpPr>
            <p:cNvPr id="86" name="Shape 84"/>
            <p:cNvSpPr/>
            <p:nvPr/>
          </p:nvSpPr>
          <p:spPr>
            <a:xfrm>
              <a:off x="6804025" y="4054354"/>
              <a:ext cx="2180655" cy="6350"/>
            </a:xfrm>
            <a:prstGeom prst="rect">
              <a:avLst/>
            </a:prstGeom>
            <a:solidFill>
              <a:srgbClr val="E6E0D2"/>
            </a:solidFill>
            <a:ln/>
          </p:spPr>
          <p:txBody>
            <a:bodyPr/>
            <a:lstStyle/>
            <a:p>
              <a:endParaRPr lang="en-US" sz="1400"/>
            </a:p>
          </p:txBody>
        </p:sp>
        <p:sp>
          <p:nvSpPr>
            <p:cNvPr id="87" name="Text 85"/>
            <p:cNvSpPr/>
            <p:nvPr/>
          </p:nvSpPr>
          <p:spPr>
            <a:xfrm>
              <a:off x="6872431" y="3752100"/>
              <a:ext cx="2109263" cy="276853"/>
            </a:xfrm>
            <a:prstGeom prst="rect">
              <a:avLst/>
            </a:prstGeom>
            <a:noFill/>
            <a:ln/>
          </p:spPr>
          <p:txBody>
            <a:bodyPr wrap="square" lIns="16933" tIns="16933" rIns="16933" bIns="16933" rtlCol="0" anchor="ctr">
              <a:noAutofit/>
            </a:bodyPr>
            <a:lstStyle/>
            <a:p>
              <a:pPr>
                <a:lnSpc>
                  <a:spcPct val="150000"/>
                </a:lnSpc>
              </a:pPr>
              <a:r>
                <a:rPr lang="en-US" sz="1200">
                  <a:solidFill>
                    <a:srgbClr val="000000"/>
                  </a:solidFill>
                  <a:latin typeface="Arial" pitchFamily="34" charset="0"/>
                  <a:ea typeface="Arial" pitchFamily="34" charset="-122"/>
                  <a:cs typeface="Arial" pitchFamily="34" charset="-120"/>
                </a:rPr>
                <a:t>5. Time-sensitive (+50 % </a:t>
              </a:r>
              <a:r>
                <a:rPr lang="en-US" sz="1200" i="1">
                  <a:solidFill>
                    <a:srgbClr val="000000"/>
                  </a:solidFill>
                  <a:latin typeface="Arial" pitchFamily="34" charset="0"/>
                  <a:ea typeface="Arial" pitchFamily="34" charset="-122"/>
                  <a:cs typeface="Arial" pitchFamily="34" charset="-120"/>
                </a:rPr>
                <a:t>w</a:t>
              </a:r>
              <a:r>
                <a:rPr lang="en-US" sz="1200" baseline="-40000">
                  <a:solidFill>
                    <a:srgbClr val="000000"/>
                  </a:solidFill>
                  <a:latin typeface="Arial" pitchFamily="34" charset="0"/>
                  <a:ea typeface="Arial" pitchFamily="34" charset="-122"/>
                  <a:cs typeface="Arial" pitchFamily="34" charset="-120"/>
                </a:rPr>
                <a:t>2</a:t>
              </a:r>
              <a:r>
                <a:rPr lang="en-US" sz="1200">
                  <a:solidFill>
                    <a:srgbClr val="000000"/>
                  </a:solidFill>
                  <a:latin typeface="Arial" pitchFamily="34" charset="0"/>
                  <a:ea typeface="Arial" pitchFamily="34" charset="-122"/>
                  <a:cs typeface="Arial" pitchFamily="34" charset="-120"/>
                </a:rPr>
                <a:t>)</a:t>
              </a:r>
              <a:endParaRPr lang="en-US" sz="1200"/>
            </a:p>
          </p:txBody>
        </p:sp>
        <p:sp>
          <p:nvSpPr>
            <p:cNvPr id="88" name="Shape 86"/>
            <p:cNvSpPr/>
            <p:nvPr/>
          </p:nvSpPr>
          <p:spPr>
            <a:xfrm>
              <a:off x="8984680" y="4054354"/>
              <a:ext cx="1182516" cy="6350"/>
            </a:xfrm>
            <a:prstGeom prst="rect">
              <a:avLst/>
            </a:prstGeom>
            <a:solidFill>
              <a:srgbClr val="E6E0D2"/>
            </a:solidFill>
            <a:ln/>
          </p:spPr>
          <p:txBody>
            <a:bodyPr/>
            <a:lstStyle/>
            <a:p>
              <a:endParaRPr lang="en-US" sz="1400"/>
            </a:p>
          </p:txBody>
        </p:sp>
        <p:sp>
          <p:nvSpPr>
            <p:cNvPr id="89" name="Text 87"/>
            <p:cNvSpPr/>
            <p:nvPr/>
          </p:nvSpPr>
          <p:spPr>
            <a:xfrm>
              <a:off x="9007482" y="3752100"/>
              <a:ext cx="1091307" cy="276853"/>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400" b="1">
                  <a:solidFill>
                    <a:srgbClr val="000000"/>
                  </a:solidFill>
                  <a:latin typeface="Arial" pitchFamily="34" charset="0"/>
                  <a:ea typeface="Arial" pitchFamily="34" charset="-122"/>
                  <a:cs typeface="Arial" pitchFamily="34" charset="-120"/>
                </a:rPr>
                <a:t>22.87</a:t>
              </a:r>
              <a:endParaRPr lang="en-US" sz="1400" b="1"/>
            </a:p>
          </p:txBody>
        </p:sp>
        <p:sp>
          <p:nvSpPr>
            <p:cNvPr id="90" name="Shape 88"/>
            <p:cNvSpPr/>
            <p:nvPr/>
          </p:nvSpPr>
          <p:spPr>
            <a:xfrm>
              <a:off x="10167196" y="4054354"/>
              <a:ext cx="1482636" cy="6350"/>
            </a:xfrm>
            <a:prstGeom prst="rect">
              <a:avLst/>
            </a:prstGeom>
            <a:solidFill>
              <a:srgbClr val="E6E0D2"/>
            </a:solidFill>
            <a:ln/>
          </p:spPr>
          <p:txBody>
            <a:bodyPr/>
            <a:lstStyle/>
            <a:p>
              <a:endParaRPr lang="en-US" sz="1400"/>
            </a:p>
          </p:txBody>
        </p:sp>
        <p:sp>
          <p:nvSpPr>
            <p:cNvPr id="91" name="Text 89"/>
            <p:cNvSpPr/>
            <p:nvPr/>
          </p:nvSpPr>
          <p:spPr>
            <a:xfrm>
              <a:off x="10189999" y="3752100"/>
              <a:ext cx="1391427" cy="276853"/>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400">
                  <a:solidFill>
                    <a:srgbClr val="000000"/>
                  </a:solidFill>
                  <a:latin typeface="Arial" pitchFamily="34" charset="0"/>
                  <a:ea typeface="Arial" pitchFamily="34" charset="-122"/>
                  <a:cs typeface="Arial" pitchFamily="34" charset="-120"/>
                </a:rPr>
                <a:t>36.81</a:t>
              </a:r>
              <a:endParaRPr lang="en-US" sz="1400"/>
            </a:p>
          </p:txBody>
        </p:sp>
        <p:sp>
          <p:nvSpPr>
            <p:cNvPr id="92" name="Shape 90"/>
            <p:cNvSpPr/>
            <p:nvPr/>
          </p:nvSpPr>
          <p:spPr>
            <a:xfrm>
              <a:off x="6804024" y="2368318"/>
              <a:ext cx="4845808" cy="333651"/>
            </a:xfrm>
            <a:prstGeom prst="rect">
              <a:avLst/>
            </a:prstGeom>
            <a:solidFill>
              <a:srgbClr val="F5ECD7"/>
            </a:solidFill>
            <a:ln/>
          </p:spPr>
          <p:txBody>
            <a:bodyPr/>
            <a:lstStyle/>
            <a:p>
              <a:endParaRPr lang="en-US" sz="1400"/>
            </a:p>
          </p:txBody>
        </p:sp>
        <p:sp>
          <p:nvSpPr>
            <p:cNvPr id="93" name="Shape 91"/>
            <p:cNvSpPr/>
            <p:nvPr/>
          </p:nvSpPr>
          <p:spPr>
            <a:xfrm>
              <a:off x="6804025" y="2698441"/>
              <a:ext cx="2180655" cy="6350"/>
            </a:xfrm>
            <a:prstGeom prst="rect">
              <a:avLst/>
            </a:prstGeom>
            <a:solidFill>
              <a:srgbClr val="CFAE70"/>
            </a:solidFill>
            <a:ln/>
          </p:spPr>
          <p:txBody>
            <a:bodyPr/>
            <a:lstStyle/>
            <a:p>
              <a:endParaRPr lang="en-US" sz="1400"/>
            </a:p>
          </p:txBody>
        </p:sp>
        <p:sp>
          <p:nvSpPr>
            <p:cNvPr id="94" name="Shape 92"/>
            <p:cNvSpPr/>
            <p:nvPr/>
          </p:nvSpPr>
          <p:spPr>
            <a:xfrm>
              <a:off x="6804024" y="2368318"/>
              <a:ext cx="22169" cy="333651"/>
            </a:xfrm>
            <a:prstGeom prst="rect">
              <a:avLst/>
            </a:prstGeom>
            <a:solidFill>
              <a:srgbClr val="CFAE70"/>
            </a:solidFill>
            <a:ln/>
          </p:spPr>
          <p:txBody>
            <a:bodyPr/>
            <a:lstStyle/>
            <a:p>
              <a:endParaRPr lang="en-US" sz="1400"/>
            </a:p>
          </p:txBody>
        </p:sp>
        <p:sp>
          <p:nvSpPr>
            <p:cNvPr id="95" name="Text 93"/>
            <p:cNvSpPr/>
            <p:nvPr/>
          </p:nvSpPr>
          <p:spPr>
            <a:xfrm>
              <a:off x="6894599" y="2419118"/>
              <a:ext cx="2087094" cy="253923"/>
            </a:xfrm>
            <a:prstGeom prst="rect">
              <a:avLst/>
            </a:prstGeom>
            <a:noFill/>
            <a:ln/>
          </p:spPr>
          <p:txBody>
            <a:bodyPr wrap="square" lIns="16933" tIns="16933" rIns="16933" bIns="16933" rtlCol="0" anchor="ctr">
              <a:noAutofit/>
            </a:bodyPr>
            <a:lstStyle/>
            <a:p>
              <a:pPr>
                <a:lnSpc>
                  <a:spcPct val="150000"/>
                </a:lnSpc>
              </a:pPr>
              <a:r>
                <a:rPr lang="en-US" sz="1200" b="1">
                  <a:solidFill>
                    <a:srgbClr val="000000"/>
                  </a:solidFill>
                  <a:latin typeface="Arial" pitchFamily="34" charset="0"/>
                  <a:ea typeface="Arial" pitchFamily="34" charset="-122"/>
                  <a:cs typeface="Arial" pitchFamily="34" charset="-120"/>
                </a:rPr>
                <a:t>1. Baseline (survey)</a:t>
              </a:r>
              <a:endParaRPr lang="en-US" sz="1200"/>
            </a:p>
          </p:txBody>
        </p:sp>
        <p:sp>
          <p:nvSpPr>
            <p:cNvPr id="96" name="Shape 94"/>
            <p:cNvSpPr/>
            <p:nvPr/>
          </p:nvSpPr>
          <p:spPr>
            <a:xfrm>
              <a:off x="8984680" y="2698441"/>
              <a:ext cx="1182516" cy="6350"/>
            </a:xfrm>
            <a:prstGeom prst="rect">
              <a:avLst/>
            </a:prstGeom>
            <a:solidFill>
              <a:srgbClr val="CFAE70"/>
            </a:solidFill>
            <a:ln/>
          </p:spPr>
          <p:txBody>
            <a:bodyPr/>
            <a:lstStyle/>
            <a:p>
              <a:endParaRPr lang="en-US" sz="1400"/>
            </a:p>
          </p:txBody>
        </p:sp>
        <p:sp>
          <p:nvSpPr>
            <p:cNvPr id="97" name="Text 95"/>
            <p:cNvSpPr/>
            <p:nvPr/>
          </p:nvSpPr>
          <p:spPr>
            <a:xfrm>
              <a:off x="9007482" y="2419118"/>
              <a:ext cx="1091307" cy="253923"/>
            </a:xfrm>
            <a:prstGeom prst="rect">
              <a:avLst/>
            </a:prstGeom>
            <a:noFill/>
            <a:ln/>
          </p:spPr>
          <p:txBody>
            <a:bodyPr wrap="square" lIns="16933" tIns="16933" rIns="16933" bIns="16933" rtlCol="0" anchor="ctr">
              <a:normAutofit fontScale="85000" lnSpcReduction="20000"/>
            </a:bodyPr>
            <a:lstStyle/>
            <a:p>
              <a:pPr algn="r">
                <a:lnSpc>
                  <a:spcPct val="150000"/>
                </a:lnSpc>
              </a:pPr>
              <a:r>
                <a:rPr lang="en-US" sz="1400" b="1">
                  <a:solidFill>
                    <a:srgbClr val="000000"/>
                  </a:solidFill>
                  <a:latin typeface="Arial" pitchFamily="34" charset="0"/>
                  <a:ea typeface="Arial" pitchFamily="34" charset="-122"/>
                  <a:cs typeface="Arial" pitchFamily="34" charset="-120"/>
                </a:rPr>
                <a:t>21.99</a:t>
              </a:r>
              <a:endParaRPr lang="en-US" sz="1200"/>
            </a:p>
          </p:txBody>
        </p:sp>
        <p:sp>
          <p:nvSpPr>
            <p:cNvPr id="98" name="Shape 96"/>
            <p:cNvSpPr/>
            <p:nvPr/>
          </p:nvSpPr>
          <p:spPr>
            <a:xfrm>
              <a:off x="10167196" y="2698441"/>
              <a:ext cx="1482636" cy="6350"/>
            </a:xfrm>
            <a:prstGeom prst="rect">
              <a:avLst/>
            </a:prstGeom>
            <a:solidFill>
              <a:srgbClr val="CFAE70"/>
            </a:solidFill>
            <a:ln/>
          </p:spPr>
          <p:txBody>
            <a:bodyPr/>
            <a:lstStyle/>
            <a:p>
              <a:endParaRPr lang="en-US" sz="1400"/>
            </a:p>
          </p:txBody>
        </p:sp>
        <p:sp>
          <p:nvSpPr>
            <p:cNvPr id="99" name="Text 97"/>
            <p:cNvSpPr/>
            <p:nvPr/>
          </p:nvSpPr>
          <p:spPr>
            <a:xfrm>
              <a:off x="10189999" y="2368108"/>
              <a:ext cx="1391427" cy="304933"/>
            </a:xfrm>
            <a:prstGeom prst="rect">
              <a:avLst/>
            </a:prstGeom>
            <a:noFill/>
            <a:ln/>
          </p:spPr>
          <p:txBody>
            <a:bodyPr wrap="square" lIns="16933" tIns="16933" rIns="16933" bIns="16933" rtlCol="0" anchor="ctr">
              <a:normAutofit fontScale="92500"/>
            </a:bodyPr>
            <a:lstStyle/>
            <a:p>
              <a:pPr algn="r">
                <a:lnSpc>
                  <a:spcPct val="150000"/>
                </a:lnSpc>
              </a:pPr>
              <a:r>
                <a:rPr lang="en-US" sz="1400">
                  <a:solidFill>
                    <a:srgbClr val="000000"/>
                  </a:solidFill>
                  <a:latin typeface="Arial" pitchFamily="34" charset="0"/>
                  <a:ea typeface="Arial" pitchFamily="34" charset="-122"/>
                  <a:cs typeface="Arial" pitchFamily="34" charset="-120"/>
                </a:rPr>
                <a:t>34.89</a:t>
              </a:r>
              <a:endParaRPr lang="en-US" sz="1400"/>
            </a:p>
          </p:txBody>
        </p:sp>
        <p:sp>
          <p:nvSpPr>
            <p:cNvPr id="100" name="Shape 98"/>
            <p:cNvSpPr/>
            <p:nvPr/>
          </p:nvSpPr>
          <p:spPr>
            <a:xfrm>
              <a:off x="6804025" y="2984610"/>
              <a:ext cx="2180655" cy="6350"/>
            </a:xfrm>
            <a:prstGeom prst="rect">
              <a:avLst/>
            </a:prstGeom>
            <a:solidFill>
              <a:srgbClr val="E6E0D2"/>
            </a:solidFill>
            <a:ln/>
          </p:spPr>
          <p:txBody>
            <a:bodyPr/>
            <a:lstStyle/>
            <a:p>
              <a:endParaRPr lang="en-US" sz="1400"/>
            </a:p>
          </p:txBody>
        </p:sp>
        <p:sp>
          <p:nvSpPr>
            <p:cNvPr id="101" name="Text 99"/>
            <p:cNvSpPr/>
            <p:nvPr/>
          </p:nvSpPr>
          <p:spPr>
            <a:xfrm>
              <a:off x="6872431" y="2705287"/>
              <a:ext cx="2251299" cy="322153"/>
            </a:xfrm>
            <a:prstGeom prst="rect">
              <a:avLst/>
            </a:prstGeom>
            <a:noFill/>
            <a:ln/>
          </p:spPr>
          <p:txBody>
            <a:bodyPr wrap="square" lIns="16933" tIns="16933" rIns="16933" bIns="16933" rtlCol="0" anchor="ctr">
              <a:noAutofit/>
            </a:bodyPr>
            <a:lstStyle/>
            <a:p>
              <a:pPr>
                <a:lnSpc>
                  <a:spcPct val="150000"/>
                </a:lnSpc>
              </a:pPr>
              <a:r>
                <a:rPr lang="en-US" sz="1200">
                  <a:solidFill>
                    <a:srgbClr val="000000"/>
                  </a:solidFill>
                  <a:latin typeface="Arial" pitchFamily="34" charset="0"/>
                  <a:ea typeface="Arial" pitchFamily="34" charset="-122"/>
                  <a:cs typeface="Arial" pitchFamily="34" charset="-120"/>
                </a:rPr>
                <a:t>2. Less flexible (+25 % sensitivity)</a:t>
              </a:r>
              <a:endParaRPr lang="en-US" sz="1200"/>
            </a:p>
          </p:txBody>
        </p:sp>
        <p:sp>
          <p:nvSpPr>
            <p:cNvPr id="102" name="Shape 100"/>
            <p:cNvSpPr/>
            <p:nvPr/>
          </p:nvSpPr>
          <p:spPr>
            <a:xfrm>
              <a:off x="8984680" y="2984610"/>
              <a:ext cx="1182516" cy="6350"/>
            </a:xfrm>
            <a:prstGeom prst="rect">
              <a:avLst/>
            </a:prstGeom>
            <a:solidFill>
              <a:srgbClr val="E6E0D2"/>
            </a:solidFill>
            <a:ln/>
          </p:spPr>
          <p:txBody>
            <a:bodyPr/>
            <a:lstStyle/>
            <a:p>
              <a:endParaRPr lang="en-US" sz="1400"/>
            </a:p>
          </p:txBody>
        </p:sp>
        <p:sp>
          <p:nvSpPr>
            <p:cNvPr id="103" name="Text 101"/>
            <p:cNvSpPr/>
            <p:nvPr/>
          </p:nvSpPr>
          <p:spPr>
            <a:xfrm>
              <a:off x="9007482" y="2705287"/>
              <a:ext cx="1091307"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22.65</a:t>
              </a:r>
              <a:endParaRPr lang="en-US" sz="1200"/>
            </a:p>
          </p:txBody>
        </p:sp>
        <p:sp>
          <p:nvSpPr>
            <p:cNvPr id="104" name="Shape 102"/>
            <p:cNvSpPr/>
            <p:nvPr/>
          </p:nvSpPr>
          <p:spPr>
            <a:xfrm>
              <a:off x="10167196" y="2984610"/>
              <a:ext cx="1482636" cy="6350"/>
            </a:xfrm>
            <a:prstGeom prst="rect">
              <a:avLst/>
            </a:prstGeom>
            <a:solidFill>
              <a:srgbClr val="E6E0D2"/>
            </a:solidFill>
            <a:ln/>
          </p:spPr>
          <p:txBody>
            <a:bodyPr/>
            <a:lstStyle/>
            <a:p>
              <a:endParaRPr lang="en-US" sz="1400"/>
            </a:p>
          </p:txBody>
        </p:sp>
        <p:sp>
          <p:nvSpPr>
            <p:cNvPr id="105" name="Text 103"/>
            <p:cNvSpPr/>
            <p:nvPr/>
          </p:nvSpPr>
          <p:spPr>
            <a:xfrm>
              <a:off x="10189999" y="2705287"/>
              <a:ext cx="1391427"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36.46</a:t>
              </a:r>
              <a:endParaRPr lang="en-US" sz="1200"/>
            </a:p>
          </p:txBody>
        </p:sp>
      </p:grpSp>
      <p:sp>
        <p:nvSpPr>
          <p:cNvPr id="106" name="Text 104"/>
          <p:cNvSpPr/>
          <p:nvPr/>
        </p:nvSpPr>
        <p:spPr>
          <a:xfrm>
            <a:off x="6573879" y="4634756"/>
            <a:ext cx="5250410" cy="847152"/>
          </a:xfrm>
          <a:prstGeom prst="rect">
            <a:avLst/>
          </a:prstGeom>
          <a:noFill/>
          <a:ln/>
        </p:spPr>
        <p:txBody>
          <a:bodyPr wrap="square" lIns="16933" tIns="16933" rIns="16933" bIns="16933" rtlCol="0" anchor="t">
            <a:normAutofit/>
          </a:bodyPr>
          <a:lstStyle/>
          <a:p>
            <a:pPr>
              <a:lnSpc>
                <a:spcPct val="130000"/>
              </a:lnSpc>
            </a:pPr>
            <a:r>
              <a:rPr lang="en-US" sz="1400">
                <a:latin typeface="Arial" pitchFamily="34" charset="0"/>
                <a:ea typeface="Arial" pitchFamily="34" charset="-122"/>
                <a:cs typeface="Arial" pitchFamily="34" charset="-120"/>
              </a:rPr>
              <a:t>CONSENT's rejection-rate advantage (</a:t>
            </a:r>
            <a:r>
              <a:rPr lang="en-US" sz="1400" b="1">
                <a:latin typeface="Arial" pitchFamily="34" charset="0"/>
                <a:ea typeface="Arial" pitchFamily="34" charset="-122"/>
                <a:cs typeface="Arial" pitchFamily="34" charset="-120"/>
              </a:rPr>
              <a:t>≈ 12%–14% lower</a:t>
            </a:r>
            <a:r>
              <a:rPr lang="en-US" sz="1400">
                <a:latin typeface="Arial" pitchFamily="34" charset="0"/>
                <a:ea typeface="Arial" pitchFamily="34" charset="-122"/>
                <a:cs typeface="Arial" pitchFamily="34" charset="-120"/>
              </a:rPr>
              <a:t>) holds.</a:t>
            </a:r>
            <a:endParaRPr lang="en-US" sz="1400"/>
          </a:p>
        </p:txBody>
      </p:sp>
      <p:sp>
        <p:nvSpPr>
          <p:cNvPr id="4" name="TextBox 3">
            <a:extLst>
              <a:ext uri="{FF2B5EF4-FFF2-40B4-BE49-F238E27FC236}">
                <a16:creationId xmlns:a16="http://schemas.microsoft.com/office/drawing/2014/main" id="{73A7F233-3AB1-466E-D03E-76F7BA4EF8DA}"/>
              </a:ext>
            </a:extLst>
          </p:cNvPr>
          <p:cNvSpPr txBox="1"/>
          <p:nvPr/>
        </p:nvSpPr>
        <p:spPr>
          <a:xfrm>
            <a:off x="4352653" y="5757312"/>
            <a:ext cx="4436552" cy="400110"/>
          </a:xfrm>
          <a:prstGeom prst="rect">
            <a:avLst/>
          </a:prstGeom>
          <a:noFill/>
        </p:spPr>
        <p:txBody>
          <a:bodyPr wrap="square" rtlCol="0">
            <a:spAutoFit/>
          </a:bodyPr>
          <a:lstStyle/>
          <a:p>
            <a:r>
              <a:rPr lang="en-US" sz="2000" dirty="0"/>
              <a:t>Detailed analysis in full paper</a:t>
            </a:r>
          </a:p>
        </p:txBody>
      </p:sp>
      <p:pic>
        <p:nvPicPr>
          <p:cNvPr id="8" name="Audio 7">
            <a:extLst>
              <a:ext uri="{FF2B5EF4-FFF2-40B4-BE49-F238E27FC236}">
                <a16:creationId xmlns:a16="http://schemas.microsoft.com/office/drawing/2014/main" id="{87FD03CF-0C41-D46A-CEFE-FEE8103F9E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8103353"/>
      </p:ext>
    </p:extLst>
  </p:cSld>
  <p:clrMapOvr>
    <a:masterClrMapping/>
  </p:clrMapOvr>
  <mc:AlternateContent xmlns:mc="http://schemas.openxmlformats.org/markup-compatibility/2006" xmlns:p14="http://schemas.microsoft.com/office/powerpoint/2010/main">
    <mc:Choice Requires="p14">
      <p:transition spd="slow" p14:dur="2000" advTm="62698"/>
    </mc:Choice>
    <mc:Fallback xmlns="">
      <p:transition spd="slow" advTm="62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4029" y="363732"/>
            <a:ext cx="11092734" cy="253934"/>
          </a:xfrm>
          <a:prstGeom prst="rect">
            <a:avLst/>
          </a:prstGeom>
          <a:noFill/>
          <a:ln/>
        </p:spPr>
        <p:txBody>
          <a:bodyPr wrap="square" lIns="16933" tIns="16933" rIns="16933" bIns="16933" rtlCol="0" anchor="ctr">
            <a:normAutofit fontScale="92500" lnSpcReduction="10000"/>
          </a:bodyPr>
          <a:lstStyle/>
          <a:p>
            <a:pPr>
              <a:lnSpc>
                <a:spcPct val="150000"/>
              </a:lnSpc>
            </a:pPr>
            <a:endParaRPr lang="en-US" sz="1200">
              <a:solidFill>
                <a:srgbClr val="2F7FB8"/>
              </a:solidFill>
            </a:endParaRPr>
          </a:p>
        </p:txBody>
      </p:sp>
      <p:sp>
        <p:nvSpPr>
          <p:cNvPr id="3" name="Text 1"/>
          <p:cNvSpPr/>
          <p:nvPr/>
        </p:nvSpPr>
        <p:spPr>
          <a:xfrm>
            <a:off x="553861" y="580117"/>
            <a:ext cx="11092734" cy="636274"/>
          </a:xfrm>
          <a:prstGeom prst="rect">
            <a:avLst/>
          </a:prstGeom>
          <a:noFill/>
          <a:ln/>
        </p:spPr>
        <p:txBody>
          <a:bodyPr wrap="square" lIns="16933" tIns="16933" rIns="16933" bIns="16933" rtlCol="0" anchor="t">
            <a:normAutofit/>
          </a:bodyPr>
          <a:lstStyle/>
          <a:p>
            <a:pPr>
              <a:lnSpc>
                <a:spcPct val="105000"/>
              </a:lnSpc>
            </a:pPr>
            <a:r>
              <a:rPr lang="en-US" sz="2400" kern="0" spc="-36">
                <a:solidFill>
                  <a:srgbClr val="000000"/>
                </a:solidFill>
                <a:latin typeface="IBM Plex Serif" panose="02060503050406000203" pitchFamily="18" charset="77"/>
                <a:ea typeface="Georgia" pitchFamily="34" charset="-122"/>
                <a:cs typeface="Georgia" pitchFamily="34" charset="-120"/>
              </a:rPr>
              <a:t>Conclusion &amp; Future Scope</a:t>
            </a:r>
            <a:endParaRPr lang="en-US" sz="2400">
              <a:latin typeface="IBM Plex Serif" panose="02060503050406000203" pitchFamily="18" charset="77"/>
            </a:endParaRPr>
          </a:p>
        </p:txBody>
      </p:sp>
      <p:sp>
        <p:nvSpPr>
          <p:cNvPr id="4" name="Shape 2"/>
          <p:cNvSpPr/>
          <p:nvPr/>
        </p:nvSpPr>
        <p:spPr>
          <a:xfrm>
            <a:off x="711178" y="1541552"/>
            <a:ext cx="3386667" cy="7055"/>
          </a:xfrm>
          <a:prstGeom prst="rect">
            <a:avLst/>
          </a:prstGeom>
          <a:solidFill>
            <a:srgbClr val="CFAE70"/>
          </a:solidFill>
          <a:ln/>
        </p:spPr>
        <p:txBody>
          <a:bodyPr/>
          <a:lstStyle/>
          <a:p>
            <a:endParaRPr lang="en-US" sz="1200"/>
          </a:p>
        </p:txBody>
      </p:sp>
      <p:sp>
        <p:nvSpPr>
          <p:cNvPr id="5" name="Text 3"/>
          <p:cNvSpPr/>
          <p:nvPr/>
        </p:nvSpPr>
        <p:spPr>
          <a:xfrm>
            <a:off x="711178" y="1700963"/>
            <a:ext cx="3488267" cy="431756"/>
          </a:xfrm>
          <a:prstGeom prst="rect">
            <a:avLst/>
          </a:prstGeom>
          <a:noFill/>
          <a:ln/>
        </p:spPr>
        <p:txBody>
          <a:bodyPr wrap="square" lIns="16933" tIns="16933" rIns="16933" bIns="16933" rtlCol="0" anchor="t">
            <a:normAutofit fontScale="92500" lnSpcReduction="20000"/>
          </a:bodyPr>
          <a:lstStyle/>
          <a:p>
            <a:r>
              <a:rPr lang="en-US" sz="3200">
                <a:solidFill>
                  <a:srgbClr val="B69A5A"/>
                </a:solidFill>
                <a:latin typeface="Georgia" pitchFamily="34" charset="0"/>
                <a:ea typeface="Georgia" pitchFamily="34" charset="-122"/>
                <a:cs typeface="Georgia" pitchFamily="34" charset="-120"/>
              </a:rPr>
              <a:t>01</a:t>
            </a:r>
            <a:endParaRPr lang="en-US" sz="3200"/>
          </a:p>
        </p:txBody>
      </p:sp>
      <p:sp>
        <p:nvSpPr>
          <p:cNvPr id="6" name="Text 4"/>
          <p:cNvSpPr/>
          <p:nvPr/>
        </p:nvSpPr>
        <p:spPr>
          <a:xfrm>
            <a:off x="711178" y="2221531"/>
            <a:ext cx="3488267" cy="302882"/>
          </a:xfrm>
          <a:prstGeom prst="rect">
            <a:avLst/>
          </a:prstGeom>
          <a:noFill/>
          <a:ln/>
        </p:spPr>
        <p:txBody>
          <a:bodyPr wrap="square" lIns="16933" tIns="16933" rIns="16933" bIns="16933" rtlCol="0" anchor="t">
            <a:normAutofit fontScale="92500" lnSpcReduction="20000"/>
          </a:bodyPr>
          <a:lstStyle/>
          <a:p>
            <a:pPr>
              <a:lnSpc>
                <a:spcPct val="115000"/>
              </a:lnSpc>
            </a:pPr>
            <a:r>
              <a:rPr lang="en-US" sz="1900">
                <a:solidFill>
                  <a:srgbClr val="000000"/>
                </a:solidFill>
                <a:latin typeface="Georgia" pitchFamily="34" charset="0"/>
                <a:ea typeface="Georgia" pitchFamily="34" charset="-122"/>
                <a:cs typeface="Georgia" pitchFamily="34" charset="-120"/>
              </a:rPr>
              <a:t>Negotiating on flexibility works.</a:t>
            </a:r>
            <a:endParaRPr lang="en-US" sz="1900"/>
          </a:p>
        </p:txBody>
      </p:sp>
      <p:sp>
        <p:nvSpPr>
          <p:cNvPr id="7" name="Text 5"/>
          <p:cNvSpPr/>
          <p:nvPr/>
        </p:nvSpPr>
        <p:spPr>
          <a:xfrm>
            <a:off x="711178" y="2587869"/>
            <a:ext cx="3562439" cy="675897"/>
          </a:xfrm>
          <a:prstGeom prst="rect">
            <a:avLst/>
          </a:prstGeom>
          <a:noFill/>
          <a:ln/>
        </p:spPr>
        <p:txBody>
          <a:bodyPr wrap="square" lIns="16933" tIns="16933" rIns="16933" bIns="16933" rtlCol="0" anchor="t">
            <a:noAutofit/>
          </a:bodyPr>
          <a:lstStyle/>
          <a:p>
            <a:pPr>
              <a:lnSpc>
                <a:spcPct val="140000"/>
              </a:lnSpc>
            </a:pPr>
            <a:r>
              <a:rPr lang="en-US" sz="1300">
                <a:solidFill>
                  <a:srgbClr val="3D3A30"/>
                </a:solidFill>
                <a:latin typeface="Georgia" pitchFamily="34" charset="0"/>
                <a:ea typeface="Georgia" pitchFamily="34" charset="-122"/>
                <a:cs typeface="Georgia" pitchFamily="34" charset="-120"/>
              </a:rPr>
              <a:t>Lower rejection compared to existing menu-based systems. Having an </a:t>
            </a:r>
            <a:r>
              <a:rPr lang="en-US" sz="1250">
                <a:solidFill>
                  <a:srgbClr val="3D3A30"/>
                </a:solidFill>
                <a:latin typeface="Georgia" pitchFamily="34" charset="0"/>
                <a:ea typeface="Georgia" pitchFamily="34" charset="-122"/>
                <a:cs typeface="Georgia" pitchFamily="34" charset="-120"/>
              </a:rPr>
              <a:t>option</a:t>
            </a:r>
            <a:r>
              <a:rPr lang="en-US" sz="1300">
                <a:solidFill>
                  <a:srgbClr val="3D3A30"/>
                </a:solidFill>
                <a:latin typeface="Georgia" pitchFamily="34" charset="0"/>
                <a:ea typeface="Georgia" pitchFamily="34" charset="-122"/>
                <a:cs typeface="Georgia" pitchFamily="34" charset="-120"/>
              </a:rPr>
              <a:t> to reject helps.</a:t>
            </a:r>
            <a:endParaRPr lang="en-US" sz="1300"/>
          </a:p>
        </p:txBody>
      </p:sp>
      <p:sp>
        <p:nvSpPr>
          <p:cNvPr id="8" name="Shape 6"/>
          <p:cNvSpPr/>
          <p:nvPr/>
        </p:nvSpPr>
        <p:spPr>
          <a:xfrm>
            <a:off x="4402557" y="1541552"/>
            <a:ext cx="3386777" cy="7055"/>
          </a:xfrm>
          <a:prstGeom prst="rect">
            <a:avLst/>
          </a:prstGeom>
          <a:solidFill>
            <a:srgbClr val="CFAE70"/>
          </a:solidFill>
          <a:ln/>
        </p:spPr>
        <p:txBody>
          <a:bodyPr/>
          <a:lstStyle/>
          <a:p>
            <a:endParaRPr lang="en-US" sz="1200"/>
          </a:p>
        </p:txBody>
      </p:sp>
      <p:sp>
        <p:nvSpPr>
          <p:cNvPr id="9" name="Text 7"/>
          <p:cNvSpPr/>
          <p:nvPr/>
        </p:nvSpPr>
        <p:spPr>
          <a:xfrm>
            <a:off x="4402557" y="1700963"/>
            <a:ext cx="3488380" cy="431756"/>
          </a:xfrm>
          <a:prstGeom prst="rect">
            <a:avLst/>
          </a:prstGeom>
          <a:noFill/>
          <a:ln/>
        </p:spPr>
        <p:txBody>
          <a:bodyPr wrap="square" lIns="16933" tIns="16933" rIns="16933" bIns="16933" rtlCol="0" anchor="t">
            <a:normAutofit fontScale="92500" lnSpcReduction="20000"/>
          </a:bodyPr>
          <a:lstStyle/>
          <a:p>
            <a:r>
              <a:rPr lang="en-US" sz="3200">
                <a:solidFill>
                  <a:srgbClr val="B69A5A"/>
                </a:solidFill>
                <a:latin typeface="Georgia" pitchFamily="34" charset="0"/>
                <a:ea typeface="Georgia" pitchFamily="34" charset="-122"/>
                <a:cs typeface="Georgia" pitchFamily="34" charset="-120"/>
              </a:rPr>
              <a:t>02</a:t>
            </a:r>
            <a:endParaRPr lang="en-US" sz="3200"/>
          </a:p>
        </p:txBody>
      </p:sp>
      <p:sp>
        <p:nvSpPr>
          <p:cNvPr id="10" name="Text 8"/>
          <p:cNvSpPr/>
          <p:nvPr/>
        </p:nvSpPr>
        <p:spPr>
          <a:xfrm>
            <a:off x="4402557" y="2221531"/>
            <a:ext cx="3488380" cy="302882"/>
          </a:xfrm>
          <a:prstGeom prst="rect">
            <a:avLst/>
          </a:prstGeom>
          <a:noFill/>
          <a:ln/>
        </p:spPr>
        <p:txBody>
          <a:bodyPr wrap="square" lIns="16933" tIns="16933" rIns="16933" bIns="16933" rtlCol="0" anchor="t">
            <a:normAutofit fontScale="92500" lnSpcReduction="20000"/>
          </a:bodyPr>
          <a:lstStyle/>
          <a:p>
            <a:pPr>
              <a:lnSpc>
                <a:spcPct val="115000"/>
              </a:lnSpc>
            </a:pPr>
            <a:r>
              <a:rPr lang="en-US" sz="1900">
                <a:solidFill>
                  <a:srgbClr val="000000"/>
                </a:solidFill>
                <a:latin typeface="Georgia" pitchFamily="34" charset="0"/>
                <a:ea typeface="Georgia" pitchFamily="34" charset="-122"/>
                <a:cs typeface="Georgia" pitchFamily="34" charset="-120"/>
              </a:rPr>
              <a:t>Fast, online solution.</a:t>
            </a:r>
            <a:endParaRPr lang="en-US" sz="1900"/>
          </a:p>
        </p:txBody>
      </p:sp>
      <p:sp>
        <p:nvSpPr>
          <p:cNvPr id="11" name="Text 9"/>
          <p:cNvSpPr/>
          <p:nvPr/>
        </p:nvSpPr>
        <p:spPr>
          <a:xfrm>
            <a:off x="4402557" y="2587869"/>
            <a:ext cx="3488380" cy="487759"/>
          </a:xfrm>
          <a:prstGeom prst="rect">
            <a:avLst/>
          </a:prstGeom>
          <a:noFill/>
          <a:ln/>
        </p:spPr>
        <p:txBody>
          <a:bodyPr wrap="square" lIns="16933" tIns="16933" rIns="16933" bIns="16933" rtlCol="0" anchor="t">
            <a:noAutofit/>
          </a:bodyPr>
          <a:lstStyle/>
          <a:p>
            <a:pPr>
              <a:lnSpc>
                <a:spcPct val="140000"/>
              </a:lnSpc>
            </a:pPr>
            <a:r>
              <a:rPr lang="en-US" sz="1333">
                <a:solidFill>
                  <a:srgbClr val="3D3A30"/>
                </a:solidFill>
                <a:latin typeface="Georgia" pitchFamily="34" charset="0"/>
                <a:ea typeface="Georgia" pitchFamily="34" charset="-122"/>
                <a:cs typeface="Georgia" pitchFamily="34" charset="-120"/>
              </a:rPr>
              <a:t>~0.8 s per user menu; fits inside a 15-minute control loop in a real building.</a:t>
            </a:r>
            <a:endParaRPr lang="en-US" sz="1333"/>
          </a:p>
        </p:txBody>
      </p:sp>
      <p:sp>
        <p:nvSpPr>
          <p:cNvPr id="12" name="Shape 10"/>
          <p:cNvSpPr/>
          <p:nvPr/>
        </p:nvSpPr>
        <p:spPr>
          <a:xfrm>
            <a:off x="8094045" y="1541552"/>
            <a:ext cx="3386667" cy="7055"/>
          </a:xfrm>
          <a:prstGeom prst="rect">
            <a:avLst/>
          </a:prstGeom>
          <a:solidFill>
            <a:srgbClr val="CFAE70"/>
          </a:solidFill>
          <a:ln/>
        </p:spPr>
        <p:txBody>
          <a:bodyPr/>
          <a:lstStyle/>
          <a:p>
            <a:endParaRPr lang="en-US" sz="1200"/>
          </a:p>
        </p:txBody>
      </p:sp>
      <p:sp>
        <p:nvSpPr>
          <p:cNvPr id="13" name="Text 11"/>
          <p:cNvSpPr/>
          <p:nvPr/>
        </p:nvSpPr>
        <p:spPr>
          <a:xfrm>
            <a:off x="8094045" y="1700963"/>
            <a:ext cx="3488267" cy="431756"/>
          </a:xfrm>
          <a:prstGeom prst="rect">
            <a:avLst/>
          </a:prstGeom>
          <a:noFill/>
          <a:ln/>
        </p:spPr>
        <p:txBody>
          <a:bodyPr wrap="square" lIns="16933" tIns="16933" rIns="16933" bIns="16933" rtlCol="0" anchor="t">
            <a:normAutofit fontScale="92500" lnSpcReduction="20000"/>
          </a:bodyPr>
          <a:lstStyle/>
          <a:p>
            <a:r>
              <a:rPr lang="en-US" sz="3200">
                <a:solidFill>
                  <a:srgbClr val="B69A5A"/>
                </a:solidFill>
                <a:latin typeface="Georgia" pitchFamily="34" charset="0"/>
                <a:ea typeface="Georgia" pitchFamily="34" charset="-122"/>
                <a:cs typeface="Georgia" pitchFamily="34" charset="-120"/>
              </a:rPr>
              <a:t>03</a:t>
            </a:r>
            <a:endParaRPr lang="en-US" sz="3200"/>
          </a:p>
        </p:txBody>
      </p:sp>
      <p:sp>
        <p:nvSpPr>
          <p:cNvPr id="14" name="Text 12"/>
          <p:cNvSpPr/>
          <p:nvPr/>
        </p:nvSpPr>
        <p:spPr>
          <a:xfrm>
            <a:off x="8094045" y="2221531"/>
            <a:ext cx="3488267" cy="302882"/>
          </a:xfrm>
          <a:prstGeom prst="rect">
            <a:avLst/>
          </a:prstGeom>
          <a:noFill/>
          <a:ln/>
        </p:spPr>
        <p:txBody>
          <a:bodyPr wrap="square" lIns="16933" tIns="16933" rIns="16933" bIns="16933" rtlCol="0" anchor="t">
            <a:normAutofit fontScale="92500" lnSpcReduction="20000"/>
          </a:bodyPr>
          <a:lstStyle/>
          <a:p>
            <a:pPr>
              <a:lnSpc>
                <a:spcPct val="115000"/>
              </a:lnSpc>
            </a:pPr>
            <a:r>
              <a:rPr lang="en-US" sz="1900">
                <a:solidFill>
                  <a:srgbClr val="000000"/>
                </a:solidFill>
                <a:latin typeface="Georgia" pitchFamily="34" charset="0"/>
                <a:ea typeface="Georgia" pitchFamily="34" charset="-122"/>
                <a:cs typeface="Georgia" pitchFamily="34" charset="-120"/>
              </a:rPr>
              <a:t>Genuinely win-win.</a:t>
            </a:r>
            <a:endParaRPr lang="en-US" sz="1900"/>
          </a:p>
        </p:txBody>
      </p:sp>
      <p:sp>
        <p:nvSpPr>
          <p:cNvPr id="15" name="Text 13"/>
          <p:cNvSpPr/>
          <p:nvPr/>
        </p:nvSpPr>
        <p:spPr>
          <a:xfrm>
            <a:off x="8094045" y="2587869"/>
            <a:ext cx="3488267" cy="487759"/>
          </a:xfrm>
          <a:prstGeom prst="rect">
            <a:avLst/>
          </a:prstGeom>
          <a:noFill/>
          <a:ln/>
        </p:spPr>
        <p:txBody>
          <a:bodyPr wrap="square" lIns="16933" tIns="16933" rIns="16933" bIns="16933" rtlCol="0" anchor="t">
            <a:noAutofit/>
          </a:bodyPr>
          <a:lstStyle/>
          <a:p>
            <a:pPr>
              <a:lnSpc>
                <a:spcPct val="140000"/>
              </a:lnSpc>
            </a:pPr>
            <a:r>
              <a:rPr lang="en-US" sz="1333">
                <a:solidFill>
                  <a:srgbClr val="3D3A30"/>
                </a:solidFill>
                <a:latin typeface="Georgia" pitchFamily="34" charset="0"/>
                <a:ea typeface="Georgia" pitchFamily="34" charset="-122"/>
                <a:cs typeface="Georgia" pitchFamily="34" charset="-120"/>
              </a:rPr>
              <a:t>Operator, user, grid; all strictly better off, with formal guarantees.</a:t>
            </a:r>
            <a:endParaRPr lang="en-US" sz="1333"/>
          </a:p>
        </p:txBody>
      </p:sp>
      <p:sp>
        <p:nvSpPr>
          <p:cNvPr id="16" name="Shape 14"/>
          <p:cNvSpPr/>
          <p:nvPr/>
        </p:nvSpPr>
        <p:spPr>
          <a:xfrm>
            <a:off x="711178" y="3456584"/>
            <a:ext cx="10769645" cy="6350"/>
          </a:xfrm>
          <a:prstGeom prst="rect">
            <a:avLst/>
          </a:prstGeom>
          <a:solidFill>
            <a:srgbClr val="CFAE70"/>
          </a:solidFill>
          <a:ln/>
        </p:spPr>
        <p:txBody>
          <a:bodyPr/>
          <a:lstStyle/>
          <a:p>
            <a:endParaRPr lang="en-US" sz="1333"/>
          </a:p>
        </p:txBody>
      </p:sp>
      <p:grpSp>
        <p:nvGrpSpPr>
          <p:cNvPr id="23" name="Group 22">
            <a:extLst>
              <a:ext uri="{FF2B5EF4-FFF2-40B4-BE49-F238E27FC236}">
                <a16:creationId xmlns:a16="http://schemas.microsoft.com/office/drawing/2014/main" id="{9DAA0263-6974-307A-2D76-CE5FE3A2AAC3}"/>
              </a:ext>
            </a:extLst>
          </p:cNvPr>
          <p:cNvGrpSpPr/>
          <p:nvPr/>
        </p:nvGrpSpPr>
        <p:grpSpPr>
          <a:xfrm>
            <a:off x="711178" y="3655460"/>
            <a:ext cx="11092734" cy="2218292"/>
            <a:chOff x="711178" y="4059591"/>
            <a:chExt cx="11092734" cy="2218292"/>
          </a:xfrm>
        </p:grpSpPr>
        <p:sp>
          <p:nvSpPr>
            <p:cNvPr id="17" name="Text 15"/>
            <p:cNvSpPr/>
            <p:nvPr/>
          </p:nvSpPr>
          <p:spPr>
            <a:xfrm>
              <a:off x="711178" y="4059591"/>
              <a:ext cx="11092734" cy="309827"/>
            </a:xfrm>
            <a:prstGeom prst="rect">
              <a:avLst/>
            </a:prstGeom>
            <a:noFill/>
            <a:ln/>
          </p:spPr>
          <p:txBody>
            <a:bodyPr wrap="square" lIns="16933" tIns="16933" rIns="16933" bIns="16933" rtlCol="0" anchor="t">
              <a:normAutofit lnSpcReduction="10000"/>
            </a:bodyPr>
            <a:lstStyle/>
            <a:p>
              <a:pPr>
                <a:lnSpc>
                  <a:spcPct val="150000"/>
                </a:lnSpc>
              </a:pPr>
              <a:r>
                <a:rPr lang="en-US" sz="1400" kern="0" spc="40">
                  <a:solidFill>
                    <a:srgbClr val="807968"/>
                  </a:solidFill>
                  <a:latin typeface="Arial" pitchFamily="34" charset="0"/>
                  <a:ea typeface="Arial" pitchFamily="34" charset="-122"/>
                  <a:cs typeface="Arial" pitchFamily="34" charset="-120"/>
                </a:rPr>
                <a:t>FUTURE WORK</a:t>
              </a:r>
              <a:endParaRPr lang="en-US" sz="1400"/>
            </a:p>
          </p:txBody>
        </p:sp>
        <p:sp>
          <p:nvSpPr>
            <p:cNvPr id="18" name="Text 16"/>
            <p:cNvSpPr/>
            <p:nvPr/>
          </p:nvSpPr>
          <p:spPr>
            <a:xfrm>
              <a:off x="939778" y="4458230"/>
              <a:ext cx="10864134" cy="1819653"/>
            </a:xfrm>
            <a:prstGeom prst="rect">
              <a:avLst/>
            </a:prstGeom>
            <a:noFill/>
            <a:ln/>
          </p:spPr>
          <p:txBody>
            <a:bodyPr wrap="square" lIns="16933" tIns="16933" rIns="16933" bIns="16933" rtlCol="0" anchor="t">
              <a:normAutofit/>
            </a:bodyPr>
            <a:lstStyle/>
            <a:p>
              <a:pPr marL="228611" indent="-228611">
                <a:lnSpc>
                  <a:spcPct val="200000"/>
                </a:lnSpc>
                <a:buFont typeface="Arial" panose="020B0604020202020204" pitchFamily="34" charset="0"/>
                <a:buChar char="•"/>
              </a:pPr>
              <a:r>
                <a:rPr lang="en-US" sz="1600">
                  <a:solidFill>
                    <a:srgbClr val="000000"/>
                  </a:solidFill>
                  <a:latin typeface="Georgia" pitchFamily="34" charset="0"/>
                  <a:ea typeface="Georgia" pitchFamily="34" charset="-122"/>
                  <a:cs typeface="Georgia" pitchFamily="34" charset="-120"/>
                </a:rPr>
                <a:t>Capture and integrate recurring, </a:t>
              </a:r>
              <a:r>
                <a:rPr lang="en-US" sz="1600" b="1">
                  <a:solidFill>
                    <a:srgbClr val="000000"/>
                  </a:solidFill>
                  <a:latin typeface="Georgia" pitchFamily="34" charset="0"/>
                  <a:ea typeface="Georgia" pitchFamily="34" charset="-122"/>
                  <a:cs typeface="Georgia" pitchFamily="34" charset="-120"/>
                </a:rPr>
                <a:t>persistent</a:t>
              </a:r>
              <a:r>
                <a:rPr lang="en-US" sz="1600">
                  <a:solidFill>
                    <a:srgbClr val="000000"/>
                  </a:solidFill>
                  <a:latin typeface="Georgia" pitchFamily="34" charset="0"/>
                  <a:ea typeface="Georgia" pitchFamily="34" charset="-122"/>
                  <a:cs typeface="Georgia" pitchFamily="34" charset="-120"/>
                </a:rPr>
                <a:t> users over long horizons to unlock greater EV battery flexibility.</a:t>
              </a:r>
              <a:endParaRPr lang="en-US" sz="1600" b="1">
                <a:solidFill>
                  <a:srgbClr val="000000"/>
                </a:solidFill>
                <a:latin typeface="Georgia" pitchFamily="34" charset="0"/>
                <a:ea typeface="Georgia" pitchFamily="34" charset="-122"/>
                <a:cs typeface="Georgia" pitchFamily="34" charset="-120"/>
              </a:endParaRPr>
            </a:p>
            <a:p>
              <a:pPr marL="228611" indent="-228611">
                <a:lnSpc>
                  <a:spcPct val="200000"/>
                </a:lnSpc>
                <a:buFont typeface="Arial" panose="020B0604020202020204" pitchFamily="34" charset="0"/>
                <a:buChar char="•"/>
              </a:pPr>
              <a:r>
                <a:rPr lang="en-US" sz="1600" b="1">
                  <a:solidFill>
                    <a:srgbClr val="000000"/>
                  </a:solidFill>
                  <a:latin typeface="Georgia" pitchFamily="34" charset="0"/>
                  <a:ea typeface="Georgia" pitchFamily="34" charset="-122"/>
                  <a:cs typeface="Georgia" pitchFamily="34" charset="-120"/>
                </a:rPr>
                <a:t>Repeated-game </a:t>
              </a:r>
              <a:r>
                <a:rPr lang="en-US" sz="1600">
                  <a:solidFill>
                    <a:srgbClr val="000000"/>
                  </a:solidFill>
                  <a:latin typeface="Georgia" pitchFamily="34" charset="0"/>
                  <a:ea typeface="Georgia" pitchFamily="34" charset="-122"/>
                  <a:cs typeface="Georgia" pitchFamily="34" charset="-120"/>
                </a:rPr>
                <a:t>guarantees; extend strategy-proofness from single-shot to long-horizon negotiation.</a:t>
              </a:r>
            </a:p>
            <a:p>
              <a:pPr marL="228611" indent="-228611">
                <a:lnSpc>
                  <a:spcPct val="200000"/>
                </a:lnSpc>
                <a:buFont typeface="Arial" panose="020B0604020202020204" pitchFamily="34" charset="0"/>
                <a:buChar char="•"/>
              </a:pPr>
              <a:r>
                <a:rPr lang="en-US" sz="1600">
                  <a:solidFill>
                    <a:srgbClr val="000000"/>
                  </a:solidFill>
                  <a:latin typeface="Georgia" pitchFamily="34" charset="0"/>
                  <a:ea typeface="Georgia" pitchFamily="34" charset="-122"/>
                  <a:cs typeface="Georgia" pitchFamily="34" charset="-120"/>
                </a:rPr>
                <a:t>Multi-building / </a:t>
              </a:r>
              <a:r>
                <a:rPr lang="en-US" sz="1600" b="1">
                  <a:solidFill>
                    <a:srgbClr val="000000"/>
                  </a:solidFill>
                  <a:latin typeface="Georgia" pitchFamily="34" charset="0"/>
                  <a:ea typeface="Georgia" pitchFamily="34" charset="-122"/>
                  <a:cs typeface="Georgia" pitchFamily="34" charset="-120"/>
                </a:rPr>
                <a:t>aggregator-scale </a:t>
              </a:r>
              <a:r>
                <a:rPr lang="en-US" sz="1600">
                  <a:solidFill>
                    <a:srgbClr val="000000"/>
                  </a:solidFill>
                  <a:latin typeface="Georgia" pitchFamily="34" charset="0"/>
                  <a:ea typeface="Georgia" pitchFamily="34" charset="-122"/>
                  <a:cs typeface="Georgia" pitchFamily="34" charset="-120"/>
                </a:rPr>
                <a:t>negotiation for demand response participation.</a:t>
              </a:r>
              <a:endParaRPr lang="en-US" sz="1600"/>
            </a:p>
          </p:txBody>
        </p:sp>
        <p:sp>
          <p:nvSpPr>
            <p:cNvPr id="19" name="Text 17"/>
            <p:cNvSpPr/>
            <p:nvPr/>
          </p:nvSpPr>
          <p:spPr>
            <a:xfrm>
              <a:off x="939778" y="4907691"/>
              <a:ext cx="10864134" cy="309827"/>
            </a:xfrm>
            <a:prstGeom prst="rect">
              <a:avLst/>
            </a:prstGeom>
            <a:noFill/>
            <a:ln/>
          </p:spPr>
          <p:txBody>
            <a:bodyPr wrap="square" lIns="16933" tIns="16933" rIns="16933" bIns="16933" rtlCol="0" anchor="t">
              <a:normAutofit fontScale="92500" lnSpcReduction="10000"/>
            </a:bodyPr>
            <a:lstStyle/>
            <a:p>
              <a:pPr marL="228611" indent="-228611">
                <a:lnSpc>
                  <a:spcPct val="140000"/>
                </a:lnSpc>
                <a:buFont typeface="Arial" panose="020B0604020202020204" pitchFamily="34" charset="0"/>
                <a:buChar char="•"/>
              </a:pPr>
              <a:endParaRPr lang="en-US" sz="1600"/>
            </a:p>
          </p:txBody>
        </p:sp>
        <p:sp>
          <p:nvSpPr>
            <p:cNvPr id="20" name="Text 18"/>
            <p:cNvSpPr/>
            <p:nvPr/>
          </p:nvSpPr>
          <p:spPr>
            <a:xfrm>
              <a:off x="939778" y="5357152"/>
              <a:ext cx="10864134" cy="309827"/>
            </a:xfrm>
            <a:prstGeom prst="rect">
              <a:avLst/>
            </a:prstGeom>
            <a:noFill/>
            <a:ln/>
          </p:spPr>
          <p:txBody>
            <a:bodyPr wrap="square" lIns="16933" tIns="16933" rIns="16933" bIns="16933" rtlCol="0" anchor="t">
              <a:normAutofit fontScale="92500" lnSpcReduction="10000"/>
            </a:bodyPr>
            <a:lstStyle/>
            <a:p>
              <a:pPr marL="228611" indent="-228611">
                <a:lnSpc>
                  <a:spcPct val="140000"/>
                </a:lnSpc>
                <a:buFont typeface="Arial" panose="020B0604020202020204" pitchFamily="34" charset="0"/>
                <a:buChar char="•"/>
              </a:pPr>
              <a:endParaRPr lang="en-US" sz="1600"/>
            </a:p>
          </p:txBody>
        </p:sp>
      </p:grpSp>
      <p:sp>
        <p:nvSpPr>
          <p:cNvPr id="21" name="Slide Number Placeholder 20">
            <a:extLst>
              <a:ext uri="{FF2B5EF4-FFF2-40B4-BE49-F238E27FC236}">
                <a16:creationId xmlns:a16="http://schemas.microsoft.com/office/drawing/2014/main" id="{AA1E6AE7-0AD7-01C5-191F-2E4A828E061C}"/>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12</a:t>
            </a:fld>
            <a:endParaRPr lang="en-US"/>
          </a:p>
        </p:txBody>
      </p:sp>
      <p:pic>
        <p:nvPicPr>
          <p:cNvPr id="24" name="Audio 23">
            <a:extLst>
              <a:ext uri="{FF2B5EF4-FFF2-40B4-BE49-F238E27FC236}">
                <a16:creationId xmlns:a16="http://schemas.microsoft.com/office/drawing/2014/main" id="{7A5C9600-695A-5D1B-2369-5FEB81D261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49610481"/>
      </p:ext>
    </p:extLst>
  </p:cSld>
  <p:clrMapOvr>
    <a:masterClrMapping/>
  </p:clrMapOvr>
  <mc:AlternateContent xmlns:mc="http://schemas.openxmlformats.org/markup-compatibility/2006" xmlns:p14="http://schemas.microsoft.com/office/powerpoint/2010/main">
    <mc:Choice Requires="p14">
      <p:transition spd="slow" p14:dur="2000" advTm="48725"/>
    </mc:Choice>
    <mc:Fallback xmlns="">
      <p:transition spd="slow" advTm="4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1178" y="609534"/>
            <a:ext cx="11092734" cy="253934"/>
          </a:xfrm>
          <a:prstGeom prst="rect">
            <a:avLst/>
          </a:prstGeom>
          <a:noFill/>
          <a:ln/>
        </p:spPr>
        <p:txBody>
          <a:bodyPr wrap="square" lIns="16933" tIns="16933" rIns="16933" bIns="16933" rtlCol="0" anchor="ctr">
            <a:normAutofit fontScale="92500" lnSpcReduction="10000"/>
          </a:bodyPr>
          <a:lstStyle/>
          <a:p>
            <a:pPr>
              <a:lnSpc>
                <a:spcPct val="150000"/>
              </a:lnSpc>
            </a:pPr>
            <a:endParaRPr lang="en-US" sz="1200"/>
          </a:p>
        </p:txBody>
      </p:sp>
      <p:sp>
        <p:nvSpPr>
          <p:cNvPr id="4" name="Text 2"/>
          <p:cNvSpPr/>
          <p:nvPr/>
        </p:nvSpPr>
        <p:spPr>
          <a:xfrm>
            <a:off x="725364" y="5051480"/>
            <a:ext cx="5284747" cy="215900"/>
          </a:xfrm>
          <a:prstGeom prst="rect">
            <a:avLst/>
          </a:prstGeom>
          <a:noFill/>
          <a:ln/>
        </p:spPr>
        <p:txBody>
          <a:bodyPr wrap="square" lIns="16933" tIns="16933" rIns="16933" bIns="16933" rtlCol="0" anchor="t">
            <a:normAutofit fontScale="92500" lnSpcReduction="10000"/>
          </a:bodyPr>
          <a:lstStyle/>
          <a:p>
            <a:pPr>
              <a:lnSpc>
                <a:spcPct val="150000"/>
              </a:lnSpc>
            </a:pPr>
            <a:r>
              <a:rPr lang="en-US" sz="1000" kern="0" spc="40">
                <a:solidFill>
                  <a:srgbClr val="807968"/>
                </a:solidFill>
                <a:latin typeface="Arial" pitchFamily="34" charset="0"/>
                <a:ea typeface="Arial" pitchFamily="34" charset="-122"/>
                <a:cs typeface="Arial" pitchFamily="34" charset="-120"/>
              </a:rPr>
              <a:t>CONTACT</a:t>
            </a:r>
            <a:endParaRPr lang="en-US" sz="1000"/>
          </a:p>
        </p:txBody>
      </p:sp>
      <p:sp>
        <p:nvSpPr>
          <p:cNvPr id="5" name="Text 3"/>
          <p:cNvSpPr/>
          <p:nvPr/>
        </p:nvSpPr>
        <p:spPr>
          <a:xfrm>
            <a:off x="1407467" y="4891567"/>
            <a:ext cx="5284747" cy="416432"/>
          </a:xfrm>
          <a:prstGeom prst="rect">
            <a:avLst/>
          </a:prstGeom>
          <a:noFill/>
          <a:ln/>
        </p:spPr>
        <p:txBody>
          <a:bodyPr wrap="square" lIns="16933" tIns="16933" rIns="16933" bIns="16933" rtlCol="0" anchor="t">
            <a:normAutofit fontScale="92500" lnSpcReduction="10000"/>
          </a:bodyPr>
          <a:lstStyle/>
          <a:p>
            <a:pPr>
              <a:lnSpc>
                <a:spcPct val="140000"/>
              </a:lnSpc>
            </a:pPr>
            <a:r>
              <a:rPr lang="en-US" sz="2200" err="1">
                <a:solidFill>
                  <a:srgbClr val="000000"/>
                </a:solidFill>
                <a:latin typeface="Georgia" pitchFamily="34" charset="0"/>
                <a:ea typeface="Georgia" pitchFamily="34" charset="-122"/>
                <a:cs typeface="Georgia" pitchFamily="34" charset="-120"/>
              </a:rPr>
              <a:t>rishav.sen@vanderbilt.edu</a:t>
            </a:r>
            <a:endParaRPr lang="en-US" sz="2200"/>
          </a:p>
        </p:txBody>
      </p:sp>
      <p:sp>
        <p:nvSpPr>
          <p:cNvPr id="6" name="Shape 4"/>
          <p:cNvSpPr/>
          <p:nvPr/>
        </p:nvSpPr>
        <p:spPr>
          <a:xfrm>
            <a:off x="711178" y="5327723"/>
            <a:ext cx="5130823" cy="6350"/>
          </a:xfrm>
          <a:prstGeom prst="rect">
            <a:avLst/>
          </a:prstGeom>
          <a:solidFill>
            <a:srgbClr val="CFAE70"/>
          </a:solidFill>
          <a:ln/>
        </p:spPr>
        <p:txBody>
          <a:bodyPr/>
          <a:lstStyle/>
          <a:p>
            <a:endParaRPr lang="en-US" sz="1200"/>
          </a:p>
        </p:txBody>
      </p:sp>
      <p:sp>
        <p:nvSpPr>
          <p:cNvPr id="7" name="Text 5"/>
          <p:cNvSpPr/>
          <p:nvPr/>
        </p:nvSpPr>
        <p:spPr>
          <a:xfrm>
            <a:off x="711178" y="5511719"/>
            <a:ext cx="6990388" cy="768549"/>
          </a:xfrm>
          <a:prstGeom prst="rect">
            <a:avLst/>
          </a:prstGeom>
          <a:noFill/>
          <a:ln/>
        </p:spPr>
        <p:txBody>
          <a:bodyPr wrap="square" lIns="16933" tIns="16933" rIns="16933" bIns="16933" rtlCol="0" anchor="t">
            <a:normAutofit/>
          </a:bodyPr>
          <a:lstStyle/>
          <a:p>
            <a:pPr>
              <a:lnSpc>
                <a:spcPct val="150000"/>
              </a:lnSpc>
            </a:pPr>
            <a:r>
              <a:rPr lang="en-US" sz="1300">
                <a:solidFill>
                  <a:srgbClr val="3D3A30"/>
                </a:solidFill>
                <a:latin typeface="Georgia" pitchFamily="34" charset="0"/>
                <a:ea typeface="Georgia" pitchFamily="34" charset="-122"/>
                <a:cs typeface="Georgia" pitchFamily="34" charset="-120"/>
              </a:rPr>
              <a:t>Thanks to our collaborators at </a:t>
            </a:r>
            <a:r>
              <a:rPr lang="en-US" sz="1300" b="1">
                <a:solidFill>
                  <a:srgbClr val="3D3A30"/>
                </a:solidFill>
                <a:latin typeface="Georgia" pitchFamily="34" charset="0"/>
                <a:ea typeface="Georgia" pitchFamily="34" charset="-122"/>
                <a:cs typeface="Georgia" pitchFamily="34" charset="-120"/>
              </a:rPr>
              <a:t>Nissan Advanced Technology Center — Silicon Valley </a:t>
            </a:r>
            <a:r>
              <a:rPr lang="en-US" sz="1300">
                <a:solidFill>
                  <a:srgbClr val="3D3A30"/>
                </a:solidFill>
                <a:latin typeface="Georgia" pitchFamily="34" charset="0"/>
                <a:ea typeface="Georgia" pitchFamily="34" charset="-122"/>
                <a:cs typeface="Georgia" pitchFamily="34" charset="-120"/>
              </a:rPr>
              <a:t>. Work supported in part by the </a:t>
            </a:r>
            <a:r>
              <a:rPr lang="en-US" sz="1300" b="1">
                <a:solidFill>
                  <a:srgbClr val="3D3A30"/>
                </a:solidFill>
                <a:latin typeface="Georgia" pitchFamily="34" charset="0"/>
                <a:ea typeface="Georgia" pitchFamily="34" charset="-122"/>
                <a:cs typeface="Georgia" pitchFamily="34" charset="-120"/>
              </a:rPr>
              <a:t>National Science Foundation </a:t>
            </a:r>
            <a:r>
              <a:rPr lang="en-US" sz="1300">
                <a:solidFill>
                  <a:srgbClr val="3D3A30"/>
                </a:solidFill>
                <a:latin typeface="Georgia" pitchFamily="34" charset="0"/>
                <a:ea typeface="Georgia" pitchFamily="34" charset="-122"/>
                <a:cs typeface="Georgia" pitchFamily="34" charset="-120"/>
              </a:rPr>
              <a:t>.</a:t>
            </a:r>
            <a:endParaRPr lang="en-US" sz="1300"/>
          </a:p>
        </p:txBody>
      </p:sp>
      <p:sp>
        <p:nvSpPr>
          <p:cNvPr id="11" name="Text 6"/>
          <p:cNvSpPr/>
          <p:nvPr/>
        </p:nvSpPr>
        <p:spPr>
          <a:xfrm>
            <a:off x="10055335" y="4413415"/>
            <a:ext cx="1364363" cy="215900"/>
          </a:xfrm>
          <a:prstGeom prst="rect">
            <a:avLst/>
          </a:prstGeom>
          <a:noFill/>
          <a:ln/>
        </p:spPr>
        <p:txBody>
          <a:bodyPr wrap="square" lIns="16933" tIns="16933" rIns="16933" bIns="16933" rtlCol="0" anchor="t">
            <a:normAutofit fontScale="92500" lnSpcReduction="10000"/>
          </a:bodyPr>
          <a:lstStyle/>
          <a:p>
            <a:pPr>
              <a:lnSpc>
                <a:spcPct val="150000"/>
              </a:lnSpc>
            </a:pPr>
            <a:r>
              <a:rPr lang="en-US" sz="1000" kern="0" spc="40">
                <a:solidFill>
                  <a:srgbClr val="807968"/>
                </a:solidFill>
                <a:latin typeface="Arial" pitchFamily="34" charset="0"/>
                <a:ea typeface="Arial" pitchFamily="34" charset="-122"/>
                <a:cs typeface="Arial" pitchFamily="34" charset="-120"/>
              </a:rPr>
              <a:t>FULL PAPER · </a:t>
            </a:r>
            <a:r>
              <a:rPr lang="en-US" sz="1000" kern="0" spc="40" err="1">
                <a:solidFill>
                  <a:srgbClr val="807968"/>
                </a:solidFill>
                <a:latin typeface="Arial" pitchFamily="34" charset="0"/>
                <a:ea typeface="Arial" pitchFamily="34" charset="-122"/>
                <a:cs typeface="Arial" pitchFamily="34" charset="-120"/>
              </a:rPr>
              <a:t>arXiv</a:t>
            </a:r>
            <a:endParaRPr lang="en-US" sz="1000"/>
          </a:p>
        </p:txBody>
      </p:sp>
      <p:pic>
        <p:nvPicPr>
          <p:cNvPr id="16" name="Picture 15">
            <a:extLst>
              <a:ext uri="{FF2B5EF4-FFF2-40B4-BE49-F238E27FC236}">
                <a16:creationId xmlns:a16="http://schemas.microsoft.com/office/drawing/2014/main" id="{10AD7DB7-16BA-DFEF-7563-5982B5FB5B7C}"/>
              </a:ext>
            </a:extLst>
          </p:cNvPr>
          <p:cNvPicPr>
            <a:picLocks noChangeAspect="1"/>
          </p:cNvPicPr>
          <p:nvPr/>
        </p:nvPicPr>
        <p:blipFill>
          <a:blip r:embed="rId5"/>
          <a:stretch>
            <a:fillRect/>
          </a:stretch>
        </p:blipFill>
        <p:spPr>
          <a:xfrm>
            <a:off x="9873522" y="4652327"/>
            <a:ext cx="1607301" cy="1596139"/>
          </a:xfrm>
          <a:prstGeom prst="rect">
            <a:avLst/>
          </a:prstGeom>
        </p:spPr>
      </p:pic>
      <p:sp>
        <p:nvSpPr>
          <p:cNvPr id="8" name="Slide Number Placeholder 7">
            <a:extLst>
              <a:ext uri="{FF2B5EF4-FFF2-40B4-BE49-F238E27FC236}">
                <a16:creationId xmlns:a16="http://schemas.microsoft.com/office/drawing/2014/main" id="{5AA53383-F698-5B79-3A07-5F4936B5E21D}"/>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13</a:t>
            </a:fld>
            <a:endParaRPr lang="en-US"/>
          </a:p>
        </p:txBody>
      </p:sp>
      <p:sp>
        <p:nvSpPr>
          <p:cNvPr id="9" name="Rectangle 8">
            <a:extLst>
              <a:ext uri="{FF2B5EF4-FFF2-40B4-BE49-F238E27FC236}">
                <a16:creationId xmlns:a16="http://schemas.microsoft.com/office/drawing/2014/main" id="{85B15886-DB3E-60C9-357C-58B2EC18E0FF}"/>
              </a:ext>
            </a:extLst>
          </p:cNvPr>
          <p:cNvSpPr/>
          <p:nvPr/>
        </p:nvSpPr>
        <p:spPr>
          <a:xfrm>
            <a:off x="216310" y="863468"/>
            <a:ext cx="11587602" cy="404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1"/>
          <p:cNvSpPr/>
          <p:nvPr/>
        </p:nvSpPr>
        <p:spPr>
          <a:xfrm>
            <a:off x="661540" y="247986"/>
            <a:ext cx="11092734" cy="1231900"/>
          </a:xfrm>
          <a:prstGeom prst="rect">
            <a:avLst/>
          </a:prstGeom>
          <a:noFill/>
          <a:ln/>
        </p:spPr>
        <p:txBody>
          <a:bodyPr wrap="square" lIns="16933" tIns="16933" rIns="16933" bIns="16933" rtlCol="0" anchor="t">
            <a:normAutofit/>
          </a:bodyPr>
          <a:lstStyle/>
          <a:p>
            <a:pPr>
              <a:lnSpc>
                <a:spcPct val="95000"/>
              </a:lnSpc>
            </a:pPr>
            <a:r>
              <a:rPr lang="en-US" sz="6600" i="1" kern="0" spc="-200">
                <a:solidFill>
                  <a:srgbClr val="000000"/>
                </a:solidFill>
                <a:latin typeface="Georgia" pitchFamily="34" charset="0"/>
                <a:ea typeface="Georgia" pitchFamily="34" charset="-122"/>
                <a:cs typeface="Georgia" pitchFamily="34" charset="-120"/>
              </a:rPr>
              <a:t>Thank you.</a:t>
            </a:r>
            <a:endParaRPr lang="en-US" sz="6600"/>
          </a:p>
        </p:txBody>
      </p:sp>
      <p:grpSp>
        <p:nvGrpSpPr>
          <p:cNvPr id="10" name="Group 9">
            <a:extLst>
              <a:ext uri="{FF2B5EF4-FFF2-40B4-BE49-F238E27FC236}">
                <a16:creationId xmlns:a16="http://schemas.microsoft.com/office/drawing/2014/main" id="{0AA3EC9E-E42A-3122-B293-9498CEAE46F8}"/>
              </a:ext>
            </a:extLst>
          </p:cNvPr>
          <p:cNvGrpSpPr/>
          <p:nvPr/>
        </p:nvGrpSpPr>
        <p:grpSpPr>
          <a:xfrm>
            <a:off x="2076874" y="1445431"/>
            <a:ext cx="7530254" cy="2886392"/>
            <a:chOff x="548640" y="1003876"/>
            <a:chExt cx="7530254" cy="2926080"/>
          </a:xfrm>
        </p:grpSpPr>
        <p:sp>
          <p:nvSpPr>
            <p:cNvPr id="12" name="Shape 6">
              <a:extLst>
                <a:ext uri="{FF2B5EF4-FFF2-40B4-BE49-F238E27FC236}">
                  <a16:creationId xmlns:a16="http://schemas.microsoft.com/office/drawing/2014/main" id="{0511A154-4511-541E-9FE7-AF39E59FC7E3}"/>
                </a:ext>
              </a:extLst>
            </p:cNvPr>
            <p:cNvSpPr/>
            <p:nvPr/>
          </p:nvSpPr>
          <p:spPr>
            <a:xfrm>
              <a:off x="548640" y="1003876"/>
              <a:ext cx="7530254" cy="2926080"/>
            </a:xfrm>
            <a:prstGeom prst="rect">
              <a:avLst/>
            </a:prstGeom>
            <a:solidFill>
              <a:srgbClr val="F8FAFC"/>
            </a:solidFill>
            <a:ln w="12700">
              <a:solidFill>
                <a:srgbClr val="94A3B8"/>
              </a:solidFill>
              <a:prstDash val="dash"/>
            </a:ln>
          </p:spPr>
          <p:txBody>
            <a:bodyPr/>
            <a:lstStyle/>
            <a:p>
              <a:endParaRPr lang="en-US"/>
            </a:p>
          </p:txBody>
        </p:sp>
        <p:grpSp>
          <p:nvGrpSpPr>
            <p:cNvPr id="13" name="Group 12">
              <a:extLst>
                <a:ext uri="{FF2B5EF4-FFF2-40B4-BE49-F238E27FC236}">
                  <a16:creationId xmlns:a16="http://schemas.microsoft.com/office/drawing/2014/main" id="{F67D5E74-3DAD-7025-BCB7-C0748FB49023}"/>
                </a:ext>
              </a:extLst>
            </p:cNvPr>
            <p:cNvGrpSpPr/>
            <p:nvPr/>
          </p:nvGrpSpPr>
          <p:grpSpPr>
            <a:xfrm>
              <a:off x="3145706" y="1057500"/>
              <a:ext cx="2018274" cy="2838373"/>
              <a:chOff x="13769921" y="877211"/>
              <a:chExt cx="3731659" cy="5597477"/>
            </a:xfrm>
            <a:effectLst/>
          </p:grpSpPr>
          <p:sp>
            <p:nvSpPr>
              <p:cNvPr id="33" name="Shape 7">
                <a:extLst>
                  <a:ext uri="{FF2B5EF4-FFF2-40B4-BE49-F238E27FC236}">
                    <a16:creationId xmlns:a16="http://schemas.microsoft.com/office/drawing/2014/main" id="{254525CB-ED7E-279B-9C9A-DA6149E531B2}"/>
                  </a:ext>
                </a:extLst>
              </p:cNvPr>
              <p:cNvSpPr/>
              <p:nvPr/>
            </p:nvSpPr>
            <p:spPr>
              <a:xfrm>
                <a:off x="13769921" y="877211"/>
                <a:ext cx="3731659" cy="5597477"/>
              </a:xfrm>
              <a:prstGeom prst="roundRect">
                <a:avLst>
                  <a:gd name="adj" fmla="val 6667"/>
                </a:avLst>
              </a:prstGeom>
              <a:solidFill>
                <a:srgbClr val="FFFFFF"/>
              </a:solidFill>
              <a:ln w="10583">
                <a:solidFill>
                  <a:srgbClr val="B69A5A"/>
                </a:solidFill>
                <a:prstDash val="solid"/>
              </a:ln>
              <a:effectLst>
                <a:outerShdw blurRad="285750" dist="114300" dir="5400000" algn="bl" rotWithShape="0">
                  <a:srgbClr val="000000">
                    <a:alpha val="6000"/>
                  </a:srgbClr>
                </a:outerShdw>
              </a:effectLst>
            </p:spPr>
            <p:txBody>
              <a:bodyPr/>
              <a:lstStyle/>
              <a:p>
                <a:endParaRPr lang="en-US" sz="1600"/>
              </a:p>
            </p:txBody>
          </p:sp>
          <p:sp>
            <p:nvSpPr>
              <p:cNvPr id="34" name="Shape 8">
                <a:extLst>
                  <a:ext uri="{FF2B5EF4-FFF2-40B4-BE49-F238E27FC236}">
                    <a16:creationId xmlns:a16="http://schemas.microsoft.com/office/drawing/2014/main" id="{A0DD6C63-6A1E-781A-CFF2-86ED90D6166E}"/>
                  </a:ext>
                </a:extLst>
              </p:cNvPr>
              <p:cNvSpPr/>
              <p:nvPr/>
            </p:nvSpPr>
            <p:spPr>
              <a:xfrm>
                <a:off x="13984913" y="1429877"/>
                <a:ext cx="3301674" cy="7390"/>
              </a:xfrm>
              <a:prstGeom prst="rect">
                <a:avLst/>
              </a:prstGeom>
              <a:solidFill>
                <a:srgbClr val="CFAE70"/>
              </a:solidFill>
              <a:ln/>
            </p:spPr>
            <p:txBody>
              <a:bodyPr/>
              <a:lstStyle/>
              <a:p>
                <a:endParaRPr lang="en-US" sz="1600"/>
              </a:p>
            </p:txBody>
          </p:sp>
          <p:sp>
            <p:nvSpPr>
              <p:cNvPr id="35" name="Text 9">
                <a:extLst>
                  <a:ext uri="{FF2B5EF4-FFF2-40B4-BE49-F238E27FC236}">
                    <a16:creationId xmlns:a16="http://schemas.microsoft.com/office/drawing/2014/main" id="{CDED8EBD-CB1F-0163-7354-087AD08B563A}"/>
                  </a:ext>
                </a:extLst>
              </p:cNvPr>
              <p:cNvSpPr/>
              <p:nvPr/>
            </p:nvSpPr>
            <p:spPr>
              <a:xfrm>
                <a:off x="13984913" y="1070748"/>
                <a:ext cx="3400724" cy="305919"/>
              </a:xfrm>
              <a:prstGeom prst="rect">
                <a:avLst/>
              </a:prstGeom>
              <a:noFill/>
              <a:ln/>
            </p:spPr>
            <p:txBody>
              <a:bodyPr wrap="square" lIns="25400" tIns="25400" rIns="25400" bIns="25400" rtlCol="0" anchor="t">
                <a:noAutofit/>
              </a:bodyPr>
              <a:lstStyle/>
              <a:p>
                <a:pPr marL="0" indent="0" algn="l">
                  <a:lnSpc>
                    <a:spcPct val="150000"/>
                  </a:lnSpc>
                  <a:buNone/>
                </a:pPr>
                <a:r>
                  <a:rPr lang="en-US" sz="800">
                    <a:solidFill>
                      <a:srgbClr val="000000"/>
                    </a:solidFill>
                    <a:latin typeface="Georgia" pitchFamily="34" charset="0"/>
                    <a:ea typeface="Georgia" pitchFamily="34" charset="-122"/>
                    <a:cs typeface="Georgia" pitchFamily="34" charset="-120"/>
                  </a:rPr>
                  <a:t>Select &amp; charge</a:t>
                </a:r>
                <a:endParaRPr lang="en-US" sz="800"/>
              </a:p>
            </p:txBody>
          </p:sp>
          <p:sp>
            <p:nvSpPr>
              <p:cNvPr id="36" name="Text 10">
                <a:extLst>
                  <a:ext uri="{FF2B5EF4-FFF2-40B4-BE49-F238E27FC236}">
                    <a16:creationId xmlns:a16="http://schemas.microsoft.com/office/drawing/2014/main" id="{36DF4494-25D4-CFCA-A631-2ACF7E692DA1}"/>
                  </a:ext>
                </a:extLst>
              </p:cNvPr>
              <p:cNvSpPr/>
              <p:nvPr/>
            </p:nvSpPr>
            <p:spPr>
              <a:xfrm>
                <a:off x="13984913" y="1596740"/>
                <a:ext cx="3400724" cy="196124"/>
              </a:xfrm>
              <a:prstGeom prst="rect">
                <a:avLst/>
              </a:prstGeom>
              <a:noFill/>
              <a:ln/>
            </p:spPr>
            <p:txBody>
              <a:bodyPr wrap="square" lIns="25400" tIns="25400" rIns="25400" bIns="25400" rtlCol="0" anchor="t">
                <a:noAutofit/>
              </a:bodyPr>
              <a:lstStyle/>
              <a:p>
                <a:pPr marL="0" indent="0" algn="l">
                  <a:lnSpc>
                    <a:spcPct val="150000"/>
                  </a:lnSpc>
                  <a:buNone/>
                </a:pPr>
                <a:r>
                  <a:rPr lang="en-US" sz="600" kern="0" spc="127">
                    <a:solidFill>
                      <a:srgbClr val="807968"/>
                    </a:solidFill>
                    <a:latin typeface="Arial" pitchFamily="34" charset="0"/>
                    <a:ea typeface="Arial" pitchFamily="34" charset="-122"/>
                    <a:cs typeface="Arial" pitchFamily="34" charset="-120"/>
                  </a:rPr>
                  <a:t>YOUR REQUEST</a:t>
                </a:r>
                <a:endParaRPr lang="en-US" sz="600"/>
              </a:p>
            </p:txBody>
          </p:sp>
          <p:sp>
            <p:nvSpPr>
              <p:cNvPr id="37" name="Shape 11">
                <a:extLst>
                  <a:ext uri="{FF2B5EF4-FFF2-40B4-BE49-F238E27FC236}">
                    <a16:creationId xmlns:a16="http://schemas.microsoft.com/office/drawing/2014/main" id="{84BC92C1-2721-9447-659D-B71899DAE59B}"/>
                  </a:ext>
                </a:extLst>
              </p:cNvPr>
              <p:cNvSpPr/>
              <p:nvPr/>
            </p:nvSpPr>
            <p:spPr>
              <a:xfrm>
                <a:off x="13984913" y="1899172"/>
                <a:ext cx="3301674" cy="609828"/>
              </a:xfrm>
              <a:prstGeom prst="rect">
                <a:avLst/>
              </a:prstGeom>
              <a:solidFill>
                <a:srgbClr val="F5ECD7"/>
              </a:solidFill>
              <a:ln w="10583">
                <a:solidFill>
                  <a:srgbClr val="CFAE70"/>
                </a:solidFill>
                <a:prstDash val="solid"/>
              </a:ln>
            </p:spPr>
            <p:txBody>
              <a:bodyPr/>
              <a:lstStyle/>
              <a:p>
                <a:endParaRPr lang="en-US" sz="1600"/>
              </a:p>
            </p:txBody>
          </p:sp>
          <p:sp>
            <p:nvSpPr>
              <p:cNvPr id="38" name="Text 12">
                <a:extLst>
                  <a:ext uri="{FF2B5EF4-FFF2-40B4-BE49-F238E27FC236}">
                    <a16:creationId xmlns:a16="http://schemas.microsoft.com/office/drawing/2014/main" id="{81C0DF8A-6ECF-DEF9-C203-C1BC8797D5BC}"/>
                  </a:ext>
                </a:extLst>
              </p:cNvPr>
              <p:cNvSpPr/>
              <p:nvPr/>
            </p:nvSpPr>
            <p:spPr>
              <a:xfrm>
                <a:off x="14116884" y="2012915"/>
                <a:ext cx="2789780"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80% SoC by 4:00 PM</a:t>
                </a:r>
                <a:endParaRPr lang="en-US" sz="800"/>
              </a:p>
            </p:txBody>
          </p:sp>
          <p:sp>
            <p:nvSpPr>
              <p:cNvPr id="39" name="Text 14">
                <a:extLst>
                  <a:ext uri="{FF2B5EF4-FFF2-40B4-BE49-F238E27FC236}">
                    <a16:creationId xmlns:a16="http://schemas.microsoft.com/office/drawing/2014/main" id="{0D813A01-D2B0-7D24-3FEF-BB67B2517CF6}"/>
                  </a:ext>
                </a:extLst>
              </p:cNvPr>
              <p:cNvSpPr/>
              <p:nvPr/>
            </p:nvSpPr>
            <p:spPr>
              <a:xfrm>
                <a:off x="16606127" y="2020233"/>
                <a:ext cx="603773" cy="360057"/>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40" name="Text 15">
                <a:extLst>
                  <a:ext uri="{FF2B5EF4-FFF2-40B4-BE49-F238E27FC236}">
                    <a16:creationId xmlns:a16="http://schemas.microsoft.com/office/drawing/2014/main" id="{684ADD90-E6FD-B7F7-48DE-12D26D5EC5C2}"/>
                  </a:ext>
                </a:extLst>
              </p:cNvPr>
              <p:cNvSpPr/>
              <p:nvPr/>
            </p:nvSpPr>
            <p:spPr>
              <a:xfrm>
                <a:off x="13984913" y="2668471"/>
                <a:ext cx="3400724" cy="196124"/>
              </a:xfrm>
              <a:prstGeom prst="rect">
                <a:avLst/>
              </a:prstGeom>
              <a:noFill/>
              <a:ln/>
            </p:spPr>
            <p:txBody>
              <a:bodyPr wrap="square" lIns="25400" tIns="25400" rIns="25400" bIns="25400" rtlCol="0" anchor="t">
                <a:noAutofit/>
              </a:bodyPr>
              <a:lstStyle/>
              <a:p>
                <a:pPr marL="0" indent="0" algn="l">
                  <a:lnSpc>
                    <a:spcPct val="150000"/>
                  </a:lnSpc>
                  <a:buNone/>
                </a:pPr>
                <a:r>
                  <a:rPr lang="en-US" sz="600" kern="0" spc="127">
                    <a:solidFill>
                      <a:srgbClr val="807968"/>
                    </a:solidFill>
                    <a:latin typeface="Arial" pitchFamily="34" charset="0"/>
                    <a:ea typeface="Arial" pitchFamily="34" charset="-122"/>
                    <a:cs typeface="Arial" pitchFamily="34" charset="-120"/>
                  </a:rPr>
                  <a:t>SUGGESTED</a:t>
                </a:r>
                <a:endParaRPr lang="en-US" sz="600"/>
              </a:p>
            </p:txBody>
          </p:sp>
          <p:sp>
            <p:nvSpPr>
              <p:cNvPr id="41" name="Shape 16">
                <a:extLst>
                  <a:ext uri="{FF2B5EF4-FFF2-40B4-BE49-F238E27FC236}">
                    <a16:creationId xmlns:a16="http://schemas.microsoft.com/office/drawing/2014/main" id="{9211DFDD-954D-2D1B-B21A-D2F85DDFA938}"/>
                  </a:ext>
                </a:extLst>
              </p:cNvPr>
              <p:cNvSpPr/>
              <p:nvPr/>
            </p:nvSpPr>
            <p:spPr>
              <a:xfrm>
                <a:off x="13984913" y="2970903"/>
                <a:ext cx="3301674" cy="609828"/>
              </a:xfrm>
              <a:prstGeom prst="rect">
                <a:avLst/>
              </a:prstGeom>
              <a:ln w="10583">
                <a:solidFill>
                  <a:srgbClr val="E6E0D2"/>
                </a:solidFill>
                <a:prstDash val="solid"/>
              </a:ln>
            </p:spPr>
            <p:txBody>
              <a:bodyPr/>
              <a:lstStyle/>
              <a:p>
                <a:endParaRPr lang="en-US" sz="1600"/>
              </a:p>
            </p:txBody>
          </p:sp>
          <p:sp>
            <p:nvSpPr>
              <p:cNvPr id="42" name="Text 17">
                <a:extLst>
                  <a:ext uri="{FF2B5EF4-FFF2-40B4-BE49-F238E27FC236}">
                    <a16:creationId xmlns:a16="http://schemas.microsoft.com/office/drawing/2014/main" id="{E59FF33E-4D9D-057A-6F77-0ED6C39FACC0}"/>
                  </a:ext>
                </a:extLst>
              </p:cNvPr>
              <p:cNvSpPr/>
              <p:nvPr/>
            </p:nvSpPr>
            <p:spPr>
              <a:xfrm>
                <a:off x="14116884" y="3084647"/>
                <a:ext cx="2675722"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70% SoC by 4:00 PM</a:t>
                </a:r>
                <a:endParaRPr lang="en-US" sz="800"/>
              </a:p>
            </p:txBody>
          </p:sp>
          <p:sp>
            <p:nvSpPr>
              <p:cNvPr id="43" name="Text 19">
                <a:extLst>
                  <a:ext uri="{FF2B5EF4-FFF2-40B4-BE49-F238E27FC236}">
                    <a16:creationId xmlns:a16="http://schemas.microsoft.com/office/drawing/2014/main" id="{9258A304-8415-9C1B-BBCE-D74443602EE5}"/>
                  </a:ext>
                </a:extLst>
              </p:cNvPr>
              <p:cNvSpPr/>
              <p:nvPr/>
            </p:nvSpPr>
            <p:spPr>
              <a:xfrm>
                <a:off x="16747042" y="3015406"/>
                <a:ext cx="603773"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44" name="Shape 20">
                <a:extLst>
                  <a:ext uri="{FF2B5EF4-FFF2-40B4-BE49-F238E27FC236}">
                    <a16:creationId xmlns:a16="http://schemas.microsoft.com/office/drawing/2014/main" id="{2AFED9F9-8B68-ECF7-5081-311479FCE123}"/>
                  </a:ext>
                </a:extLst>
              </p:cNvPr>
              <p:cNvSpPr/>
              <p:nvPr/>
            </p:nvSpPr>
            <p:spPr>
              <a:xfrm>
                <a:off x="13984913" y="3700364"/>
                <a:ext cx="3301674" cy="609828"/>
              </a:xfrm>
              <a:prstGeom prst="rect">
                <a:avLst/>
              </a:prstGeom>
              <a:ln w="10583">
                <a:solidFill>
                  <a:srgbClr val="E6E0D2"/>
                </a:solidFill>
                <a:prstDash val="solid"/>
              </a:ln>
            </p:spPr>
            <p:txBody>
              <a:bodyPr/>
              <a:lstStyle/>
              <a:p>
                <a:endParaRPr lang="en-US" sz="1600"/>
              </a:p>
            </p:txBody>
          </p:sp>
          <p:sp>
            <p:nvSpPr>
              <p:cNvPr id="45" name="Text 21">
                <a:extLst>
                  <a:ext uri="{FF2B5EF4-FFF2-40B4-BE49-F238E27FC236}">
                    <a16:creationId xmlns:a16="http://schemas.microsoft.com/office/drawing/2014/main" id="{B83E9FF7-4E1F-F772-4036-A90A0A35A00F}"/>
                  </a:ext>
                </a:extLst>
              </p:cNvPr>
              <p:cNvSpPr/>
              <p:nvPr/>
            </p:nvSpPr>
            <p:spPr>
              <a:xfrm>
                <a:off x="14116884" y="3814107"/>
                <a:ext cx="2675722"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80% SoC by 4:30 PM</a:t>
                </a:r>
                <a:endParaRPr lang="en-US" sz="800"/>
              </a:p>
            </p:txBody>
          </p:sp>
          <p:sp>
            <p:nvSpPr>
              <p:cNvPr id="46" name="Shape 24">
                <a:extLst>
                  <a:ext uri="{FF2B5EF4-FFF2-40B4-BE49-F238E27FC236}">
                    <a16:creationId xmlns:a16="http://schemas.microsoft.com/office/drawing/2014/main" id="{F6C3EA1C-D43D-5A9B-547C-207AAE0B2AF4}"/>
                  </a:ext>
                </a:extLst>
              </p:cNvPr>
              <p:cNvSpPr/>
              <p:nvPr/>
            </p:nvSpPr>
            <p:spPr>
              <a:xfrm>
                <a:off x="13984913" y="4429824"/>
                <a:ext cx="3301674" cy="609828"/>
              </a:xfrm>
              <a:prstGeom prst="rect">
                <a:avLst/>
              </a:prstGeom>
              <a:ln w="10583">
                <a:solidFill>
                  <a:srgbClr val="E6E0D2"/>
                </a:solidFill>
                <a:prstDash val="solid"/>
              </a:ln>
            </p:spPr>
            <p:txBody>
              <a:bodyPr/>
              <a:lstStyle/>
              <a:p>
                <a:endParaRPr lang="en-US" sz="1600"/>
              </a:p>
            </p:txBody>
          </p:sp>
          <p:sp>
            <p:nvSpPr>
              <p:cNvPr id="47" name="Text 25">
                <a:extLst>
                  <a:ext uri="{FF2B5EF4-FFF2-40B4-BE49-F238E27FC236}">
                    <a16:creationId xmlns:a16="http://schemas.microsoft.com/office/drawing/2014/main" id="{ADD13D33-7FE3-8799-EB8E-BC9E1736B8D5}"/>
                  </a:ext>
                </a:extLst>
              </p:cNvPr>
              <p:cNvSpPr/>
              <p:nvPr/>
            </p:nvSpPr>
            <p:spPr>
              <a:xfrm>
                <a:off x="14116884" y="4543568"/>
                <a:ext cx="2765066"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60% SoC by 5:30 PM</a:t>
                </a:r>
                <a:endParaRPr lang="en-US" sz="800"/>
              </a:p>
            </p:txBody>
          </p:sp>
          <p:sp>
            <p:nvSpPr>
              <p:cNvPr id="48" name="Text 27">
                <a:extLst>
                  <a:ext uri="{FF2B5EF4-FFF2-40B4-BE49-F238E27FC236}">
                    <a16:creationId xmlns:a16="http://schemas.microsoft.com/office/drawing/2014/main" id="{512E264A-9122-78DE-1846-1332106FB580}"/>
                  </a:ext>
                </a:extLst>
              </p:cNvPr>
              <p:cNvSpPr/>
              <p:nvPr/>
            </p:nvSpPr>
            <p:spPr>
              <a:xfrm>
                <a:off x="16870519" y="4585023"/>
                <a:ext cx="339381" cy="325919"/>
              </a:xfrm>
              <a:prstGeom prst="rect">
                <a:avLst/>
              </a:prstGeom>
              <a:noFill/>
              <a:ln/>
            </p:spPr>
            <p:txBody>
              <a:bodyPr wrap="square" lIns="25400" tIns="25400" rIns="25400" bIns="25400" rtlCol="0" anchor="t">
                <a:noAutofit/>
              </a:bodyPr>
              <a:lstStyle/>
              <a:p>
                <a:pPr marL="0" indent="0" algn="l">
                  <a:lnSpc>
                    <a:spcPct val="150000"/>
                  </a:lnSpc>
                  <a:buNone/>
                </a:pPr>
                <a:endParaRPr lang="en-US" sz="700"/>
              </a:p>
            </p:txBody>
          </p:sp>
          <p:sp>
            <p:nvSpPr>
              <p:cNvPr id="49" name="Shape 28">
                <a:extLst>
                  <a:ext uri="{FF2B5EF4-FFF2-40B4-BE49-F238E27FC236}">
                    <a16:creationId xmlns:a16="http://schemas.microsoft.com/office/drawing/2014/main" id="{655C51EC-284E-4109-DF9D-98EE889A0248}"/>
                  </a:ext>
                </a:extLst>
              </p:cNvPr>
              <p:cNvSpPr/>
              <p:nvPr/>
            </p:nvSpPr>
            <p:spPr>
              <a:xfrm>
                <a:off x="13984913" y="5267021"/>
                <a:ext cx="3301674" cy="380492"/>
              </a:xfrm>
              <a:prstGeom prst="rect">
                <a:avLst/>
              </a:prstGeom>
              <a:ln w="10583">
                <a:solidFill>
                  <a:srgbClr val="CFC8B7"/>
                </a:solidFill>
                <a:prstDash val="dash"/>
              </a:ln>
            </p:spPr>
            <p:txBody>
              <a:bodyPr/>
              <a:lstStyle/>
              <a:p>
                <a:endParaRPr lang="en-US" sz="1600"/>
              </a:p>
            </p:txBody>
          </p:sp>
          <p:sp>
            <p:nvSpPr>
              <p:cNvPr id="50" name="Text 29">
                <a:extLst>
                  <a:ext uri="{FF2B5EF4-FFF2-40B4-BE49-F238E27FC236}">
                    <a16:creationId xmlns:a16="http://schemas.microsoft.com/office/drawing/2014/main" id="{F016FF3F-727B-7DED-FE8C-6AEF6EB8EE94}"/>
                  </a:ext>
                </a:extLst>
              </p:cNvPr>
              <p:cNvSpPr/>
              <p:nvPr/>
            </p:nvSpPr>
            <p:spPr>
              <a:xfrm>
                <a:off x="14067455" y="5248639"/>
                <a:ext cx="3136590" cy="206078"/>
              </a:xfrm>
              <a:prstGeom prst="rect">
                <a:avLst/>
              </a:prstGeom>
              <a:noFill/>
              <a:ln/>
            </p:spPr>
            <p:txBody>
              <a:bodyPr wrap="square" lIns="25400" tIns="25400" rIns="25400" bIns="25400" rtlCol="0" anchor="t">
                <a:noAutofit/>
              </a:bodyPr>
              <a:lstStyle/>
              <a:p>
                <a:pPr marL="0" indent="0" algn="ctr">
                  <a:lnSpc>
                    <a:spcPct val="150000"/>
                  </a:lnSpc>
                  <a:buNone/>
                </a:pPr>
                <a:r>
                  <a:rPr lang="en-US" sz="700" kern="0" spc="108">
                    <a:solidFill>
                      <a:srgbClr val="807968"/>
                    </a:solidFill>
                    <a:latin typeface="Arial" pitchFamily="34" charset="0"/>
                    <a:ea typeface="Arial" pitchFamily="34" charset="-122"/>
                    <a:cs typeface="Arial" pitchFamily="34" charset="-120"/>
                  </a:rPr>
                  <a:t>REJECT ALL</a:t>
                </a:r>
                <a:endParaRPr lang="en-US" sz="700"/>
              </a:p>
            </p:txBody>
          </p:sp>
          <p:sp>
            <p:nvSpPr>
              <p:cNvPr id="51" name="Shape 30">
                <a:extLst>
                  <a:ext uri="{FF2B5EF4-FFF2-40B4-BE49-F238E27FC236}">
                    <a16:creationId xmlns:a16="http://schemas.microsoft.com/office/drawing/2014/main" id="{2BA032B1-CE37-FC48-DEA4-E5C43A2CB6B1}"/>
                  </a:ext>
                </a:extLst>
              </p:cNvPr>
              <p:cNvSpPr/>
              <p:nvPr/>
            </p:nvSpPr>
            <p:spPr>
              <a:xfrm>
                <a:off x="13984913" y="5767147"/>
                <a:ext cx="3301674" cy="438808"/>
              </a:xfrm>
              <a:prstGeom prst="rect">
                <a:avLst/>
              </a:prstGeom>
              <a:solidFill>
                <a:srgbClr val="000000"/>
              </a:solidFill>
              <a:ln/>
            </p:spPr>
            <p:txBody>
              <a:bodyPr/>
              <a:lstStyle/>
              <a:p>
                <a:endParaRPr lang="en-US" sz="1600"/>
              </a:p>
            </p:txBody>
          </p:sp>
          <p:sp>
            <p:nvSpPr>
              <p:cNvPr id="52" name="Text 31">
                <a:extLst>
                  <a:ext uri="{FF2B5EF4-FFF2-40B4-BE49-F238E27FC236}">
                    <a16:creationId xmlns:a16="http://schemas.microsoft.com/office/drawing/2014/main" id="{B6BDBE42-B3F7-E5EF-02A2-1FC1D0A5E348}"/>
                  </a:ext>
                </a:extLst>
              </p:cNvPr>
              <p:cNvSpPr/>
              <p:nvPr/>
            </p:nvSpPr>
            <p:spPr>
              <a:xfrm>
                <a:off x="14059777" y="5748165"/>
                <a:ext cx="3151947" cy="225962"/>
              </a:xfrm>
              <a:prstGeom prst="rect">
                <a:avLst/>
              </a:prstGeom>
              <a:noFill/>
              <a:ln/>
            </p:spPr>
            <p:txBody>
              <a:bodyPr wrap="square" lIns="25400" tIns="25400" rIns="25400" bIns="25400" rtlCol="0" anchor="t">
                <a:noAutofit/>
              </a:bodyPr>
              <a:lstStyle/>
              <a:p>
                <a:pPr marL="0" indent="0" algn="ctr">
                  <a:lnSpc>
                    <a:spcPct val="150000"/>
                  </a:lnSpc>
                  <a:buNone/>
                </a:pPr>
                <a:r>
                  <a:rPr lang="en-US" sz="800" b="1" kern="0" spc="150">
                    <a:solidFill>
                      <a:srgbClr val="FFFFFF"/>
                    </a:solidFill>
                    <a:latin typeface="Arial" pitchFamily="34" charset="0"/>
                    <a:ea typeface="Arial" pitchFamily="34" charset="-122"/>
                    <a:cs typeface="Arial" pitchFamily="34" charset="-120"/>
                  </a:rPr>
                  <a:t>SELECT &amp; CHARGE</a:t>
                </a:r>
                <a:endParaRPr lang="en-US" sz="800"/>
              </a:p>
            </p:txBody>
          </p:sp>
          <p:sp>
            <p:nvSpPr>
              <p:cNvPr id="53" name="Text 19">
                <a:extLst>
                  <a:ext uri="{FF2B5EF4-FFF2-40B4-BE49-F238E27FC236}">
                    <a16:creationId xmlns:a16="http://schemas.microsoft.com/office/drawing/2014/main" id="{C9E8FBB2-B5E2-A401-6215-1FDEF21D740F}"/>
                  </a:ext>
                </a:extLst>
              </p:cNvPr>
              <p:cNvSpPr/>
              <p:nvPr/>
            </p:nvSpPr>
            <p:spPr>
              <a:xfrm>
                <a:off x="16749841" y="3741478"/>
                <a:ext cx="603773"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54" name="Text 19">
                <a:extLst>
                  <a:ext uri="{FF2B5EF4-FFF2-40B4-BE49-F238E27FC236}">
                    <a16:creationId xmlns:a16="http://schemas.microsoft.com/office/drawing/2014/main" id="{BF63A19E-6599-C78B-DB6D-C17EE3E9013E}"/>
                  </a:ext>
                </a:extLst>
              </p:cNvPr>
              <p:cNvSpPr/>
              <p:nvPr/>
            </p:nvSpPr>
            <p:spPr>
              <a:xfrm>
                <a:off x="16870519" y="4552236"/>
                <a:ext cx="485199"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grpSp>
        <p:grpSp>
          <p:nvGrpSpPr>
            <p:cNvPr id="14" name="Group 13">
              <a:extLst>
                <a:ext uri="{FF2B5EF4-FFF2-40B4-BE49-F238E27FC236}">
                  <a16:creationId xmlns:a16="http://schemas.microsoft.com/office/drawing/2014/main" id="{38BA562D-9437-6586-2D01-A9C14939D613}"/>
                </a:ext>
              </a:extLst>
            </p:cNvPr>
            <p:cNvGrpSpPr/>
            <p:nvPr/>
          </p:nvGrpSpPr>
          <p:grpSpPr>
            <a:xfrm>
              <a:off x="6631783" y="1363027"/>
              <a:ext cx="1331236" cy="1877136"/>
              <a:chOff x="2933543" y="1740042"/>
              <a:chExt cx="1331236" cy="1877136"/>
            </a:xfrm>
          </p:grpSpPr>
          <p:pic>
            <p:nvPicPr>
              <p:cNvPr id="30" name="Graphic 29" descr="Building outline">
                <a:extLst>
                  <a:ext uri="{FF2B5EF4-FFF2-40B4-BE49-F238E27FC236}">
                    <a16:creationId xmlns:a16="http://schemas.microsoft.com/office/drawing/2014/main" id="{7C3B254A-F4FF-2599-89BA-06CFB0D19A0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933543" y="1740042"/>
                <a:ext cx="1331236" cy="1331236"/>
              </a:xfrm>
              <a:prstGeom prst="rect">
                <a:avLst/>
              </a:prstGeom>
            </p:spPr>
          </p:pic>
          <p:pic>
            <p:nvPicPr>
              <p:cNvPr id="31" name="Picture 30" descr="A green rectangle with a black lightning bolt&#10;&#10;Description automatically generated">
                <a:extLst>
                  <a:ext uri="{FF2B5EF4-FFF2-40B4-BE49-F238E27FC236}">
                    <a16:creationId xmlns:a16="http://schemas.microsoft.com/office/drawing/2014/main" id="{57814C4E-6394-51E6-488B-6BFDFFED8781}"/>
                  </a:ext>
                </a:extLst>
              </p:cNvPr>
              <p:cNvPicPr>
                <a:picLocks noChangeAspect="1"/>
              </p:cNvPicPr>
              <p:nvPr/>
            </p:nvPicPr>
            <p:blipFill>
              <a:blip r:embed="rId7">
                <a:alphaModFix amt="70000"/>
              </a:blip>
              <a:stretch>
                <a:fillRect/>
              </a:stretch>
            </p:blipFill>
            <p:spPr>
              <a:xfrm>
                <a:off x="3633585" y="3071179"/>
                <a:ext cx="545900" cy="545900"/>
              </a:xfrm>
              <a:prstGeom prst="rect">
                <a:avLst/>
              </a:prstGeom>
            </p:spPr>
          </p:pic>
          <p:pic>
            <p:nvPicPr>
              <p:cNvPr id="32" name="Picture 31" descr="A green rectangle with a black lightning bolt&#10;&#10;Description automatically generated">
                <a:extLst>
                  <a:ext uri="{FF2B5EF4-FFF2-40B4-BE49-F238E27FC236}">
                    <a16:creationId xmlns:a16="http://schemas.microsoft.com/office/drawing/2014/main" id="{CFBAF95E-D210-002C-D7A3-6FFB43CE267B}"/>
                  </a:ext>
                </a:extLst>
              </p:cNvPr>
              <p:cNvPicPr>
                <a:picLocks noChangeAspect="1"/>
              </p:cNvPicPr>
              <p:nvPr/>
            </p:nvPicPr>
            <p:blipFill>
              <a:blip r:embed="rId7">
                <a:alphaModFix amt="70000"/>
              </a:blip>
              <a:stretch>
                <a:fillRect/>
              </a:stretch>
            </p:blipFill>
            <p:spPr>
              <a:xfrm>
                <a:off x="3040031" y="3071278"/>
                <a:ext cx="545900" cy="545900"/>
              </a:xfrm>
              <a:prstGeom prst="rect">
                <a:avLst/>
              </a:prstGeom>
            </p:spPr>
          </p:pic>
        </p:grpSp>
        <p:grpSp>
          <p:nvGrpSpPr>
            <p:cNvPr id="15" name="Group 14">
              <a:extLst>
                <a:ext uri="{FF2B5EF4-FFF2-40B4-BE49-F238E27FC236}">
                  <a16:creationId xmlns:a16="http://schemas.microsoft.com/office/drawing/2014/main" id="{C4BE9068-3D5B-0849-F9E8-9CCD7F160CFB}"/>
                </a:ext>
              </a:extLst>
            </p:cNvPr>
            <p:cNvGrpSpPr/>
            <p:nvPr/>
          </p:nvGrpSpPr>
          <p:grpSpPr>
            <a:xfrm>
              <a:off x="5254141" y="1674920"/>
              <a:ext cx="1305184" cy="1456578"/>
              <a:chOff x="3799777" y="1068828"/>
              <a:chExt cx="1305184" cy="1456578"/>
            </a:xfrm>
          </p:grpSpPr>
          <p:sp>
            <p:nvSpPr>
              <p:cNvPr id="28" name="Arc 27">
                <a:extLst>
                  <a:ext uri="{FF2B5EF4-FFF2-40B4-BE49-F238E27FC236}">
                    <a16:creationId xmlns:a16="http://schemas.microsoft.com/office/drawing/2014/main" id="{F0B5B25C-2323-3212-DD37-60DAF4DAD2D1}"/>
                  </a:ext>
                </a:extLst>
              </p:cNvPr>
              <p:cNvSpPr/>
              <p:nvPr/>
            </p:nvSpPr>
            <p:spPr>
              <a:xfrm rot="18798885">
                <a:off x="3893465" y="1031522"/>
                <a:ext cx="1174190" cy="1248802"/>
              </a:xfrm>
              <a:prstGeom prst="arc">
                <a:avLst/>
              </a:prstGeom>
              <a:ln w="2857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DF7011EA-C5FD-26FD-D6CC-D716DF6CD62B}"/>
                  </a:ext>
                </a:extLst>
              </p:cNvPr>
              <p:cNvSpPr/>
              <p:nvPr/>
            </p:nvSpPr>
            <p:spPr>
              <a:xfrm rot="7993229">
                <a:off x="3837083" y="1313910"/>
                <a:ext cx="1174190" cy="1248802"/>
              </a:xfrm>
              <a:prstGeom prst="arc">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6759856-A818-B193-9345-D4C08049F589}"/>
                </a:ext>
              </a:extLst>
            </p:cNvPr>
            <p:cNvGrpSpPr/>
            <p:nvPr/>
          </p:nvGrpSpPr>
          <p:grpSpPr>
            <a:xfrm>
              <a:off x="1670296" y="1738237"/>
              <a:ext cx="1305184" cy="1456578"/>
              <a:chOff x="3799777" y="1068828"/>
              <a:chExt cx="1305184" cy="1456578"/>
            </a:xfrm>
          </p:grpSpPr>
          <p:sp>
            <p:nvSpPr>
              <p:cNvPr id="26" name="Arc 25">
                <a:extLst>
                  <a:ext uri="{FF2B5EF4-FFF2-40B4-BE49-F238E27FC236}">
                    <a16:creationId xmlns:a16="http://schemas.microsoft.com/office/drawing/2014/main" id="{A4462915-020C-99FF-C9CF-812620FAD449}"/>
                  </a:ext>
                </a:extLst>
              </p:cNvPr>
              <p:cNvSpPr/>
              <p:nvPr/>
            </p:nvSpPr>
            <p:spPr>
              <a:xfrm rot="18798885">
                <a:off x="3893465" y="1031522"/>
                <a:ext cx="1174190" cy="1248802"/>
              </a:xfrm>
              <a:prstGeom prst="arc">
                <a:avLst/>
              </a:prstGeom>
              <a:ln w="2857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1FCC298A-A308-B032-53C7-0B4FC448C219}"/>
                  </a:ext>
                </a:extLst>
              </p:cNvPr>
              <p:cNvSpPr/>
              <p:nvPr/>
            </p:nvSpPr>
            <p:spPr>
              <a:xfrm rot="7993229">
                <a:off x="3837083" y="1313910"/>
                <a:ext cx="1174190" cy="1248802"/>
              </a:xfrm>
              <a:prstGeom prst="arc">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8" name="Graphic 17" descr="Electric car outline">
              <a:extLst>
                <a:ext uri="{FF2B5EF4-FFF2-40B4-BE49-F238E27FC236}">
                  <a16:creationId xmlns:a16="http://schemas.microsoft.com/office/drawing/2014/main" id="{9275A7E8-B412-FA2F-7F6B-9E2875D076C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45574" y="2292017"/>
              <a:ext cx="914400" cy="914400"/>
            </a:xfrm>
            <a:prstGeom prst="rect">
              <a:avLst/>
            </a:prstGeom>
          </p:spPr>
        </p:pic>
        <p:pic>
          <p:nvPicPr>
            <p:cNvPr id="19" name="Graphic 18" descr="User outline">
              <a:extLst>
                <a:ext uri="{FF2B5EF4-FFF2-40B4-BE49-F238E27FC236}">
                  <a16:creationId xmlns:a16="http://schemas.microsoft.com/office/drawing/2014/main" id="{AF3970BF-582A-A3A9-C341-6F64A8AAB0E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71687" y="1846667"/>
              <a:ext cx="672008" cy="672008"/>
            </a:xfrm>
            <a:prstGeom prst="rect">
              <a:avLst/>
            </a:prstGeom>
          </p:spPr>
        </p:pic>
        <p:sp>
          <p:nvSpPr>
            <p:cNvPr id="20" name="TextBox 19">
              <a:extLst>
                <a:ext uri="{FF2B5EF4-FFF2-40B4-BE49-F238E27FC236}">
                  <a16:creationId xmlns:a16="http://schemas.microsoft.com/office/drawing/2014/main" id="{F7DFEB08-F6FC-3A9B-F1A3-E528203866F6}"/>
                </a:ext>
              </a:extLst>
            </p:cNvPr>
            <p:cNvSpPr txBox="1"/>
            <p:nvPr/>
          </p:nvSpPr>
          <p:spPr>
            <a:xfrm>
              <a:off x="1507304" y="1321502"/>
              <a:ext cx="1539204" cy="307777"/>
            </a:xfrm>
            <a:prstGeom prst="rect">
              <a:avLst/>
            </a:prstGeom>
            <a:noFill/>
          </p:spPr>
          <p:txBody>
            <a:bodyPr wrap="none" rtlCol="0">
              <a:spAutoFit/>
            </a:bodyPr>
            <a:lstStyle/>
            <a:p>
              <a:r>
                <a:rPr lang="en-US" sz="2000" baseline="30000"/>
                <a:t>1</a:t>
              </a:r>
              <a:r>
                <a:rPr lang="en-US" sz="1400" baseline="30000"/>
                <a:t> </a:t>
              </a:r>
              <a:r>
                <a:rPr lang="en-US" sz="1400"/>
                <a:t>Provides request</a:t>
              </a:r>
            </a:p>
          </p:txBody>
        </p:sp>
        <p:sp>
          <p:nvSpPr>
            <p:cNvPr id="21" name="TextBox 20">
              <a:extLst>
                <a:ext uri="{FF2B5EF4-FFF2-40B4-BE49-F238E27FC236}">
                  <a16:creationId xmlns:a16="http://schemas.microsoft.com/office/drawing/2014/main" id="{638C014C-14C2-6814-A67E-3744FC12452C}"/>
                </a:ext>
              </a:extLst>
            </p:cNvPr>
            <p:cNvSpPr txBox="1"/>
            <p:nvPr/>
          </p:nvSpPr>
          <p:spPr>
            <a:xfrm>
              <a:off x="1608061" y="3301904"/>
              <a:ext cx="1400512" cy="307777"/>
            </a:xfrm>
            <a:prstGeom prst="rect">
              <a:avLst/>
            </a:prstGeom>
            <a:noFill/>
          </p:spPr>
          <p:txBody>
            <a:bodyPr wrap="none" rtlCol="0">
              <a:spAutoFit/>
            </a:bodyPr>
            <a:lstStyle/>
            <a:p>
              <a:r>
                <a:rPr lang="en-US" sz="2000" baseline="30000"/>
                <a:t>4 </a:t>
              </a:r>
              <a:r>
                <a:rPr lang="en-US" sz="1400"/>
                <a:t>Picks an option</a:t>
              </a:r>
            </a:p>
          </p:txBody>
        </p:sp>
        <p:sp>
          <p:nvSpPr>
            <p:cNvPr id="22" name="TextBox 21">
              <a:extLst>
                <a:ext uri="{FF2B5EF4-FFF2-40B4-BE49-F238E27FC236}">
                  <a16:creationId xmlns:a16="http://schemas.microsoft.com/office/drawing/2014/main" id="{A00176F9-0105-1590-BC54-928B6E2AD76A}"/>
                </a:ext>
              </a:extLst>
            </p:cNvPr>
            <p:cNvSpPr txBox="1"/>
            <p:nvPr/>
          </p:nvSpPr>
          <p:spPr>
            <a:xfrm>
              <a:off x="5236346" y="3290404"/>
              <a:ext cx="1360822" cy="312009"/>
            </a:xfrm>
            <a:prstGeom prst="rect">
              <a:avLst/>
            </a:prstGeom>
            <a:noFill/>
          </p:spPr>
          <p:txBody>
            <a:bodyPr wrap="none" rtlCol="0">
              <a:spAutoFit/>
            </a:bodyPr>
            <a:lstStyle/>
            <a:p>
              <a:r>
                <a:rPr lang="en-US" sz="2000" baseline="30000"/>
                <a:t>3 </a:t>
              </a:r>
              <a:r>
                <a:rPr lang="en-US" sz="1400"/>
                <a:t>Posts options</a:t>
              </a:r>
            </a:p>
          </p:txBody>
        </p:sp>
        <p:sp>
          <p:nvSpPr>
            <p:cNvPr id="23" name="TextBox 22">
              <a:extLst>
                <a:ext uri="{FF2B5EF4-FFF2-40B4-BE49-F238E27FC236}">
                  <a16:creationId xmlns:a16="http://schemas.microsoft.com/office/drawing/2014/main" id="{AF978331-1230-BE4E-02BA-7120671C967A}"/>
                </a:ext>
              </a:extLst>
            </p:cNvPr>
            <p:cNvSpPr txBox="1"/>
            <p:nvPr/>
          </p:nvSpPr>
          <p:spPr>
            <a:xfrm>
              <a:off x="5310116" y="1266901"/>
              <a:ext cx="1210331" cy="312009"/>
            </a:xfrm>
            <a:prstGeom prst="rect">
              <a:avLst/>
            </a:prstGeom>
            <a:noFill/>
          </p:spPr>
          <p:txBody>
            <a:bodyPr wrap="none" rtlCol="0">
              <a:spAutoFit/>
            </a:bodyPr>
            <a:lstStyle/>
            <a:p>
              <a:r>
                <a:rPr lang="en-US" sz="2000" baseline="30000"/>
                <a:t>2 </a:t>
              </a:r>
              <a:r>
                <a:rPr lang="en-US" sz="1400"/>
                <a:t>Runs policy</a:t>
              </a:r>
            </a:p>
          </p:txBody>
        </p:sp>
      </p:grpSp>
      <p:pic>
        <p:nvPicPr>
          <p:cNvPr id="25" name="Audio 24">
            <a:extLst>
              <a:ext uri="{FF2B5EF4-FFF2-40B4-BE49-F238E27FC236}">
                <a16:creationId xmlns:a16="http://schemas.microsoft.com/office/drawing/2014/main" id="{892E0BB6-D952-7A85-7DF1-61558229B9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04030130"/>
      </p:ext>
    </p:extLst>
  </p:cSld>
  <p:clrMapOvr>
    <a:masterClrMapping/>
  </p:clrMapOvr>
  <mc:AlternateContent xmlns:mc="http://schemas.openxmlformats.org/markup-compatibility/2006" xmlns:p14="http://schemas.microsoft.com/office/powerpoint/2010/main">
    <mc:Choice Requires="p14">
      <p:transition spd="slow" p14:dur="2000" advTm="13996"/>
    </mc:Choice>
    <mc:Fallback xmlns="">
      <p:transition spd="slow" advTm="1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F79506-A73D-703F-506A-009F989B45D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183775F-6E4D-9F0E-3A69-C6013F5A7383}"/>
              </a:ext>
            </a:extLst>
          </p:cNvPr>
          <p:cNvSpPr/>
          <p:nvPr/>
        </p:nvSpPr>
        <p:spPr>
          <a:xfrm>
            <a:off x="711178" y="609534"/>
            <a:ext cx="11092734" cy="253934"/>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b="1" kern="0" spc="216">
                <a:solidFill>
                  <a:srgbClr val="B69A5A"/>
                </a:solidFill>
                <a:latin typeface="Arial" pitchFamily="34" charset="0"/>
                <a:ea typeface="Arial" pitchFamily="34" charset="-122"/>
                <a:cs typeface="Arial" pitchFamily="34" charset="-120"/>
              </a:rPr>
              <a:t>USER EXPERIENCE</a:t>
            </a:r>
            <a:endParaRPr lang="en-US" sz="1200"/>
          </a:p>
        </p:txBody>
      </p:sp>
      <p:sp>
        <p:nvSpPr>
          <p:cNvPr id="3" name="Text 1">
            <a:extLst>
              <a:ext uri="{FF2B5EF4-FFF2-40B4-BE49-F238E27FC236}">
                <a16:creationId xmlns:a16="http://schemas.microsoft.com/office/drawing/2014/main" id="{5E5A88AF-B3E6-9EE8-18A8-2A5F87078146}"/>
              </a:ext>
            </a:extLst>
          </p:cNvPr>
          <p:cNvSpPr/>
          <p:nvPr/>
        </p:nvSpPr>
        <p:spPr>
          <a:xfrm>
            <a:off x="711178" y="1015780"/>
            <a:ext cx="11092734" cy="505398"/>
          </a:xfrm>
          <a:prstGeom prst="rect">
            <a:avLst/>
          </a:prstGeom>
          <a:noFill/>
          <a:ln/>
        </p:spPr>
        <p:txBody>
          <a:bodyPr wrap="square" lIns="16933" tIns="16933" rIns="16933" bIns="16933" rtlCol="0" anchor="t">
            <a:normAutofit fontScale="92500" lnSpcReduction="20000"/>
          </a:bodyPr>
          <a:lstStyle/>
          <a:p>
            <a:pPr>
              <a:lnSpc>
                <a:spcPct val="105000"/>
              </a:lnSpc>
            </a:pPr>
            <a:r>
              <a:rPr lang="en-US" sz="3600" kern="0" spc="-36">
                <a:solidFill>
                  <a:srgbClr val="000000"/>
                </a:solidFill>
                <a:latin typeface="Georgia" pitchFamily="34" charset="0"/>
              </a:rPr>
              <a:t>Users are provided choices</a:t>
            </a:r>
            <a:endParaRPr lang="en-US" sz="3600"/>
          </a:p>
        </p:txBody>
      </p:sp>
      <p:sp>
        <p:nvSpPr>
          <p:cNvPr id="4" name="Text 2">
            <a:extLst>
              <a:ext uri="{FF2B5EF4-FFF2-40B4-BE49-F238E27FC236}">
                <a16:creationId xmlns:a16="http://schemas.microsoft.com/office/drawing/2014/main" id="{8320800C-1AC7-43E9-17E5-61BDDC46E393}"/>
              </a:ext>
            </a:extLst>
          </p:cNvPr>
          <p:cNvSpPr/>
          <p:nvPr/>
        </p:nvSpPr>
        <p:spPr>
          <a:xfrm>
            <a:off x="1099171" y="2126809"/>
            <a:ext cx="3889100" cy="573969"/>
          </a:xfrm>
          <a:prstGeom prst="rect">
            <a:avLst/>
          </a:prstGeom>
          <a:noFill/>
          <a:ln/>
        </p:spPr>
        <p:txBody>
          <a:bodyPr wrap="square" lIns="16933" tIns="16933" rIns="16933" bIns="16933" rtlCol="0" anchor="t">
            <a:normAutofit fontScale="92500" lnSpcReduction="20000"/>
          </a:bodyPr>
          <a:lstStyle/>
          <a:p>
            <a:pPr>
              <a:lnSpc>
                <a:spcPct val="135000"/>
              </a:lnSpc>
            </a:pPr>
            <a:r>
              <a:rPr lang="en-US" sz="1600" b="1">
                <a:solidFill>
                  <a:srgbClr val="000000"/>
                </a:solidFill>
                <a:latin typeface="Georgia" pitchFamily="34" charset="0"/>
                <a:ea typeface="Georgia" pitchFamily="34" charset="-122"/>
                <a:cs typeface="Georgia" pitchFamily="34" charset="-120"/>
              </a:rPr>
              <a:t>Arrival. </a:t>
            </a:r>
            <a:r>
              <a:rPr lang="en-US" sz="1600">
                <a:solidFill>
                  <a:srgbClr val="000000"/>
                </a:solidFill>
                <a:latin typeface="Georgia" pitchFamily="34" charset="0"/>
                <a:ea typeface="Georgia" pitchFamily="34" charset="-122"/>
                <a:cs typeface="Georgia" pitchFamily="34" charset="-120"/>
              </a:rPr>
              <a:t>User submits required SoC and departure time.</a:t>
            </a:r>
            <a:endParaRPr lang="en-US" sz="1600"/>
          </a:p>
        </p:txBody>
      </p:sp>
      <p:sp>
        <p:nvSpPr>
          <p:cNvPr id="5" name="Text 3">
            <a:extLst>
              <a:ext uri="{FF2B5EF4-FFF2-40B4-BE49-F238E27FC236}">
                <a16:creationId xmlns:a16="http://schemas.microsoft.com/office/drawing/2014/main" id="{B0E9CFA1-B38C-AC5F-A370-3D0A540C3247}"/>
              </a:ext>
            </a:extLst>
          </p:cNvPr>
          <p:cNvSpPr/>
          <p:nvPr/>
        </p:nvSpPr>
        <p:spPr>
          <a:xfrm>
            <a:off x="1099171" y="2903912"/>
            <a:ext cx="3889100" cy="573969"/>
          </a:xfrm>
          <a:prstGeom prst="rect">
            <a:avLst/>
          </a:prstGeom>
          <a:noFill/>
          <a:ln/>
        </p:spPr>
        <p:txBody>
          <a:bodyPr wrap="square" lIns="16933" tIns="16933" rIns="16933" bIns="16933" rtlCol="0" anchor="t">
            <a:normAutofit fontScale="92500" lnSpcReduction="20000"/>
          </a:bodyPr>
          <a:lstStyle/>
          <a:p>
            <a:pPr>
              <a:lnSpc>
                <a:spcPct val="135000"/>
              </a:lnSpc>
            </a:pPr>
            <a:r>
              <a:rPr lang="en-US" sz="1600" b="1">
                <a:solidFill>
                  <a:srgbClr val="000000"/>
                </a:solidFill>
                <a:latin typeface="Georgia" pitchFamily="34" charset="0"/>
                <a:ea typeface="Georgia" pitchFamily="34" charset="-122"/>
                <a:cs typeface="Georgia" pitchFamily="34" charset="-120"/>
              </a:rPr>
              <a:t>Menu. </a:t>
            </a:r>
            <a:r>
              <a:rPr lang="en-US" sz="1600">
                <a:solidFill>
                  <a:srgbClr val="000000"/>
                </a:solidFill>
                <a:latin typeface="Georgia" pitchFamily="34" charset="0"/>
                <a:ea typeface="Georgia" pitchFamily="34" charset="-122"/>
                <a:cs typeface="Georgia" pitchFamily="34" charset="-120"/>
              </a:rPr>
              <a:t>System returns a personalized option set with prices.</a:t>
            </a:r>
            <a:endParaRPr lang="en-US" sz="1600"/>
          </a:p>
        </p:txBody>
      </p:sp>
      <p:sp>
        <p:nvSpPr>
          <p:cNvPr id="6" name="Text 4">
            <a:extLst>
              <a:ext uri="{FF2B5EF4-FFF2-40B4-BE49-F238E27FC236}">
                <a16:creationId xmlns:a16="http://schemas.microsoft.com/office/drawing/2014/main" id="{79D831EF-A8BE-887C-2B4F-0529AA36B45D}"/>
              </a:ext>
            </a:extLst>
          </p:cNvPr>
          <p:cNvSpPr/>
          <p:nvPr/>
        </p:nvSpPr>
        <p:spPr>
          <a:xfrm>
            <a:off x="1099171" y="3681016"/>
            <a:ext cx="3889100" cy="573969"/>
          </a:xfrm>
          <a:prstGeom prst="rect">
            <a:avLst/>
          </a:prstGeom>
          <a:noFill/>
          <a:ln/>
        </p:spPr>
        <p:txBody>
          <a:bodyPr wrap="square" lIns="16933" tIns="16933" rIns="16933" bIns="16933" rtlCol="0" anchor="t">
            <a:normAutofit fontScale="92500" lnSpcReduction="20000"/>
          </a:bodyPr>
          <a:lstStyle/>
          <a:p>
            <a:pPr>
              <a:lnSpc>
                <a:spcPct val="135000"/>
              </a:lnSpc>
            </a:pPr>
            <a:r>
              <a:rPr lang="en-US" sz="1600" b="1">
                <a:solidFill>
                  <a:srgbClr val="000000"/>
                </a:solidFill>
                <a:latin typeface="Georgia" pitchFamily="34" charset="0"/>
                <a:ea typeface="Georgia" pitchFamily="34" charset="-122"/>
                <a:cs typeface="Georgia" pitchFamily="34" charset="-120"/>
              </a:rPr>
              <a:t>Choice. </a:t>
            </a:r>
            <a:r>
              <a:rPr lang="en-US" sz="1600">
                <a:solidFill>
                  <a:srgbClr val="000000"/>
                </a:solidFill>
                <a:latin typeface="Georgia" pitchFamily="34" charset="0"/>
                <a:ea typeface="Georgia" pitchFamily="34" charset="-122"/>
                <a:cs typeface="Georgia" pitchFamily="34" charset="-120"/>
              </a:rPr>
              <a:t>User picks one option, or rejects all and plugs in at standard rate.</a:t>
            </a:r>
            <a:endParaRPr lang="en-US" sz="1600"/>
          </a:p>
        </p:txBody>
      </p:sp>
      <p:sp>
        <p:nvSpPr>
          <p:cNvPr id="7" name="Text 5">
            <a:extLst>
              <a:ext uri="{FF2B5EF4-FFF2-40B4-BE49-F238E27FC236}">
                <a16:creationId xmlns:a16="http://schemas.microsoft.com/office/drawing/2014/main" id="{AE028330-A528-C895-A45A-79EDDC2884B0}"/>
              </a:ext>
            </a:extLst>
          </p:cNvPr>
          <p:cNvSpPr/>
          <p:nvPr/>
        </p:nvSpPr>
        <p:spPr>
          <a:xfrm>
            <a:off x="1099171" y="4458120"/>
            <a:ext cx="3889100" cy="848254"/>
          </a:xfrm>
          <a:prstGeom prst="rect">
            <a:avLst/>
          </a:prstGeom>
          <a:noFill/>
          <a:ln/>
        </p:spPr>
        <p:txBody>
          <a:bodyPr wrap="square" lIns="16933" tIns="16933" rIns="16933" bIns="16933" rtlCol="0" anchor="t">
            <a:normAutofit fontScale="92500"/>
          </a:bodyPr>
          <a:lstStyle/>
          <a:p>
            <a:pPr>
              <a:lnSpc>
                <a:spcPct val="135000"/>
              </a:lnSpc>
            </a:pPr>
            <a:r>
              <a:rPr lang="en-US" sz="1600" b="1">
                <a:solidFill>
                  <a:srgbClr val="000000"/>
                </a:solidFill>
                <a:latin typeface="Georgia" pitchFamily="34" charset="0"/>
                <a:ea typeface="Georgia" pitchFamily="34" charset="-122"/>
                <a:cs typeface="Georgia" pitchFamily="34" charset="-120"/>
              </a:rPr>
              <a:t>Charging. </a:t>
            </a:r>
            <a:r>
              <a:rPr lang="en-US" sz="1600">
                <a:solidFill>
                  <a:srgbClr val="000000"/>
                </a:solidFill>
                <a:latin typeface="Georgia" pitchFamily="34" charset="0"/>
                <a:ea typeface="Georgia" pitchFamily="34" charset="-122"/>
                <a:cs typeface="Georgia" pitchFamily="34" charset="-120"/>
              </a:rPr>
              <a:t>The controller schedules kW to hit the chosen target by the chosen departure.</a:t>
            </a:r>
            <a:endParaRPr lang="en-US" sz="1600"/>
          </a:p>
        </p:txBody>
      </p:sp>
      <p:sp>
        <p:nvSpPr>
          <p:cNvPr id="8" name="Text 6">
            <a:extLst>
              <a:ext uri="{FF2B5EF4-FFF2-40B4-BE49-F238E27FC236}">
                <a16:creationId xmlns:a16="http://schemas.microsoft.com/office/drawing/2014/main" id="{A3CAAE21-C2E6-30A2-5F4E-31D2FF6964F0}"/>
              </a:ext>
            </a:extLst>
          </p:cNvPr>
          <p:cNvSpPr/>
          <p:nvPr/>
        </p:nvSpPr>
        <p:spPr>
          <a:xfrm>
            <a:off x="750920" y="5560219"/>
            <a:ext cx="4595383" cy="273116"/>
          </a:xfrm>
          <a:prstGeom prst="rect">
            <a:avLst/>
          </a:prstGeom>
          <a:noFill/>
          <a:ln/>
        </p:spPr>
        <p:txBody>
          <a:bodyPr wrap="square" lIns="16933" tIns="16933" rIns="16933" bIns="16933" rtlCol="0" anchor="t">
            <a:normAutofit fontScale="92500" lnSpcReduction="10000"/>
          </a:bodyPr>
          <a:lstStyle/>
          <a:p>
            <a:pPr>
              <a:lnSpc>
                <a:spcPct val="150000"/>
              </a:lnSpc>
            </a:pPr>
            <a:r>
              <a:rPr lang="en-US" sz="1300" i="1">
                <a:solidFill>
                  <a:srgbClr val="807968"/>
                </a:solidFill>
                <a:latin typeface="Georgia" pitchFamily="34" charset="0"/>
                <a:ea typeface="Georgia" pitchFamily="34" charset="-122"/>
                <a:cs typeface="Georgia" pitchFamily="34" charset="-120"/>
              </a:rPr>
              <a:t>More flexibility → more discount. Reject all is always an option.</a:t>
            </a:r>
            <a:endParaRPr lang="en-US" sz="1300"/>
          </a:p>
        </p:txBody>
      </p:sp>
      <p:pic>
        <p:nvPicPr>
          <p:cNvPr id="123" name="Picture 122">
            <a:extLst>
              <a:ext uri="{FF2B5EF4-FFF2-40B4-BE49-F238E27FC236}">
                <a16:creationId xmlns:a16="http://schemas.microsoft.com/office/drawing/2014/main" id="{D33C949D-15B0-D0AD-094F-FB213C3CD565}"/>
              </a:ext>
            </a:extLst>
          </p:cNvPr>
          <p:cNvPicPr>
            <a:picLocks noChangeAspect="1"/>
          </p:cNvPicPr>
          <p:nvPr/>
        </p:nvPicPr>
        <p:blipFill>
          <a:blip r:embed="rId3"/>
          <a:stretch>
            <a:fillRect/>
          </a:stretch>
        </p:blipFill>
        <p:spPr>
          <a:xfrm>
            <a:off x="7598627" y="2777100"/>
            <a:ext cx="902705" cy="861106"/>
          </a:xfrm>
          <a:prstGeom prst="rect">
            <a:avLst/>
          </a:prstGeom>
        </p:spPr>
      </p:pic>
      <p:sp>
        <p:nvSpPr>
          <p:cNvPr id="201" name="Rounded Rectangle 200">
            <a:extLst>
              <a:ext uri="{FF2B5EF4-FFF2-40B4-BE49-F238E27FC236}">
                <a16:creationId xmlns:a16="http://schemas.microsoft.com/office/drawing/2014/main" id="{B5852BDC-09D7-6095-F860-096D1B930CFE}"/>
              </a:ext>
            </a:extLst>
          </p:cNvPr>
          <p:cNvSpPr/>
          <p:nvPr/>
        </p:nvSpPr>
        <p:spPr>
          <a:xfrm>
            <a:off x="6588887" y="584808"/>
            <a:ext cx="2272893" cy="1747369"/>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2" name="Oval 201">
            <a:extLst>
              <a:ext uri="{FF2B5EF4-FFF2-40B4-BE49-F238E27FC236}">
                <a16:creationId xmlns:a16="http://schemas.microsoft.com/office/drawing/2014/main" id="{B894924E-3288-D54B-0BB9-39804DA9F599}"/>
              </a:ext>
            </a:extLst>
          </p:cNvPr>
          <p:cNvSpPr/>
          <p:nvPr/>
        </p:nvSpPr>
        <p:spPr>
          <a:xfrm>
            <a:off x="6506791" y="505183"/>
            <a:ext cx="249769" cy="247719"/>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a:t>1</a:t>
            </a:r>
          </a:p>
        </p:txBody>
      </p:sp>
      <p:sp>
        <p:nvSpPr>
          <p:cNvPr id="203" name="TextBox 202">
            <a:extLst>
              <a:ext uri="{FF2B5EF4-FFF2-40B4-BE49-F238E27FC236}">
                <a16:creationId xmlns:a16="http://schemas.microsoft.com/office/drawing/2014/main" id="{0AAD6BE4-083E-B4C7-CCFB-93856FAB2CFA}"/>
              </a:ext>
            </a:extLst>
          </p:cNvPr>
          <p:cNvSpPr txBox="1"/>
          <p:nvPr/>
        </p:nvSpPr>
        <p:spPr>
          <a:xfrm>
            <a:off x="6588888" y="1784338"/>
            <a:ext cx="2272894" cy="547839"/>
          </a:xfrm>
          <a:prstGeom prst="rect">
            <a:avLst/>
          </a:prstGeom>
          <a:noFill/>
        </p:spPr>
        <p:txBody>
          <a:bodyPr wrap="square" lIns="60960" tIns="0" rIns="60960" bIns="0" rtlCol="0" anchor="ctr">
            <a:noAutofit/>
          </a:bodyPr>
          <a:lstStyle/>
          <a:p>
            <a:pPr algn="ctr"/>
            <a:r>
              <a:rPr lang="en-US" sz="1333"/>
              <a:t>Users arrive at work on their EVs</a:t>
            </a:r>
          </a:p>
        </p:txBody>
      </p:sp>
      <p:pic>
        <p:nvPicPr>
          <p:cNvPr id="204" name="Picture 203">
            <a:extLst>
              <a:ext uri="{FF2B5EF4-FFF2-40B4-BE49-F238E27FC236}">
                <a16:creationId xmlns:a16="http://schemas.microsoft.com/office/drawing/2014/main" id="{1FE78D89-3C91-CD5D-3DA8-CCBD5395B2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3966" y="691631"/>
            <a:ext cx="1094976" cy="1007094"/>
          </a:xfrm>
          <a:prstGeom prst="rect">
            <a:avLst/>
          </a:prstGeom>
        </p:spPr>
      </p:pic>
      <p:pic>
        <p:nvPicPr>
          <p:cNvPr id="205" name="Picture 204">
            <a:extLst>
              <a:ext uri="{FF2B5EF4-FFF2-40B4-BE49-F238E27FC236}">
                <a16:creationId xmlns:a16="http://schemas.microsoft.com/office/drawing/2014/main" id="{7CF33043-7A2C-4BCC-D171-AF2EC1190DC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848838" y="914699"/>
            <a:ext cx="752288" cy="650019"/>
          </a:xfrm>
          <a:prstGeom prst="rect">
            <a:avLst/>
          </a:prstGeom>
        </p:spPr>
      </p:pic>
      <p:sp>
        <p:nvSpPr>
          <p:cNvPr id="194" name="Rounded Rectangle 193">
            <a:extLst>
              <a:ext uri="{FF2B5EF4-FFF2-40B4-BE49-F238E27FC236}">
                <a16:creationId xmlns:a16="http://schemas.microsoft.com/office/drawing/2014/main" id="{A7D90904-ED3A-F618-8125-1206DBD57849}"/>
              </a:ext>
            </a:extLst>
          </p:cNvPr>
          <p:cNvSpPr/>
          <p:nvPr/>
        </p:nvSpPr>
        <p:spPr>
          <a:xfrm>
            <a:off x="9265815" y="4554093"/>
            <a:ext cx="2401905" cy="168128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5" name="Oval 194">
            <a:extLst>
              <a:ext uri="{FF2B5EF4-FFF2-40B4-BE49-F238E27FC236}">
                <a16:creationId xmlns:a16="http://schemas.microsoft.com/office/drawing/2014/main" id="{56DEACE4-BAB2-27A0-0C08-988657B41AC0}"/>
              </a:ext>
            </a:extLst>
          </p:cNvPr>
          <p:cNvSpPr/>
          <p:nvPr/>
        </p:nvSpPr>
        <p:spPr>
          <a:xfrm>
            <a:off x="9179057" y="4477479"/>
            <a:ext cx="263945" cy="238350"/>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a:t>4</a:t>
            </a:r>
          </a:p>
        </p:txBody>
      </p:sp>
      <p:pic>
        <p:nvPicPr>
          <p:cNvPr id="196" name="Picture 195">
            <a:extLst>
              <a:ext uri="{FF2B5EF4-FFF2-40B4-BE49-F238E27FC236}">
                <a16:creationId xmlns:a16="http://schemas.microsoft.com/office/drawing/2014/main" id="{0CFBF195-343D-A614-7935-C492DF81BB6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372617" y="4788520"/>
            <a:ext cx="1154735" cy="686187"/>
          </a:xfrm>
          <a:prstGeom prst="rect">
            <a:avLst/>
          </a:prstGeom>
        </p:spPr>
      </p:pic>
      <p:sp>
        <p:nvSpPr>
          <p:cNvPr id="197" name="TextBox 196">
            <a:extLst>
              <a:ext uri="{FF2B5EF4-FFF2-40B4-BE49-F238E27FC236}">
                <a16:creationId xmlns:a16="http://schemas.microsoft.com/office/drawing/2014/main" id="{38B4B90E-393B-5DFC-C616-F5429DCF7E5C}"/>
              </a:ext>
            </a:extLst>
          </p:cNvPr>
          <p:cNvSpPr txBox="1"/>
          <p:nvPr/>
        </p:nvSpPr>
        <p:spPr>
          <a:xfrm>
            <a:off x="9265815" y="5708255"/>
            <a:ext cx="2401905" cy="527119"/>
          </a:xfrm>
          <a:prstGeom prst="rect">
            <a:avLst/>
          </a:prstGeom>
          <a:noFill/>
        </p:spPr>
        <p:txBody>
          <a:bodyPr wrap="square" lIns="60960" tIns="0" rIns="60960" bIns="0" rtlCol="0" anchor="ctr">
            <a:noAutofit/>
          </a:bodyPr>
          <a:lstStyle/>
          <a:p>
            <a:pPr algn="ctr"/>
            <a:endParaRPr lang="en-US" sz="1200"/>
          </a:p>
        </p:txBody>
      </p:sp>
      <p:pic>
        <p:nvPicPr>
          <p:cNvPr id="198" name="Picture 197" descr="A green rectangle with a black lightning bolt&#10;&#10;Description automatically generated">
            <a:extLst>
              <a:ext uri="{FF2B5EF4-FFF2-40B4-BE49-F238E27FC236}">
                <a16:creationId xmlns:a16="http://schemas.microsoft.com/office/drawing/2014/main" id="{AC8E0FA3-ABC9-80C3-9216-EFFCB88204EE}"/>
              </a:ext>
            </a:extLst>
          </p:cNvPr>
          <p:cNvPicPr>
            <a:picLocks noChangeAspect="1"/>
          </p:cNvPicPr>
          <p:nvPr/>
        </p:nvPicPr>
        <p:blipFill>
          <a:blip r:embed="rId7"/>
          <a:stretch>
            <a:fillRect/>
          </a:stretch>
        </p:blipFill>
        <p:spPr>
          <a:xfrm>
            <a:off x="9464114" y="4849008"/>
            <a:ext cx="733604" cy="662464"/>
          </a:xfrm>
          <a:prstGeom prst="rect">
            <a:avLst/>
          </a:prstGeom>
        </p:spPr>
      </p:pic>
      <p:cxnSp>
        <p:nvCxnSpPr>
          <p:cNvPr id="199" name="Straight Arrow Connector 198">
            <a:extLst>
              <a:ext uri="{FF2B5EF4-FFF2-40B4-BE49-F238E27FC236}">
                <a16:creationId xmlns:a16="http://schemas.microsoft.com/office/drawing/2014/main" id="{BC673E5F-B5AA-D632-D5F8-55A4A3D75157}"/>
              </a:ext>
            </a:extLst>
          </p:cNvPr>
          <p:cNvCxnSpPr>
            <a:cxnSpLocks/>
          </p:cNvCxnSpPr>
          <p:nvPr/>
        </p:nvCxnSpPr>
        <p:spPr>
          <a:xfrm flipV="1">
            <a:off x="10144768" y="5153211"/>
            <a:ext cx="395837" cy="265"/>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A2B071FA-4119-5D13-C1C4-44039E752AA6}"/>
              </a:ext>
            </a:extLst>
          </p:cNvPr>
          <p:cNvSpPr txBox="1"/>
          <p:nvPr/>
        </p:nvSpPr>
        <p:spPr>
          <a:xfrm>
            <a:off x="9234720" y="5646587"/>
            <a:ext cx="2401905" cy="527119"/>
          </a:xfrm>
          <a:prstGeom prst="rect">
            <a:avLst/>
          </a:prstGeom>
          <a:noFill/>
        </p:spPr>
        <p:txBody>
          <a:bodyPr wrap="square" lIns="60960" tIns="0" rIns="60960" bIns="0" rtlCol="0" anchor="ctr">
            <a:noAutofit/>
          </a:bodyPr>
          <a:lstStyle/>
          <a:p>
            <a:pPr algn="ctr"/>
            <a:r>
              <a:rPr lang="en-US" sz="1200"/>
              <a:t>Connect their EV to a charger, expecting desired charge level by departure</a:t>
            </a:r>
          </a:p>
        </p:txBody>
      </p:sp>
      <p:sp>
        <p:nvSpPr>
          <p:cNvPr id="189" name="Rounded Rectangle 188">
            <a:extLst>
              <a:ext uri="{FF2B5EF4-FFF2-40B4-BE49-F238E27FC236}">
                <a16:creationId xmlns:a16="http://schemas.microsoft.com/office/drawing/2014/main" id="{4D141D0E-BA25-836C-5153-C5FEA94E293F}"/>
              </a:ext>
            </a:extLst>
          </p:cNvPr>
          <p:cNvSpPr/>
          <p:nvPr/>
        </p:nvSpPr>
        <p:spPr>
          <a:xfrm>
            <a:off x="6588616" y="2588873"/>
            <a:ext cx="2265409" cy="1727586"/>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0" name="Oval 189">
            <a:extLst>
              <a:ext uri="{FF2B5EF4-FFF2-40B4-BE49-F238E27FC236}">
                <a16:creationId xmlns:a16="http://schemas.microsoft.com/office/drawing/2014/main" id="{8EA87392-F491-8C65-24E5-21203FBB979B}"/>
              </a:ext>
            </a:extLst>
          </p:cNvPr>
          <p:cNvSpPr/>
          <p:nvPr/>
        </p:nvSpPr>
        <p:spPr>
          <a:xfrm>
            <a:off x="6506790" y="2510149"/>
            <a:ext cx="248946" cy="244915"/>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a:t>2</a:t>
            </a:r>
          </a:p>
        </p:txBody>
      </p:sp>
      <p:sp>
        <p:nvSpPr>
          <p:cNvPr id="191" name="TextBox 190">
            <a:extLst>
              <a:ext uri="{FF2B5EF4-FFF2-40B4-BE49-F238E27FC236}">
                <a16:creationId xmlns:a16="http://schemas.microsoft.com/office/drawing/2014/main" id="{E938BE2D-4ABF-F2DB-F09F-DB311CFEE609}"/>
              </a:ext>
            </a:extLst>
          </p:cNvPr>
          <p:cNvSpPr txBox="1"/>
          <p:nvPr/>
        </p:nvSpPr>
        <p:spPr>
          <a:xfrm>
            <a:off x="6654803" y="3655756"/>
            <a:ext cx="2138020" cy="541637"/>
          </a:xfrm>
          <a:prstGeom prst="rect">
            <a:avLst/>
          </a:prstGeom>
          <a:noFill/>
        </p:spPr>
        <p:txBody>
          <a:bodyPr wrap="square" lIns="60960" tIns="0" rIns="60960" bIns="0" rtlCol="0" anchor="ctr">
            <a:noAutofit/>
          </a:bodyPr>
          <a:lstStyle/>
          <a:p>
            <a:r>
              <a:rPr lang="en-US" sz="1333"/>
              <a:t>They enter:</a:t>
            </a:r>
          </a:p>
          <a:p>
            <a:pPr marL="190510" indent="-190510">
              <a:buFont typeface="Arial" panose="020B0604020202020204" pitchFamily="34" charset="0"/>
              <a:buChar char="•"/>
            </a:pPr>
            <a:r>
              <a:rPr lang="en-US" sz="1333"/>
              <a:t>Departure time</a:t>
            </a:r>
          </a:p>
          <a:p>
            <a:pPr marL="190510" indent="-190510">
              <a:buFont typeface="Arial" panose="020B0604020202020204" pitchFamily="34" charset="0"/>
              <a:buChar char="•"/>
            </a:pPr>
            <a:r>
              <a:rPr lang="en-US" sz="1200"/>
              <a:t>Requested SoC</a:t>
            </a:r>
          </a:p>
        </p:txBody>
      </p:sp>
      <p:sp>
        <p:nvSpPr>
          <p:cNvPr id="192" name="Arrow: Right 2">
            <a:extLst>
              <a:ext uri="{FF2B5EF4-FFF2-40B4-BE49-F238E27FC236}">
                <a16:creationId xmlns:a16="http://schemas.microsoft.com/office/drawing/2014/main" id="{2E9D4372-5C33-81AA-138A-55CDD4DE7C44}"/>
              </a:ext>
            </a:extLst>
          </p:cNvPr>
          <p:cNvSpPr/>
          <p:nvPr/>
        </p:nvSpPr>
        <p:spPr>
          <a:xfrm>
            <a:off x="8948688" y="3322227"/>
            <a:ext cx="178653" cy="16381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1600"/>
          </a:p>
        </p:txBody>
      </p:sp>
      <p:sp>
        <p:nvSpPr>
          <p:cNvPr id="193" name="Cloud 192">
            <a:extLst>
              <a:ext uri="{FF2B5EF4-FFF2-40B4-BE49-F238E27FC236}">
                <a16:creationId xmlns:a16="http://schemas.microsoft.com/office/drawing/2014/main" id="{1D41D708-DA5D-60A0-DF51-FD1FF3F6A77C}"/>
              </a:ext>
            </a:extLst>
          </p:cNvPr>
          <p:cNvSpPr/>
          <p:nvPr/>
        </p:nvSpPr>
        <p:spPr>
          <a:xfrm>
            <a:off x="6654801" y="2638998"/>
            <a:ext cx="1029165" cy="507738"/>
          </a:xfrm>
          <a:prstGeom prst="cloud">
            <a:avLst/>
          </a:prstGeom>
          <a:solidFill>
            <a:srgbClr val="75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Cloud</a:t>
            </a:r>
            <a:endParaRPr lang="en-US" sz="1200"/>
          </a:p>
        </p:txBody>
      </p:sp>
      <p:sp>
        <p:nvSpPr>
          <p:cNvPr id="127" name="Arrow: Right 3">
            <a:extLst>
              <a:ext uri="{FF2B5EF4-FFF2-40B4-BE49-F238E27FC236}">
                <a16:creationId xmlns:a16="http://schemas.microsoft.com/office/drawing/2014/main" id="{F1064E89-D6B8-7CE0-8FA5-19D1D95DD110}"/>
              </a:ext>
            </a:extLst>
          </p:cNvPr>
          <p:cNvSpPr/>
          <p:nvPr/>
        </p:nvSpPr>
        <p:spPr>
          <a:xfrm rot="5400000">
            <a:off x="7704551" y="2368440"/>
            <a:ext cx="171305" cy="1776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1600"/>
          </a:p>
        </p:txBody>
      </p:sp>
      <p:sp>
        <p:nvSpPr>
          <p:cNvPr id="128" name="Arrow: Right 6">
            <a:extLst>
              <a:ext uri="{FF2B5EF4-FFF2-40B4-BE49-F238E27FC236}">
                <a16:creationId xmlns:a16="http://schemas.microsoft.com/office/drawing/2014/main" id="{753E5A3E-D5D1-AB96-A4F2-3B9238F22031}"/>
              </a:ext>
            </a:extLst>
          </p:cNvPr>
          <p:cNvSpPr/>
          <p:nvPr/>
        </p:nvSpPr>
        <p:spPr>
          <a:xfrm rot="10800000">
            <a:off x="8920881" y="5345396"/>
            <a:ext cx="186619" cy="16304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1600"/>
          </a:p>
        </p:txBody>
      </p:sp>
      <p:sp>
        <p:nvSpPr>
          <p:cNvPr id="174" name="Rounded Rectangle 23">
            <a:extLst>
              <a:ext uri="{FF2B5EF4-FFF2-40B4-BE49-F238E27FC236}">
                <a16:creationId xmlns:a16="http://schemas.microsoft.com/office/drawing/2014/main" id="{177FEC78-4FCB-FA78-EF0E-B0E432C78B72}"/>
              </a:ext>
            </a:extLst>
          </p:cNvPr>
          <p:cNvSpPr/>
          <p:nvPr/>
        </p:nvSpPr>
        <p:spPr>
          <a:xfrm>
            <a:off x="6549100" y="4490568"/>
            <a:ext cx="2297504" cy="175789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5" name="Oval 174">
            <a:extLst>
              <a:ext uri="{FF2B5EF4-FFF2-40B4-BE49-F238E27FC236}">
                <a16:creationId xmlns:a16="http://schemas.microsoft.com/office/drawing/2014/main" id="{06756263-0A01-6BE6-53D8-041C54DFD034}"/>
              </a:ext>
            </a:extLst>
          </p:cNvPr>
          <p:cNvSpPr/>
          <p:nvPr/>
        </p:nvSpPr>
        <p:spPr>
          <a:xfrm>
            <a:off x="6466115" y="4410464"/>
            <a:ext cx="252473" cy="249211"/>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a:t>5</a:t>
            </a:r>
          </a:p>
        </p:txBody>
      </p:sp>
      <p:sp>
        <p:nvSpPr>
          <p:cNvPr id="176" name="TextBox 175">
            <a:extLst>
              <a:ext uri="{FF2B5EF4-FFF2-40B4-BE49-F238E27FC236}">
                <a16:creationId xmlns:a16="http://schemas.microsoft.com/office/drawing/2014/main" id="{3C4DC032-79EB-1DED-133D-5FC87B8C2ACD}"/>
              </a:ext>
            </a:extLst>
          </p:cNvPr>
          <p:cNvSpPr txBox="1"/>
          <p:nvPr/>
        </p:nvSpPr>
        <p:spPr>
          <a:xfrm>
            <a:off x="6549100" y="5697324"/>
            <a:ext cx="2297505" cy="551140"/>
          </a:xfrm>
          <a:prstGeom prst="rect">
            <a:avLst/>
          </a:prstGeom>
          <a:noFill/>
        </p:spPr>
        <p:txBody>
          <a:bodyPr wrap="square" lIns="60960" tIns="0" rIns="60960" bIns="0" rtlCol="0" anchor="ctr">
            <a:noAutofit/>
          </a:bodyPr>
          <a:lstStyle/>
          <a:p>
            <a:pPr algn="ctr"/>
            <a:r>
              <a:rPr lang="en-US" sz="1333"/>
              <a:t>Chargers charge/discharge EVs to meet desired charge</a:t>
            </a:r>
          </a:p>
        </p:txBody>
      </p:sp>
      <p:pic>
        <p:nvPicPr>
          <p:cNvPr id="177" name="Picture 176" descr="A building with a black background&#10;&#10;Description automatically generated">
            <a:extLst>
              <a:ext uri="{FF2B5EF4-FFF2-40B4-BE49-F238E27FC236}">
                <a16:creationId xmlns:a16="http://schemas.microsoft.com/office/drawing/2014/main" id="{C1273E26-EFFE-59F4-99A8-388343DDFC01}"/>
              </a:ext>
            </a:extLst>
          </p:cNvPr>
          <p:cNvPicPr>
            <a:picLocks noChangeAspect="1"/>
          </p:cNvPicPr>
          <p:nvPr/>
        </p:nvPicPr>
        <p:blipFill>
          <a:blip r:embed="rId8"/>
          <a:stretch>
            <a:fillRect/>
          </a:stretch>
        </p:blipFill>
        <p:spPr>
          <a:xfrm>
            <a:off x="7327161" y="4564564"/>
            <a:ext cx="713609" cy="704389"/>
          </a:xfrm>
          <a:prstGeom prst="rect">
            <a:avLst/>
          </a:prstGeom>
        </p:spPr>
      </p:pic>
      <p:pic>
        <p:nvPicPr>
          <p:cNvPr id="178" name="Picture 177" descr="A green rectangle with a black lightning bolt&#10;&#10;Description automatically generated">
            <a:extLst>
              <a:ext uri="{FF2B5EF4-FFF2-40B4-BE49-F238E27FC236}">
                <a16:creationId xmlns:a16="http://schemas.microsoft.com/office/drawing/2014/main" id="{8F676BF9-F8A9-65C8-47B5-79A87E79CE42}"/>
              </a:ext>
            </a:extLst>
          </p:cNvPr>
          <p:cNvPicPr>
            <a:picLocks noChangeAspect="1"/>
          </p:cNvPicPr>
          <p:nvPr/>
        </p:nvPicPr>
        <p:blipFill>
          <a:blip r:embed="rId7"/>
          <a:stretch>
            <a:fillRect/>
          </a:stretch>
        </p:blipFill>
        <p:spPr>
          <a:xfrm>
            <a:off x="6893618" y="5469418"/>
            <a:ext cx="233898" cy="230876"/>
          </a:xfrm>
          <a:prstGeom prst="rect">
            <a:avLst/>
          </a:prstGeom>
        </p:spPr>
      </p:pic>
      <p:pic>
        <p:nvPicPr>
          <p:cNvPr id="180" name="Picture 179" descr="A green rectangle with a black lightning bolt&#10;&#10;Description automatically generated">
            <a:extLst>
              <a:ext uri="{FF2B5EF4-FFF2-40B4-BE49-F238E27FC236}">
                <a16:creationId xmlns:a16="http://schemas.microsoft.com/office/drawing/2014/main" id="{FCF1F16D-6599-B205-FD54-E5B1EA932C4C}"/>
              </a:ext>
            </a:extLst>
          </p:cNvPr>
          <p:cNvPicPr>
            <a:picLocks noChangeAspect="1"/>
          </p:cNvPicPr>
          <p:nvPr/>
        </p:nvPicPr>
        <p:blipFill>
          <a:blip r:embed="rId7"/>
          <a:stretch>
            <a:fillRect/>
          </a:stretch>
        </p:blipFill>
        <p:spPr>
          <a:xfrm>
            <a:off x="7973396" y="5469418"/>
            <a:ext cx="233898" cy="230876"/>
          </a:xfrm>
          <a:prstGeom prst="rect">
            <a:avLst/>
          </a:prstGeom>
        </p:spPr>
      </p:pic>
      <p:sp>
        <p:nvSpPr>
          <p:cNvPr id="182" name="Left Brace 181">
            <a:extLst>
              <a:ext uri="{FF2B5EF4-FFF2-40B4-BE49-F238E27FC236}">
                <a16:creationId xmlns:a16="http://schemas.microsoft.com/office/drawing/2014/main" id="{8132FEAA-7A18-2177-E64D-A8D45ABF97EE}"/>
              </a:ext>
            </a:extLst>
          </p:cNvPr>
          <p:cNvSpPr/>
          <p:nvPr/>
        </p:nvSpPr>
        <p:spPr>
          <a:xfrm rot="5400000">
            <a:off x="7557063" y="4869533"/>
            <a:ext cx="117067" cy="976161"/>
          </a:xfrm>
          <a:prstGeom prst="leftBrace">
            <a:avLst>
              <a:gd name="adj1" fmla="val 833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133"/>
          </a:p>
        </p:txBody>
      </p:sp>
      <p:pic>
        <p:nvPicPr>
          <p:cNvPr id="184" name="Picture 183">
            <a:extLst>
              <a:ext uri="{FF2B5EF4-FFF2-40B4-BE49-F238E27FC236}">
                <a16:creationId xmlns:a16="http://schemas.microsoft.com/office/drawing/2014/main" id="{13F34E41-BDBF-ABD4-7F7F-65D469DD98F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098965" y="5480387"/>
            <a:ext cx="272269" cy="234138"/>
          </a:xfrm>
          <a:prstGeom prst="rect">
            <a:avLst/>
          </a:prstGeom>
        </p:spPr>
      </p:pic>
      <p:pic>
        <p:nvPicPr>
          <p:cNvPr id="186" name="Picture 185">
            <a:extLst>
              <a:ext uri="{FF2B5EF4-FFF2-40B4-BE49-F238E27FC236}">
                <a16:creationId xmlns:a16="http://schemas.microsoft.com/office/drawing/2014/main" id="{89D38C1B-7FF2-E61D-946E-E3254361BC2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99440" y="5483782"/>
            <a:ext cx="272269" cy="234138"/>
          </a:xfrm>
          <a:prstGeom prst="rect">
            <a:avLst/>
          </a:prstGeom>
        </p:spPr>
      </p:pic>
      <p:sp>
        <p:nvSpPr>
          <p:cNvPr id="188" name="Arrow: Right 85">
            <a:extLst>
              <a:ext uri="{FF2B5EF4-FFF2-40B4-BE49-F238E27FC236}">
                <a16:creationId xmlns:a16="http://schemas.microsoft.com/office/drawing/2014/main" id="{07F88D42-D5DC-4FE8-43BD-92288154CE6A}"/>
              </a:ext>
            </a:extLst>
          </p:cNvPr>
          <p:cNvSpPr/>
          <p:nvPr/>
        </p:nvSpPr>
        <p:spPr>
          <a:xfrm rot="16200000">
            <a:off x="7536475" y="5264085"/>
            <a:ext cx="206832" cy="17481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130" name="Arrow: Right 3">
            <a:extLst>
              <a:ext uri="{FF2B5EF4-FFF2-40B4-BE49-F238E27FC236}">
                <a16:creationId xmlns:a16="http://schemas.microsoft.com/office/drawing/2014/main" id="{508A44F7-AABD-3242-41FC-C46C6A4EC2B3}"/>
              </a:ext>
            </a:extLst>
          </p:cNvPr>
          <p:cNvSpPr/>
          <p:nvPr/>
        </p:nvSpPr>
        <p:spPr>
          <a:xfrm rot="5400000">
            <a:off x="10187441" y="4338913"/>
            <a:ext cx="171305" cy="1776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1600"/>
          </a:p>
        </p:txBody>
      </p:sp>
      <p:grpSp>
        <p:nvGrpSpPr>
          <p:cNvPr id="71" name="Group 70">
            <a:extLst>
              <a:ext uri="{FF2B5EF4-FFF2-40B4-BE49-F238E27FC236}">
                <a16:creationId xmlns:a16="http://schemas.microsoft.com/office/drawing/2014/main" id="{8290B35A-2B93-745D-84F4-1E302221E609}"/>
              </a:ext>
            </a:extLst>
          </p:cNvPr>
          <p:cNvGrpSpPr/>
          <p:nvPr/>
        </p:nvGrpSpPr>
        <p:grpSpPr>
          <a:xfrm>
            <a:off x="9179948" y="584808"/>
            <a:ext cx="2487773" cy="3731651"/>
            <a:chOff x="13769921" y="877211"/>
            <a:chExt cx="3731659" cy="5597477"/>
          </a:xfrm>
        </p:grpSpPr>
        <p:sp>
          <p:nvSpPr>
            <p:cNvPr id="36" name="Shape 7">
              <a:extLst>
                <a:ext uri="{FF2B5EF4-FFF2-40B4-BE49-F238E27FC236}">
                  <a16:creationId xmlns:a16="http://schemas.microsoft.com/office/drawing/2014/main" id="{082B6EF3-A8C1-8041-12AE-1AAE3B68A8A1}"/>
                </a:ext>
              </a:extLst>
            </p:cNvPr>
            <p:cNvSpPr/>
            <p:nvPr/>
          </p:nvSpPr>
          <p:spPr>
            <a:xfrm>
              <a:off x="13769921" y="877211"/>
              <a:ext cx="3731659" cy="5597477"/>
            </a:xfrm>
            <a:prstGeom prst="roundRect">
              <a:avLst>
                <a:gd name="adj" fmla="val 6667"/>
              </a:avLst>
            </a:prstGeom>
            <a:solidFill>
              <a:srgbClr val="FFFFFF"/>
            </a:solidFill>
            <a:ln w="10583">
              <a:solidFill>
                <a:srgbClr val="CFC8B7"/>
              </a:solidFill>
              <a:prstDash val="solid"/>
            </a:ln>
            <a:effectLst>
              <a:outerShdw blurRad="285750" dist="114300" dir="5400000" algn="bl" rotWithShape="0">
                <a:srgbClr val="000000">
                  <a:alpha val="6000"/>
                </a:srgbClr>
              </a:outerShdw>
            </a:effectLst>
          </p:spPr>
          <p:txBody>
            <a:bodyPr/>
            <a:lstStyle/>
            <a:p>
              <a:endParaRPr lang="en-US" sz="2400"/>
            </a:p>
          </p:txBody>
        </p:sp>
        <p:sp>
          <p:nvSpPr>
            <p:cNvPr id="38" name="Shape 8">
              <a:extLst>
                <a:ext uri="{FF2B5EF4-FFF2-40B4-BE49-F238E27FC236}">
                  <a16:creationId xmlns:a16="http://schemas.microsoft.com/office/drawing/2014/main" id="{ED5EC441-E506-EAF3-4C85-DB73FE9CF04D}"/>
                </a:ext>
              </a:extLst>
            </p:cNvPr>
            <p:cNvSpPr/>
            <p:nvPr/>
          </p:nvSpPr>
          <p:spPr>
            <a:xfrm>
              <a:off x="13984913" y="1429877"/>
              <a:ext cx="3301674" cy="7390"/>
            </a:xfrm>
            <a:prstGeom prst="rect">
              <a:avLst/>
            </a:prstGeom>
            <a:solidFill>
              <a:srgbClr val="CFAE70"/>
            </a:solidFill>
            <a:ln/>
          </p:spPr>
          <p:txBody>
            <a:bodyPr/>
            <a:lstStyle/>
            <a:p>
              <a:endParaRPr lang="en-US" sz="2400"/>
            </a:p>
          </p:txBody>
        </p:sp>
        <p:sp>
          <p:nvSpPr>
            <p:cNvPr id="39" name="Text 9">
              <a:extLst>
                <a:ext uri="{FF2B5EF4-FFF2-40B4-BE49-F238E27FC236}">
                  <a16:creationId xmlns:a16="http://schemas.microsoft.com/office/drawing/2014/main" id="{86B1CE7C-1A76-B462-1846-AAF63E1FE5E8}"/>
                </a:ext>
              </a:extLst>
            </p:cNvPr>
            <p:cNvSpPr/>
            <p:nvPr/>
          </p:nvSpPr>
          <p:spPr>
            <a:xfrm>
              <a:off x="13984913" y="1070748"/>
              <a:ext cx="3400724" cy="305919"/>
            </a:xfrm>
            <a:prstGeom prst="rect">
              <a:avLst/>
            </a:prstGeom>
            <a:noFill/>
            <a:ln/>
          </p:spPr>
          <p:txBody>
            <a:bodyPr wrap="square" lIns="16933" tIns="16933" rIns="16933" bIns="16933" rtlCol="0" anchor="t">
              <a:normAutofit fontScale="92500" lnSpcReduction="20000"/>
            </a:bodyPr>
            <a:lstStyle/>
            <a:p>
              <a:pPr>
                <a:lnSpc>
                  <a:spcPct val="150000"/>
                </a:lnSpc>
              </a:pPr>
              <a:r>
                <a:rPr lang="en-US" sz="933">
                  <a:solidFill>
                    <a:srgbClr val="000000"/>
                  </a:solidFill>
                  <a:latin typeface="Georgia" pitchFamily="34" charset="0"/>
                  <a:ea typeface="Georgia" pitchFamily="34" charset="-122"/>
                  <a:cs typeface="Georgia" pitchFamily="34" charset="-120"/>
                </a:rPr>
                <a:t>Select &amp; charge</a:t>
              </a:r>
              <a:endParaRPr lang="en-US" sz="933"/>
            </a:p>
          </p:txBody>
        </p:sp>
        <p:sp>
          <p:nvSpPr>
            <p:cNvPr id="40" name="Text 10">
              <a:extLst>
                <a:ext uri="{FF2B5EF4-FFF2-40B4-BE49-F238E27FC236}">
                  <a16:creationId xmlns:a16="http://schemas.microsoft.com/office/drawing/2014/main" id="{1FCB97B2-1AD9-F616-0F94-0DC6E99EFB63}"/>
                </a:ext>
              </a:extLst>
            </p:cNvPr>
            <p:cNvSpPr/>
            <p:nvPr/>
          </p:nvSpPr>
          <p:spPr>
            <a:xfrm>
              <a:off x="13984913" y="1596740"/>
              <a:ext cx="3400724" cy="196124"/>
            </a:xfrm>
            <a:prstGeom prst="rect">
              <a:avLst/>
            </a:prstGeom>
            <a:noFill/>
            <a:ln/>
          </p:spPr>
          <p:txBody>
            <a:bodyPr wrap="square" lIns="16933" tIns="16933" rIns="16933" bIns="16933" rtlCol="0" anchor="t">
              <a:noAutofit/>
            </a:bodyPr>
            <a:lstStyle/>
            <a:p>
              <a:pPr>
                <a:lnSpc>
                  <a:spcPct val="150000"/>
                </a:lnSpc>
              </a:pPr>
              <a:r>
                <a:rPr lang="en-US" sz="733" kern="0" spc="85">
                  <a:solidFill>
                    <a:srgbClr val="807968"/>
                  </a:solidFill>
                  <a:latin typeface="Arial" pitchFamily="34" charset="0"/>
                  <a:ea typeface="Arial" pitchFamily="34" charset="-122"/>
                  <a:cs typeface="Arial" pitchFamily="34" charset="-120"/>
                </a:rPr>
                <a:t>YOUR REQUEST</a:t>
              </a:r>
              <a:endParaRPr lang="en-US" sz="733"/>
            </a:p>
          </p:txBody>
        </p:sp>
        <p:sp>
          <p:nvSpPr>
            <p:cNvPr id="41" name="Shape 11">
              <a:extLst>
                <a:ext uri="{FF2B5EF4-FFF2-40B4-BE49-F238E27FC236}">
                  <a16:creationId xmlns:a16="http://schemas.microsoft.com/office/drawing/2014/main" id="{E6F50B06-0B21-2782-EED8-5DD8D19C670E}"/>
                </a:ext>
              </a:extLst>
            </p:cNvPr>
            <p:cNvSpPr/>
            <p:nvPr/>
          </p:nvSpPr>
          <p:spPr>
            <a:xfrm>
              <a:off x="13984913" y="1899172"/>
              <a:ext cx="3301674" cy="609828"/>
            </a:xfrm>
            <a:prstGeom prst="rect">
              <a:avLst/>
            </a:prstGeom>
            <a:solidFill>
              <a:srgbClr val="F5ECD7"/>
            </a:solidFill>
            <a:ln w="10583">
              <a:solidFill>
                <a:srgbClr val="CFAE70"/>
              </a:solidFill>
              <a:prstDash val="solid"/>
            </a:ln>
          </p:spPr>
          <p:txBody>
            <a:bodyPr/>
            <a:lstStyle/>
            <a:p>
              <a:endParaRPr lang="en-US" sz="2400"/>
            </a:p>
          </p:txBody>
        </p:sp>
        <p:sp>
          <p:nvSpPr>
            <p:cNvPr id="42" name="Text 12">
              <a:extLst>
                <a:ext uri="{FF2B5EF4-FFF2-40B4-BE49-F238E27FC236}">
                  <a16:creationId xmlns:a16="http://schemas.microsoft.com/office/drawing/2014/main" id="{2E3069FC-D85C-39E8-204E-6DF52AEFB0A9}"/>
                </a:ext>
              </a:extLst>
            </p:cNvPr>
            <p:cNvSpPr/>
            <p:nvPr/>
          </p:nvSpPr>
          <p:spPr>
            <a:xfrm>
              <a:off x="14116884" y="2012915"/>
              <a:ext cx="2789780" cy="246010"/>
            </a:xfrm>
            <a:prstGeom prst="rect">
              <a:avLst/>
            </a:prstGeom>
            <a:noFill/>
            <a:ln/>
          </p:spPr>
          <p:txBody>
            <a:bodyPr wrap="square" lIns="16933" tIns="16933" rIns="16933" bIns="16933" rtlCol="0" anchor="t">
              <a:noAutofit/>
            </a:bodyPr>
            <a:lstStyle/>
            <a:p>
              <a:pPr>
                <a:lnSpc>
                  <a:spcPct val="150000"/>
                </a:lnSpc>
              </a:pPr>
              <a:r>
                <a:rPr lang="en-US" sz="933" b="1">
                  <a:solidFill>
                    <a:srgbClr val="000000"/>
                  </a:solidFill>
                  <a:latin typeface="Georgia" pitchFamily="34" charset="0"/>
                  <a:ea typeface="Georgia" pitchFamily="34" charset="-122"/>
                  <a:cs typeface="Georgia" pitchFamily="34" charset="-120"/>
                </a:rPr>
                <a:t>80% SoC by 4:00 PM</a:t>
              </a:r>
              <a:endParaRPr lang="en-US" sz="933"/>
            </a:p>
          </p:txBody>
        </p:sp>
        <p:sp>
          <p:nvSpPr>
            <p:cNvPr id="44" name="Text 14">
              <a:extLst>
                <a:ext uri="{FF2B5EF4-FFF2-40B4-BE49-F238E27FC236}">
                  <a16:creationId xmlns:a16="http://schemas.microsoft.com/office/drawing/2014/main" id="{CE8927E9-6621-2749-A63D-D9C0E99923FC}"/>
                </a:ext>
              </a:extLst>
            </p:cNvPr>
            <p:cNvSpPr/>
            <p:nvPr/>
          </p:nvSpPr>
          <p:spPr>
            <a:xfrm>
              <a:off x="16606127" y="2020233"/>
              <a:ext cx="603773" cy="360057"/>
            </a:xfrm>
            <a:prstGeom prst="rect">
              <a:avLst/>
            </a:prstGeom>
            <a:noFill/>
            <a:ln/>
          </p:spPr>
          <p:txBody>
            <a:bodyPr wrap="square" lIns="16933" tIns="16933" rIns="16933" bIns="16933" rtlCol="0" anchor="t">
              <a:noAutofit/>
            </a:bodyPr>
            <a:lstStyle/>
            <a:p>
              <a:pPr>
                <a:lnSpc>
                  <a:spcPct val="150000"/>
                </a:lnSpc>
              </a:pPr>
              <a:r>
                <a:rPr lang="en-US" sz="1067" b="1">
                  <a:solidFill>
                    <a:srgbClr val="B69A5A"/>
                  </a:solidFill>
                  <a:latin typeface="Georgia" pitchFamily="34" charset="0"/>
                  <a:ea typeface="Georgia" pitchFamily="34" charset="-122"/>
                  <a:cs typeface="Georgia" pitchFamily="34" charset="-120"/>
                </a:rPr>
                <a:t>$$$</a:t>
              </a:r>
              <a:endParaRPr lang="en-US" sz="1067"/>
            </a:p>
          </p:txBody>
        </p:sp>
        <p:sp>
          <p:nvSpPr>
            <p:cNvPr id="45" name="Text 15">
              <a:extLst>
                <a:ext uri="{FF2B5EF4-FFF2-40B4-BE49-F238E27FC236}">
                  <a16:creationId xmlns:a16="http://schemas.microsoft.com/office/drawing/2014/main" id="{651F9B85-003C-C736-C3F3-F0B4FE4118E0}"/>
                </a:ext>
              </a:extLst>
            </p:cNvPr>
            <p:cNvSpPr/>
            <p:nvPr/>
          </p:nvSpPr>
          <p:spPr>
            <a:xfrm>
              <a:off x="13984913" y="2668471"/>
              <a:ext cx="3400724" cy="196124"/>
            </a:xfrm>
            <a:prstGeom prst="rect">
              <a:avLst/>
            </a:prstGeom>
            <a:noFill/>
            <a:ln/>
          </p:spPr>
          <p:txBody>
            <a:bodyPr wrap="square" lIns="16933" tIns="16933" rIns="16933" bIns="16933" rtlCol="0" anchor="t">
              <a:noAutofit/>
            </a:bodyPr>
            <a:lstStyle/>
            <a:p>
              <a:pPr>
                <a:lnSpc>
                  <a:spcPct val="150000"/>
                </a:lnSpc>
              </a:pPr>
              <a:r>
                <a:rPr lang="en-US" sz="733" kern="0" spc="85">
                  <a:solidFill>
                    <a:srgbClr val="807968"/>
                  </a:solidFill>
                  <a:latin typeface="Arial" pitchFamily="34" charset="0"/>
                  <a:ea typeface="Arial" pitchFamily="34" charset="-122"/>
                  <a:cs typeface="Arial" pitchFamily="34" charset="-120"/>
                </a:rPr>
                <a:t>SUGGESTED</a:t>
              </a:r>
              <a:endParaRPr lang="en-US" sz="733"/>
            </a:p>
          </p:txBody>
        </p:sp>
        <p:sp>
          <p:nvSpPr>
            <p:cNvPr id="46" name="Shape 16">
              <a:extLst>
                <a:ext uri="{FF2B5EF4-FFF2-40B4-BE49-F238E27FC236}">
                  <a16:creationId xmlns:a16="http://schemas.microsoft.com/office/drawing/2014/main" id="{B8EA67BC-A5F7-218B-33C1-26FEF8372CD0}"/>
                </a:ext>
              </a:extLst>
            </p:cNvPr>
            <p:cNvSpPr/>
            <p:nvPr/>
          </p:nvSpPr>
          <p:spPr>
            <a:xfrm>
              <a:off x="13984913" y="2970903"/>
              <a:ext cx="3301674" cy="609828"/>
            </a:xfrm>
            <a:prstGeom prst="rect">
              <a:avLst/>
            </a:prstGeom>
            <a:ln w="10583">
              <a:solidFill>
                <a:srgbClr val="E6E0D2"/>
              </a:solidFill>
              <a:prstDash val="solid"/>
            </a:ln>
          </p:spPr>
          <p:txBody>
            <a:bodyPr/>
            <a:lstStyle/>
            <a:p>
              <a:endParaRPr lang="en-US" sz="2400"/>
            </a:p>
          </p:txBody>
        </p:sp>
        <p:sp>
          <p:nvSpPr>
            <p:cNvPr id="47" name="Text 17">
              <a:extLst>
                <a:ext uri="{FF2B5EF4-FFF2-40B4-BE49-F238E27FC236}">
                  <a16:creationId xmlns:a16="http://schemas.microsoft.com/office/drawing/2014/main" id="{9AA66C41-C136-CB6F-5C68-B825EDB9344B}"/>
                </a:ext>
              </a:extLst>
            </p:cNvPr>
            <p:cNvSpPr/>
            <p:nvPr/>
          </p:nvSpPr>
          <p:spPr>
            <a:xfrm>
              <a:off x="14116884" y="3084647"/>
              <a:ext cx="2675722" cy="246010"/>
            </a:xfrm>
            <a:prstGeom prst="rect">
              <a:avLst/>
            </a:prstGeom>
            <a:noFill/>
            <a:ln/>
          </p:spPr>
          <p:txBody>
            <a:bodyPr wrap="square" lIns="16933" tIns="16933" rIns="16933" bIns="16933" rtlCol="0" anchor="t">
              <a:noAutofit/>
            </a:bodyPr>
            <a:lstStyle/>
            <a:p>
              <a:pPr>
                <a:lnSpc>
                  <a:spcPct val="150000"/>
                </a:lnSpc>
              </a:pPr>
              <a:r>
                <a:rPr lang="en-US" sz="933" b="1">
                  <a:solidFill>
                    <a:srgbClr val="000000"/>
                  </a:solidFill>
                  <a:latin typeface="Georgia" pitchFamily="34" charset="0"/>
                  <a:ea typeface="Georgia" pitchFamily="34" charset="-122"/>
                  <a:cs typeface="Georgia" pitchFamily="34" charset="-120"/>
                </a:rPr>
                <a:t>70% SoC by 4:00 PM</a:t>
              </a:r>
              <a:endParaRPr lang="en-US" sz="933"/>
            </a:p>
          </p:txBody>
        </p:sp>
        <p:sp>
          <p:nvSpPr>
            <p:cNvPr id="49" name="Text 19">
              <a:extLst>
                <a:ext uri="{FF2B5EF4-FFF2-40B4-BE49-F238E27FC236}">
                  <a16:creationId xmlns:a16="http://schemas.microsoft.com/office/drawing/2014/main" id="{4DDB7DFA-74B0-78E0-E250-E665BC5E609A}"/>
                </a:ext>
              </a:extLst>
            </p:cNvPr>
            <p:cNvSpPr/>
            <p:nvPr/>
          </p:nvSpPr>
          <p:spPr>
            <a:xfrm>
              <a:off x="16747042" y="3015406"/>
              <a:ext cx="603773" cy="436615"/>
            </a:xfrm>
            <a:prstGeom prst="rect">
              <a:avLst/>
            </a:prstGeom>
            <a:noFill/>
            <a:ln/>
          </p:spPr>
          <p:txBody>
            <a:bodyPr wrap="square" lIns="16933" tIns="16933" rIns="16933" bIns="16933" rtlCol="0" anchor="t">
              <a:noAutofit/>
            </a:bodyPr>
            <a:lstStyle/>
            <a:p>
              <a:pPr>
                <a:lnSpc>
                  <a:spcPct val="150000"/>
                </a:lnSpc>
              </a:pPr>
              <a:r>
                <a:rPr lang="en-US" sz="1067" b="1">
                  <a:solidFill>
                    <a:srgbClr val="B69A5A"/>
                  </a:solidFill>
                  <a:latin typeface="Georgia" pitchFamily="34" charset="0"/>
                  <a:ea typeface="Georgia" pitchFamily="34" charset="-122"/>
                  <a:cs typeface="Georgia" pitchFamily="34" charset="-120"/>
                </a:rPr>
                <a:t>$$</a:t>
              </a:r>
              <a:endParaRPr lang="en-US" sz="1067"/>
            </a:p>
          </p:txBody>
        </p:sp>
        <p:sp>
          <p:nvSpPr>
            <p:cNvPr id="50" name="Shape 20">
              <a:extLst>
                <a:ext uri="{FF2B5EF4-FFF2-40B4-BE49-F238E27FC236}">
                  <a16:creationId xmlns:a16="http://schemas.microsoft.com/office/drawing/2014/main" id="{1F2E0A5B-5CEB-D4EB-C25F-9E219E2B2F17}"/>
                </a:ext>
              </a:extLst>
            </p:cNvPr>
            <p:cNvSpPr/>
            <p:nvPr/>
          </p:nvSpPr>
          <p:spPr>
            <a:xfrm>
              <a:off x="13984913" y="3700364"/>
              <a:ext cx="3301674" cy="609828"/>
            </a:xfrm>
            <a:prstGeom prst="rect">
              <a:avLst/>
            </a:prstGeom>
            <a:ln w="10583">
              <a:solidFill>
                <a:srgbClr val="E6E0D2"/>
              </a:solidFill>
              <a:prstDash val="solid"/>
            </a:ln>
          </p:spPr>
          <p:txBody>
            <a:bodyPr/>
            <a:lstStyle/>
            <a:p>
              <a:endParaRPr lang="en-US" sz="2400"/>
            </a:p>
          </p:txBody>
        </p:sp>
        <p:sp>
          <p:nvSpPr>
            <p:cNvPr id="51" name="Text 21">
              <a:extLst>
                <a:ext uri="{FF2B5EF4-FFF2-40B4-BE49-F238E27FC236}">
                  <a16:creationId xmlns:a16="http://schemas.microsoft.com/office/drawing/2014/main" id="{F8DBCC99-9BEA-FF9C-6998-AFF29914A7B8}"/>
                </a:ext>
              </a:extLst>
            </p:cNvPr>
            <p:cNvSpPr/>
            <p:nvPr/>
          </p:nvSpPr>
          <p:spPr>
            <a:xfrm>
              <a:off x="14116884" y="3814107"/>
              <a:ext cx="2675722" cy="246010"/>
            </a:xfrm>
            <a:prstGeom prst="rect">
              <a:avLst/>
            </a:prstGeom>
            <a:noFill/>
            <a:ln/>
          </p:spPr>
          <p:txBody>
            <a:bodyPr wrap="square" lIns="16933" tIns="16933" rIns="16933" bIns="16933" rtlCol="0" anchor="t">
              <a:noAutofit/>
            </a:bodyPr>
            <a:lstStyle/>
            <a:p>
              <a:pPr>
                <a:lnSpc>
                  <a:spcPct val="150000"/>
                </a:lnSpc>
              </a:pPr>
              <a:r>
                <a:rPr lang="en-US" sz="933" b="1">
                  <a:solidFill>
                    <a:srgbClr val="000000"/>
                  </a:solidFill>
                  <a:latin typeface="Georgia" pitchFamily="34" charset="0"/>
                  <a:ea typeface="Georgia" pitchFamily="34" charset="-122"/>
                  <a:cs typeface="Georgia" pitchFamily="34" charset="-120"/>
                </a:rPr>
                <a:t>80% SoC by 4:30 PM</a:t>
              </a:r>
              <a:endParaRPr lang="en-US" sz="933"/>
            </a:p>
          </p:txBody>
        </p:sp>
        <p:sp>
          <p:nvSpPr>
            <p:cNvPr id="54" name="Shape 24">
              <a:extLst>
                <a:ext uri="{FF2B5EF4-FFF2-40B4-BE49-F238E27FC236}">
                  <a16:creationId xmlns:a16="http://schemas.microsoft.com/office/drawing/2014/main" id="{4586248A-E7D3-02F0-109A-698B71924AF7}"/>
                </a:ext>
              </a:extLst>
            </p:cNvPr>
            <p:cNvSpPr/>
            <p:nvPr/>
          </p:nvSpPr>
          <p:spPr>
            <a:xfrm>
              <a:off x="13984913" y="4429824"/>
              <a:ext cx="3301674" cy="609828"/>
            </a:xfrm>
            <a:prstGeom prst="rect">
              <a:avLst/>
            </a:prstGeom>
            <a:ln w="10583">
              <a:solidFill>
                <a:srgbClr val="E6E0D2"/>
              </a:solidFill>
              <a:prstDash val="solid"/>
            </a:ln>
          </p:spPr>
          <p:txBody>
            <a:bodyPr/>
            <a:lstStyle/>
            <a:p>
              <a:endParaRPr lang="en-US" sz="2400"/>
            </a:p>
          </p:txBody>
        </p:sp>
        <p:sp>
          <p:nvSpPr>
            <p:cNvPr id="55" name="Text 25">
              <a:extLst>
                <a:ext uri="{FF2B5EF4-FFF2-40B4-BE49-F238E27FC236}">
                  <a16:creationId xmlns:a16="http://schemas.microsoft.com/office/drawing/2014/main" id="{2410E795-8822-3E10-F18F-0BB9B5AC8D52}"/>
                </a:ext>
              </a:extLst>
            </p:cNvPr>
            <p:cNvSpPr/>
            <p:nvPr/>
          </p:nvSpPr>
          <p:spPr>
            <a:xfrm>
              <a:off x="14116884" y="4543568"/>
              <a:ext cx="2765066" cy="246010"/>
            </a:xfrm>
            <a:prstGeom prst="rect">
              <a:avLst/>
            </a:prstGeom>
            <a:noFill/>
            <a:ln/>
          </p:spPr>
          <p:txBody>
            <a:bodyPr wrap="square" lIns="16933" tIns="16933" rIns="16933" bIns="16933" rtlCol="0" anchor="t">
              <a:noAutofit/>
            </a:bodyPr>
            <a:lstStyle/>
            <a:p>
              <a:pPr>
                <a:lnSpc>
                  <a:spcPct val="150000"/>
                </a:lnSpc>
              </a:pPr>
              <a:r>
                <a:rPr lang="en-US" sz="933" b="1">
                  <a:solidFill>
                    <a:srgbClr val="000000"/>
                  </a:solidFill>
                  <a:latin typeface="Georgia" pitchFamily="34" charset="0"/>
                  <a:ea typeface="Georgia" pitchFamily="34" charset="-122"/>
                  <a:cs typeface="Georgia" pitchFamily="34" charset="-120"/>
                </a:rPr>
                <a:t>60% SoC by 5:30 PM</a:t>
              </a:r>
              <a:endParaRPr lang="en-US" sz="933"/>
            </a:p>
          </p:txBody>
        </p:sp>
        <p:sp>
          <p:nvSpPr>
            <p:cNvPr id="57" name="Text 27">
              <a:extLst>
                <a:ext uri="{FF2B5EF4-FFF2-40B4-BE49-F238E27FC236}">
                  <a16:creationId xmlns:a16="http://schemas.microsoft.com/office/drawing/2014/main" id="{11776C59-C6A2-EB1C-ED27-26D32190AF67}"/>
                </a:ext>
              </a:extLst>
            </p:cNvPr>
            <p:cNvSpPr/>
            <p:nvPr/>
          </p:nvSpPr>
          <p:spPr>
            <a:xfrm>
              <a:off x="16870519" y="4585023"/>
              <a:ext cx="339381" cy="325919"/>
            </a:xfrm>
            <a:prstGeom prst="rect">
              <a:avLst/>
            </a:prstGeom>
            <a:noFill/>
            <a:ln/>
          </p:spPr>
          <p:txBody>
            <a:bodyPr wrap="square" lIns="16933" tIns="16933" rIns="16933" bIns="16933" rtlCol="0" anchor="t">
              <a:normAutofit/>
            </a:bodyPr>
            <a:lstStyle/>
            <a:p>
              <a:pPr>
                <a:lnSpc>
                  <a:spcPct val="150000"/>
                </a:lnSpc>
              </a:pPr>
              <a:endParaRPr lang="en-US" sz="800"/>
            </a:p>
          </p:txBody>
        </p:sp>
        <p:sp>
          <p:nvSpPr>
            <p:cNvPr id="58" name="Shape 28">
              <a:extLst>
                <a:ext uri="{FF2B5EF4-FFF2-40B4-BE49-F238E27FC236}">
                  <a16:creationId xmlns:a16="http://schemas.microsoft.com/office/drawing/2014/main" id="{3455C51A-95DD-4822-71DB-E80F8CD3FA85}"/>
                </a:ext>
              </a:extLst>
            </p:cNvPr>
            <p:cNvSpPr/>
            <p:nvPr/>
          </p:nvSpPr>
          <p:spPr>
            <a:xfrm>
              <a:off x="13984913" y="5267021"/>
              <a:ext cx="3301674" cy="380492"/>
            </a:xfrm>
            <a:prstGeom prst="rect">
              <a:avLst/>
            </a:prstGeom>
            <a:ln w="10583">
              <a:solidFill>
                <a:srgbClr val="CFC8B7"/>
              </a:solidFill>
              <a:prstDash val="dash"/>
            </a:ln>
          </p:spPr>
          <p:txBody>
            <a:bodyPr/>
            <a:lstStyle/>
            <a:p>
              <a:endParaRPr lang="en-US" sz="2400"/>
            </a:p>
          </p:txBody>
        </p:sp>
        <p:sp>
          <p:nvSpPr>
            <p:cNvPr id="59" name="Text 29">
              <a:extLst>
                <a:ext uri="{FF2B5EF4-FFF2-40B4-BE49-F238E27FC236}">
                  <a16:creationId xmlns:a16="http://schemas.microsoft.com/office/drawing/2014/main" id="{675EC193-E967-D400-1208-5C3BC5892F40}"/>
                </a:ext>
              </a:extLst>
            </p:cNvPr>
            <p:cNvSpPr/>
            <p:nvPr/>
          </p:nvSpPr>
          <p:spPr>
            <a:xfrm>
              <a:off x="14067455" y="5367531"/>
              <a:ext cx="3136590" cy="206078"/>
            </a:xfrm>
            <a:prstGeom prst="rect">
              <a:avLst/>
            </a:prstGeom>
            <a:noFill/>
            <a:ln/>
          </p:spPr>
          <p:txBody>
            <a:bodyPr wrap="square" lIns="16933" tIns="16933" rIns="16933" bIns="16933" rtlCol="0" anchor="t">
              <a:noAutofit/>
            </a:bodyPr>
            <a:lstStyle/>
            <a:p>
              <a:pPr algn="ctr">
                <a:lnSpc>
                  <a:spcPct val="150000"/>
                </a:lnSpc>
              </a:pPr>
              <a:r>
                <a:rPr lang="en-US" sz="733" kern="0" spc="72">
                  <a:solidFill>
                    <a:srgbClr val="807968"/>
                  </a:solidFill>
                  <a:latin typeface="Arial" pitchFamily="34" charset="0"/>
                  <a:ea typeface="Arial" pitchFamily="34" charset="-122"/>
                  <a:cs typeface="Arial" pitchFamily="34" charset="-120"/>
                </a:rPr>
                <a:t>REJECT ALL</a:t>
              </a:r>
              <a:endParaRPr lang="en-US" sz="733"/>
            </a:p>
          </p:txBody>
        </p:sp>
        <p:sp>
          <p:nvSpPr>
            <p:cNvPr id="60" name="Shape 30">
              <a:extLst>
                <a:ext uri="{FF2B5EF4-FFF2-40B4-BE49-F238E27FC236}">
                  <a16:creationId xmlns:a16="http://schemas.microsoft.com/office/drawing/2014/main" id="{F18CE937-52C3-9B87-C26A-3FE192D19C2D}"/>
                </a:ext>
              </a:extLst>
            </p:cNvPr>
            <p:cNvSpPr/>
            <p:nvPr/>
          </p:nvSpPr>
          <p:spPr>
            <a:xfrm>
              <a:off x="13984913" y="5767147"/>
              <a:ext cx="3301674" cy="438808"/>
            </a:xfrm>
            <a:prstGeom prst="rect">
              <a:avLst/>
            </a:prstGeom>
            <a:solidFill>
              <a:srgbClr val="000000"/>
            </a:solidFill>
            <a:ln/>
          </p:spPr>
          <p:txBody>
            <a:bodyPr/>
            <a:lstStyle/>
            <a:p>
              <a:endParaRPr lang="en-US" sz="2400"/>
            </a:p>
          </p:txBody>
        </p:sp>
        <p:sp>
          <p:nvSpPr>
            <p:cNvPr id="61" name="Text 31">
              <a:extLst>
                <a:ext uri="{FF2B5EF4-FFF2-40B4-BE49-F238E27FC236}">
                  <a16:creationId xmlns:a16="http://schemas.microsoft.com/office/drawing/2014/main" id="{5EA43F92-B4B2-72C1-38AA-BD10ED3E64DE}"/>
                </a:ext>
              </a:extLst>
            </p:cNvPr>
            <p:cNvSpPr/>
            <p:nvPr/>
          </p:nvSpPr>
          <p:spPr>
            <a:xfrm>
              <a:off x="14059776" y="5886872"/>
              <a:ext cx="3151947" cy="225963"/>
            </a:xfrm>
            <a:prstGeom prst="rect">
              <a:avLst/>
            </a:prstGeom>
            <a:noFill/>
            <a:ln/>
          </p:spPr>
          <p:txBody>
            <a:bodyPr wrap="square" lIns="16933" tIns="16933" rIns="16933" bIns="16933" rtlCol="0" anchor="t">
              <a:normAutofit lnSpcReduction="10000"/>
            </a:bodyPr>
            <a:lstStyle/>
            <a:p>
              <a:pPr algn="ctr">
                <a:lnSpc>
                  <a:spcPct val="150000"/>
                </a:lnSpc>
              </a:pPr>
              <a:r>
                <a:rPr lang="en-US" sz="600" b="1" kern="0" spc="100">
                  <a:solidFill>
                    <a:srgbClr val="FFFFFF"/>
                  </a:solidFill>
                  <a:latin typeface="Arial" pitchFamily="34" charset="0"/>
                  <a:ea typeface="Arial" pitchFamily="34" charset="-122"/>
                  <a:cs typeface="Arial" pitchFamily="34" charset="-120"/>
                </a:rPr>
                <a:t>SELECT &amp; CHARGE</a:t>
              </a:r>
              <a:endParaRPr lang="en-US" sz="600"/>
            </a:p>
          </p:txBody>
        </p:sp>
        <p:sp>
          <p:nvSpPr>
            <p:cNvPr id="63" name="Text 19">
              <a:extLst>
                <a:ext uri="{FF2B5EF4-FFF2-40B4-BE49-F238E27FC236}">
                  <a16:creationId xmlns:a16="http://schemas.microsoft.com/office/drawing/2014/main" id="{0A71A867-1F4E-BA2F-C6D3-76124CDD3E70}"/>
                </a:ext>
              </a:extLst>
            </p:cNvPr>
            <p:cNvSpPr/>
            <p:nvPr/>
          </p:nvSpPr>
          <p:spPr>
            <a:xfrm>
              <a:off x="16749841" y="3741478"/>
              <a:ext cx="603773" cy="436615"/>
            </a:xfrm>
            <a:prstGeom prst="rect">
              <a:avLst/>
            </a:prstGeom>
            <a:noFill/>
            <a:ln/>
          </p:spPr>
          <p:txBody>
            <a:bodyPr wrap="square" lIns="16933" tIns="16933" rIns="16933" bIns="16933" rtlCol="0" anchor="t">
              <a:noAutofit/>
            </a:bodyPr>
            <a:lstStyle/>
            <a:p>
              <a:pPr>
                <a:lnSpc>
                  <a:spcPct val="150000"/>
                </a:lnSpc>
              </a:pPr>
              <a:r>
                <a:rPr lang="en-US" sz="1067" b="1">
                  <a:solidFill>
                    <a:srgbClr val="B69A5A"/>
                  </a:solidFill>
                  <a:latin typeface="Georgia" pitchFamily="34" charset="0"/>
                  <a:ea typeface="Georgia" pitchFamily="34" charset="-122"/>
                  <a:cs typeface="Georgia" pitchFamily="34" charset="-120"/>
                </a:rPr>
                <a:t>$$</a:t>
              </a:r>
              <a:endParaRPr lang="en-US" sz="1067"/>
            </a:p>
          </p:txBody>
        </p:sp>
        <p:sp>
          <p:nvSpPr>
            <p:cNvPr id="64" name="Text 19">
              <a:extLst>
                <a:ext uri="{FF2B5EF4-FFF2-40B4-BE49-F238E27FC236}">
                  <a16:creationId xmlns:a16="http://schemas.microsoft.com/office/drawing/2014/main" id="{256424E0-560E-762F-6C1D-5F1ABEFBF9F0}"/>
                </a:ext>
              </a:extLst>
            </p:cNvPr>
            <p:cNvSpPr/>
            <p:nvPr/>
          </p:nvSpPr>
          <p:spPr>
            <a:xfrm>
              <a:off x="16870519" y="4552236"/>
              <a:ext cx="485199" cy="436615"/>
            </a:xfrm>
            <a:prstGeom prst="rect">
              <a:avLst/>
            </a:prstGeom>
            <a:noFill/>
            <a:ln/>
          </p:spPr>
          <p:txBody>
            <a:bodyPr wrap="square" lIns="16933" tIns="16933" rIns="16933" bIns="16933" rtlCol="0" anchor="t">
              <a:noAutofit/>
            </a:bodyPr>
            <a:lstStyle/>
            <a:p>
              <a:pPr>
                <a:lnSpc>
                  <a:spcPct val="150000"/>
                </a:lnSpc>
              </a:pPr>
              <a:r>
                <a:rPr lang="en-US" sz="1067" b="1">
                  <a:solidFill>
                    <a:srgbClr val="B69A5A"/>
                  </a:solidFill>
                  <a:latin typeface="Georgia" pitchFamily="34" charset="0"/>
                  <a:ea typeface="Georgia" pitchFamily="34" charset="-122"/>
                  <a:cs typeface="Georgia" pitchFamily="34" charset="-120"/>
                </a:rPr>
                <a:t>$</a:t>
              </a:r>
              <a:endParaRPr lang="en-US" sz="1067"/>
            </a:p>
          </p:txBody>
        </p:sp>
      </p:grpSp>
      <p:sp>
        <p:nvSpPr>
          <p:cNvPr id="65" name="Oval 64">
            <a:extLst>
              <a:ext uri="{FF2B5EF4-FFF2-40B4-BE49-F238E27FC236}">
                <a16:creationId xmlns:a16="http://schemas.microsoft.com/office/drawing/2014/main" id="{07C72F5B-9F35-5D5B-249B-4C2FBF957D07}"/>
              </a:ext>
            </a:extLst>
          </p:cNvPr>
          <p:cNvSpPr/>
          <p:nvPr/>
        </p:nvSpPr>
        <p:spPr>
          <a:xfrm>
            <a:off x="9019146" y="507773"/>
            <a:ext cx="290913" cy="287679"/>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67"/>
              <a:t>3</a:t>
            </a:r>
          </a:p>
        </p:txBody>
      </p:sp>
      <p:sp>
        <p:nvSpPr>
          <p:cNvPr id="66" name="TextBox 65">
            <a:extLst>
              <a:ext uri="{FF2B5EF4-FFF2-40B4-BE49-F238E27FC236}">
                <a16:creationId xmlns:a16="http://schemas.microsoft.com/office/drawing/2014/main" id="{5E2F9E2F-302E-4D0B-9010-AC2A1CFB63AE}"/>
              </a:ext>
            </a:extLst>
          </p:cNvPr>
          <p:cNvSpPr txBox="1"/>
          <p:nvPr/>
        </p:nvSpPr>
        <p:spPr>
          <a:xfrm>
            <a:off x="751115" y="2122713"/>
            <a:ext cx="405880" cy="338554"/>
          </a:xfrm>
          <a:prstGeom prst="rect">
            <a:avLst/>
          </a:prstGeom>
          <a:noFill/>
        </p:spPr>
        <p:txBody>
          <a:bodyPr wrap="none" rtlCol="0">
            <a:spAutoFit/>
          </a:bodyPr>
          <a:lstStyle/>
          <a:p>
            <a:r>
              <a:rPr lang="en-US" sz="1600" b="1">
                <a:latin typeface="Georgia" panose="02040502050405020303" pitchFamily="18" charset="0"/>
              </a:rPr>
              <a:t>1. </a:t>
            </a:r>
          </a:p>
        </p:txBody>
      </p:sp>
      <p:sp>
        <p:nvSpPr>
          <p:cNvPr id="67" name="TextBox 66">
            <a:extLst>
              <a:ext uri="{FF2B5EF4-FFF2-40B4-BE49-F238E27FC236}">
                <a16:creationId xmlns:a16="http://schemas.microsoft.com/office/drawing/2014/main" id="{0BB36052-E82B-610B-EA5D-353A1613F9DE}"/>
              </a:ext>
            </a:extLst>
          </p:cNvPr>
          <p:cNvSpPr txBox="1"/>
          <p:nvPr/>
        </p:nvSpPr>
        <p:spPr>
          <a:xfrm>
            <a:off x="751115" y="2904892"/>
            <a:ext cx="433132" cy="338554"/>
          </a:xfrm>
          <a:prstGeom prst="rect">
            <a:avLst/>
          </a:prstGeom>
          <a:noFill/>
        </p:spPr>
        <p:txBody>
          <a:bodyPr wrap="none" rtlCol="0">
            <a:spAutoFit/>
          </a:bodyPr>
          <a:lstStyle/>
          <a:p>
            <a:r>
              <a:rPr lang="en-US" sz="1600" b="1">
                <a:latin typeface="Georgia" panose="02040502050405020303" pitchFamily="18" charset="0"/>
              </a:rPr>
              <a:t>2. </a:t>
            </a:r>
          </a:p>
        </p:txBody>
      </p:sp>
      <p:sp>
        <p:nvSpPr>
          <p:cNvPr id="68" name="TextBox 67">
            <a:extLst>
              <a:ext uri="{FF2B5EF4-FFF2-40B4-BE49-F238E27FC236}">
                <a16:creationId xmlns:a16="http://schemas.microsoft.com/office/drawing/2014/main" id="{E2D45B41-CB47-DE1C-7CE4-C83659641C4D}"/>
              </a:ext>
            </a:extLst>
          </p:cNvPr>
          <p:cNvSpPr txBox="1"/>
          <p:nvPr/>
        </p:nvSpPr>
        <p:spPr>
          <a:xfrm>
            <a:off x="765629" y="3672113"/>
            <a:ext cx="433132" cy="338554"/>
          </a:xfrm>
          <a:prstGeom prst="rect">
            <a:avLst/>
          </a:prstGeom>
          <a:noFill/>
        </p:spPr>
        <p:txBody>
          <a:bodyPr wrap="none" rtlCol="0">
            <a:spAutoFit/>
          </a:bodyPr>
          <a:lstStyle/>
          <a:p>
            <a:r>
              <a:rPr lang="en-US" sz="1600" b="1">
                <a:latin typeface="Georgia" panose="02040502050405020303" pitchFamily="18" charset="0"/>
              </a:rPr>
              <a:t>3. </a:t>
            </a:r>
          </a:p>
        </p:txBody>
      </p:sp>
      <p:sp>
        <p:nvSpPr>
          <p:cNvPr id="69" name="TextBox 68">
            <a:extLst>
              <a:ext uri="{FF2B5EF4-FFF2-40B4-BE49-F238E27FC236}">
                <a16:creationId xmlns:a16="http://schemas.microsoft.com/office/drawing/2014/main" id="{E45F26DE-7CB2-8CFE-9F9C-661AF9C9A77C}"/>
              </a:ext>
            </a:extLst>
          </p:cNvPr>
          <p:cNvSpPr txBox="1"/>
          <p:nvPr/>
        </p:nvSpPr>
        <p:spPr>
          <a:xfrm>
            <a:off x="765629" y="4458568"/>
            <a:ext cx="437940" cy="338554"/>
          </a:xfrm>
          <a:prstGeom prst="rect">
            <a:avLst/>
          </a:prstGeom>
          <a:noFill/>
        </p:spPr>
        <p:txBody>
          <a:bodyPr wrap="none" rtlCol="0">
            <a:spAutoFit/>
          </a:bodyPr>
          <a:lstStyle/>
          <a:p>
            <a:r>
              <a:rPr lang="en-US" sz="1600" b="1">
                <a:latin typeface="Georgia" panose="02040502050405020303" pitchFamily="18" charset="0"/>
              </a:rPr>
              <a:t>4. </a:t>
            </a:r>
          </a:p>
        </p:txBody>
      </p:sp>
    </p:spTree>
    <p:extLst>
      <p:ext uri="{BB962C8B-B14F-4D97-AF65-F5344CB8AC3E}">
        <p14:creationId xmlns:p14="http://schemas.microsoft.com/office/powerpoint/2010/main" val="2466385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E6A1CE-7AA7-DEDC-7B5C-7B68F6D6BE9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F22F222-B2B9-17AD-BD6D-E0A945E23C68}"/>
              </a:ext>
            </a:extLst>
          </p:cNvPr>
          <p:cNvSpPr/>
          <p:nvPr/>
        </p:nvSpPr>
        <p:spPr>
          <a:xfrm>
            <a:off x="11304268" y="304767"/>
            <a:ext cx="532177" cy="191205"/>
          </a:xfrm>
          <a:prstGeom prst="rect">
            <a:avLst/>
          </a:prstGeom>
          <a:noFill/>
          <a:ln/>
        </p:spPr>
        <p:txBody>
          <a:bodyPr wrap="square" lIns="16933" tIns="16933" rIns="16933" bIns="16933" rtlCol="0" anchor="t">
            <a:normAutofit/>
          </a:bodyPr>
          <a:lstStyle/>
          <a:p>
            <a:r>
              <a:rPr lang="en-US" sz="1000" kern="0" spc="80">
                <a:solidFill>
                  <a:srgbClr val="8A8A8A"/>
                </a:solidFill>
                <a:latin typeface="IBM Plex Serif" pitchFamily="34" charset="0"/>
                <a:ea typeface="IBM Plex Serif" pitchFamily="34" charset="-122"/>
                <a:cs typeface="IBM Plex Serif" pitchFamily="34" charset="-120"/>
              </a:rPr>
              <a:t>19 / 26</a:t>
            </a:r>
            <a:endParaRPr lang="en-US" sz="1000"/>
          </a:p>
        </p:txBody>
      </p:sp>
      <p:sp>
        <p:nvSpPr>
          <p:cNvPr id="3" name="Text 1">
            <a:extLst>
              <a:ext uri="{FF2B5EF4-FFF2-40B4-BE49-F238E27FC236}">
                <a16:creationId xmlns:a16="http://schemas.microsoft.com/office/drawing/2014/main" id="{C4F81AA0-7844-C62C-6157-A158DC8F9F07}"/>
              </a:ext>
            </a:extLst>
          </p:cNvPr>
          <p:cNvSpPr/>
          <p:nvPr/>
        </p:nvSpPr>
        <p:spPr>
          <a:xfrm>
            <a:off x="635000" y="637802"/>
            <a:ext cx="11249661" cy="241321"/>
          </a:xfrm>
          <a:prstGeom prst="rect">
            <a:avLst/>
          </a:prstGeom>
          <a:noFill/>
          <a:ln/>
        </p:spPr>
        <p:txBody>
          <a:bodyPr wrap="square" lIns="16933" tIns="16933" rIns="16933" bIns="16933" rtlCol="0" anchor="t">
            <a:noAutofit/>
          </a:bodyPr>
          <a:lstStyle/>
          <a:p>
            <a:r>
              <a:rPr lang="en-US" sz="1333" b="1" kern="0" spc="166">
                <a:solidFill>
                  <a:srgbClr val="2F7FB8"/>
                </a:solidFill>
                <a:latin typeface="Montserrat" pitchFamily="2" charset="77"/>
                <a:ea typeface="Inter" pitchFamily="34" charset="-122"/>
                <a:cs typeface="Inter" pitchFamily="34" charset="-120"/>
              </a:rPr>
              <a:t>THE EVIDENCE</a:t>
            </a:r>
            <a:endParaRPr lang="en-US" sz="1333">
              <a:latin typeface="Montserrat" pitchFamily="2" charset="77"/>
            </a:endParaRPr>
          </a:p>
        </p:txBody>
      </p:sp>
      <p:sp>
        <p:nvSpPr>
          <p:cNvPr id="4" name="Text 2">
            <a:extLst>
              <a:ext uri="{FF2B5EF4-FFF2-40B4-BE49-F238E27FC236}">
                <a16:creationId xmlns:a16="http://schemas.microsoft.com/office/drawing/2014/main" id="{FAF84827-148D-3CE0-A61C-92C1BC34FA6A}"/>
              </a:ext>
            </a:extLst>
          </p:cNvPr>
          <p:cNvSpPr/>
          <p:nvPr/>
        </p:nvSpPr>
        <p:spPr>
          <a:xfrm>
            <a:off x="635000" y="967990"/>
            <a:ext cx="11249661" cy="402597"/>
          </a:xfrm>
          <a:prstGeom prst="rect">
            <a:avLst/>
          </a:prstGeom>
          <a:noFill/>
          <a:ln/>
        </p:spPr>
        <p:txBody>
          <a:bodyPr wrap="square" lIns="16933" tIns="16933" rIns="16933" bIns="16933" rtlCol="0" anchor="t">
            <a:normAutofit fontScale="92500" lnSpcReduction="20000"/>
          </a:bodyPr>
          <a:lstStyle/>
          <a:p>
            <a:pPr>
              <a:lnSpc>
                <a:spcPct val="110000"/>
              </a:lnSpc>
            </a:pPr>
            <a:r>
              <a:rPr lang="en-US" sz="2700" kern="0" spc="-27">
                <a:solidFill>
                  <a:srgbClr val="1A1A1A"/>
                </a:solidFill>
                <a:latin typeface="IBM Plex Serif" pitchFamily="34" charset="0"/>
                <a:ea typeface="IBM Plex Serif" pitchFamily="34" charset="-122"/>
                <a:cs typeface="IBM Plex Serif" pitchFamily="34" charset="-120"/>
              </a:rPr>
              <a:t>The same people arrive every day.</a:t>
            </a:r>
            <a:endParaRPr lang="en-US" sz="2700"/>
          </a:p>
        </p:txBody>
      </p:sp>
      <p:sp>
        <p:nvSpPr>
          <p:cNvPr id="5" name="Text 3">
            <a:extLst>
              <a:ext uri="{FF2B5EF4-FFF2-40B4-BE49-F238E27FC236}">
                <a16:creationId xmlns:a16="http://schemas.microsoft.com/office/drawing/2014/main" id="{BD50F1A6-80DC-2EEA-58D5-A15874AF7AE8}"/>
              </a:ext>
            </a:extLst>
          </p:cNvPr>
          <p:cNvSpPr/>
          <p:nvPr/>
        </p:nvSpPr>
        <p:spPr>
          <a:xfrm>
            <a:off x="635000" y="1700775"/>
            <a:ext cx="9810751" cy="652793"/>
          </a:xfrm>
          <a:prstGeom prst="rect">
            <a:avLst/>
          </a:prstGeom>
          <a:noFill/>
          <a:ln/>
        </p:spPr>
        <p:txBody>
          <a:bodyPr wrap="square" lIns="16933" tIns="16933" rIns="16933" bIns="16933" rtlCol="0" anchor="t">
            <a:normAutofit fontScale="92500" lnSpcReduction="20000"/>
          </a:bodyPr>
          <a:lstStyle/>
          <a:p>
            <a:pPr>
              <a:lnSpc>
                <a:spcPct val="130000"/>
              </a:lnSpc>
            </a:pPr>
            <a:r>
              <a:rPr lang="en-US" sz="1900">
                <a:solidFill>
                  <a:srgbClr val="1A1A1A"/>
                </a:solidFill>
                <a:latin typeface="IBM Plex Serif" pitchFamily="34" charset="0"/>
                <a:ea typeface="IBM Plex Serif" pitchFamily="34" charset="-122"/>
                <a:cs typeface="IBM Plex Serif" pitchFamily="34" charset="-120"/>
              </a:rPr>
              <a:t>Anonymized commuter data from Nissan's Santa Clara office. A sharp morning arrival peak, and a median of </a:t>
            </a:r>
            <a:r>
              <a:rPr lang="en-US" sz="1900" b="1">
                <a:solidFill>
                  <a:srgbClr val="000000"/>
                </a:solidFill>
                <a:latin typeface="IBM Plex Serif" pitchFamily="34" charset="0"/>
                <a:ea typeface="IBM Plex Serif" pitchFamily="34" charset="-122"/>
                <a:cs typeface="IBM Plex Serif" pitchFamily="34" charset="-120"/>
              </a:rPr>
              <a:t>15 visits per vehicle, every month</a:t>
            </a:r>
            <a:r>
              <a:rPr lang="en-US" sz="1900">
                <a:solidFill>
                  <a:srgbClr val="1A1A1A"/>
                </a:solidFill>
                <a:latin typeface="IBM Plex Serif" pitchFamily="34" charset="0"/>
                <a:ea typeface="IBM Plex Serif" pitchFamily="34" charset="-122"/>
                <a:cs typeface="IBM Plex Serif" pitchFamily="34" charset="-120"/>
              </a:rPr>
              <a:t>.</a:t>
            </a:r>
            <a:endParaRPr lang="en-US" sz="1900"/>
          </a:p>
        </p:txBody>
      </p:sp>
      <p:sp>
        <p:nvSpPr>
          <p:cNvPr id="6" name="Text 4">
            <a:extLst>
              <a:ext uri="{FF2B5EF4-FFF2-40B4-BE49-F238E27FC236}">
                <a16:creationId xmlns:a16="http://schemas.microsoft.com/office/drawing/2014/main" id="{D4739EE4-D323-E6A5-4E23-88C99CA6D5ED}"/>
              </a:ext>
            </a:extLst>
          </p:cNvPr>
          <p:cNvSpPr/>
          <p:nvPr/>
        </p:nvSpPr>
        <p:spPr>
          <a:xfrm>
            <a:off x="635000" y="2582168"/>
            <a:ext cx="5441673" cy="187678"/>
          </a:xfrm>
          <a:prstGeom prst="rect">
            <a:avLst/>
          </a:prstGeom>
          <a:noFill/>
          <a:ln/>
        </p:spPr>
        <p:txBody>
          <a:bodyPr wrap="square" lIns="16933" tIns="16933" rIns="16933" bIns="16933" rtlCol="0" anchor="t">
            <a:noAutofit/>
          </a:bodyPr>
          <a:lstStyle/>
          <a:p>
            <a:r>
              <a:rPr lang="en-US" sz="1333" b="1">
                <a:solidFill>
                  <a:srgbClr val="1A1A1A"/>
                </a:solidFill>
                <a:latin typeface="-apple-system" pitchFamily="34" charset="0"/>
                <a:ea typeface="-apple-system" pitchFamily="34" charset="-122"/>
                <a:cs typeface="-apple-system" pitchFamily="34" charset="-120"/>
              </a:rPr>
              <a:t>Arrival time distribution</a:t>
            </a:r>
            <a:endParaRPr lang="en-US" sz="1333"/>
          </a:p>
        </p:txBody>
      </p:sp>
      <p:sp>
        <p:nvSpPr>
          <p:cNvPr id="7" name="Text 5">
            <a:extLst>
              <a:ext uri="{FF2B5EF4-FFF2-40B4-BE49-F238E27FC236}">
                <a16:creationId xmlns:a16="http://schemas.microsoft.com/office/drawing/2014/main" id="{320F0DC8-1332-D0B7-C989-04A7BB90AEF7}"/>
              </a:ext>
            </a:extLst>
          </p:cNvPr>
          <p:cNvSpPr/>
          <p:nvPr/>
        </p:nvSpPr>
        <p:spPr>
          <a:xfrm>
            <a:off x="635000" y="2795213"/>
            <a:ext cx="5441673" cy="194733"/>
          </a:xfrm>
          <a:prstGeom prst="rect">
            <a:avLst/>
          </a:prstGeom>
          <a:noFill/>
          <a:ln/>
        </p:spPr>
        <p:txBody>
          <a:bodyPr wrap="square" lIns="16933" tIns="16933" rIns="16933" bIns="16933" rtlCol="0" anchor="t">
            <a:noAutofit/>
          </a:bodyPr>
          <a:lstStyle/>
          <a:p>
            <a:r>
              <a:rPr lang="en-US" sz="1333">
                <a:solidFill>
                  <a:srgbClr val="8A8A8A"/>
                </a:solidFill>
                <a:latin typeface="JetBrains Mono" pitchFamily="34" charset="0"/>
                <a:ea typeface="JetBrains Mono" pitchFamily="34" charset="-122"/>
                <a:cs typeface="JetBrains Mono" pitchFamily="34" charset="-120"/>
              </a:rPr>
              <a:t>discrete · binned by hour · all vehicles · 2024</a:t>
            </a:r>
            <a:endParaRPr lang="en-US" sz="1333"/>
          </a:p>
        </p:txBody>
      </p:sp>
      <p:sp>
        <p:nvSpPr>
          <p:cNvPr id="8" name="Shape 6">
            <a:extLst>
              <a:ext uri="{FF2B5EF4-FFF2-40B4-BE49-F238E27FC236}">
                <a16:creationId xmlns:a16="http://schemas.microsoft.com/office/drawing/2014/main" id="{816C481D-0167-EE6A-6A05-3933277676F1}"/>
              </a:ext>
            </a:extLst>
          </p:cNvPr>
          <p:cNvSpPr/>
          <p:nvPr/>
        </p:nvSpPr>
        <p:spPr>
          <a:xfrm>
            <a:off x="635000" y="3133597"/>
            <a:ext cx="5283178" cy="2826687"/>
          </a:xfrm>
          <a:prstGeom prst="roundRect">
            <a:avLst>
              <a:gd name="adj" fmla="val 1797"/>
            </a:avLst>
          </a:prstGeom>
          <a:solidFill>
            <a:srgbClr val="F6F3EC"/>
          </a:solidFill>
          <a:ln/>
        </p:spPr>
        <p:txBody>
          <a:bodyPr/>
          <a:lstStyle/>
          <a:p>
            <a:endParaRPr lang="en-US" sz="1200"/>
          </a:p>
        </p:txBody>
      </p:sp>
      <p:sp>
        <p:nvSpPr>
          <p:cNvPr id="10" name="Text 7">
            <a:extLst>
              <a:ext uri="{FF2B5EF4-FFF2-40B4-BE49-F238E27FC236}">
                <a16:creationId xmlns:a16="http://schemas.microsoft.com/office/drawing/2014/main" id="{D647BB8C-912F-A1B8-882D-1387E2082B01}"/>
              </a:ext>
            </a:extLst>
          </p:cNvPr>
          <p:cNvSpPr/>
          <p:nvPr/>
        </p:nvSpPr>
        <p:spPr>
          <a:xfrm>
            <a:off x="6273768" y="2582168"/>
            <a:ext cx="5441730" cy="346674"/>
          </a:xfrm>
          <a:prstGeom prst="rect">
            <a:avLst/>
          </a:prstGeom>
          <a:noFill/>
          <a:ln/>
        </p:spPr>
        <p:txBody>
          <a:bodyPr wrap="square" lIns="16933" tIns="16933" rIns="16933" bIns="16933" rtlCol="0" anchor="t">
            <a:normAutofit/>
          </a:bodyPr>
          <a:lstStyle/>
          <a:p>
            <a:r>
              <a:rPr lang="en-US" sz="1333" b="1"/>
              <a:t>Monthly visit frequency per vehicle</a:t>
            </a:r>
          </a:p>
        </p:txBody>
      </p:sp>
      <p:sp>
        <p:nvSpPr>
          <p:cNvPr id="11" name="Text 8">
            <a:extLst>
              <a:ext uri="{FF2B5EF4-FFF2-40B4-BE49-F238E27FC236}">
                <a16:creationId xmlns:a16="http://schemas.microsoft.com/office/drawing/2014/main" id="{B1F8462A-F6B9-8139-1440-8D9323B3D1CF}"/>
              </a:ext>
            </a:extLst>
          </p:cNvPr>
          <p:cNvSpPr/>
          <p:nvPr/>
        </p:nvSpPr>
        <p:spPr>
          <a:xfrm>
            <a:off x="6273768" y="2795213"/>
            <a:ext cx="5441730" cy="194733"/>
          </a:xfrm>
          <a:prstGeom prst="rect">
            <a:avLst/>
          </a:prstGeom>
          <a:noFill/>
          <a:ln/>
        </p:spPr>
        <p:txBody>
          <a:bodyPr wrap="square" lIns="16933" tIns="16933" rIns="16933" bIns="16933" rtlCol="0" anchor="t">
            <a:noAutofit/>
          </a:bodyPr>
          <a:lstStyle/>
          <a:p>
            <a:r>
              <a:rPr lang="en-US" sz="1333">
                <a:solidFill>
                  <a:srgbClr val="8A8A8A"/>
                </a:solidFill>
              </a:rPr>
              <a:t>discrete · one point per month · median &amp; mean · 2024</a:t>
            </a:r>
          </a:p>
        </p:txBody>
      </p:sp>
      <p:sp>
        <p:nvSpPr>
          <p:cNvPr id="12" name="Shape 9">
            <a:extLst>
              <a:ext uri="{FF2B5EF4-FFF2-40B4-BE49-F238E27FC236}">
                <a16:creationId xmlns:a16="http://schemas.microsoft.com/office/drawing/2014/main" id="{3B8AB52B-2AE6-8FA2-C59B-8AA7A2FFEA72}"/>
              </a:ext>
            </a:extLst>
          </p:cNvPr>
          <p:cNvSpPr/>
          <p:nvPr/>
        </p:nvSpPr>
        <p:spPr>
          <a:xfrm>
            <a:off x="6273768" y="3133597"/>
            <a:ext cx="5283233" cy="2826687"/>
          </a:xfrm>
          <a:prstGeom prst="roundRect">
            <a:avLst>
              <a:gd name="adj" fmla="val 1797"/>
            </a:avLst>
          </a:prstGeom>
          <a:solidFill>
            <a:srgbClr val="F6F3EC"/>
          </a:solidFill>
          <a:ln/>
        </p:spPr>
        <p:txBody>
          <a:bodyPr/>
          <a:lstStyle/>
          <a:p>
            <a:endParaRPr lang="en-US" sz="1200"/>
          </a:p>
        </p:txBody>
      </p:sp>
      <p:pic>
        <p:nvPicPr>
          <p:cNvPr id="20" name="Picture 19">
            <a:extLst>
              <a:ext uri="{FF2B5EF4-FFF2-40B4-BE49-F238E27FC236}">
                <a16:creationId xmlns:a16="http://schemas.microsoft.com/office/drawing/2014/main" id="{5A40E18F-6997-BF46-AF7C-3C6F60C0BF5D}"/>
              </a:ext>
            </a:extLst>
          </p:cNvPr>
          <p:cNvPicPr>
            <a:picLocks noChangeAspect="1"/>
          </p:cNvPicPr>
          <p:nvPr/>
        </p:nvPicPr>
        <p:blipFill>
          <a:blip r:embed="rId3"/>
          <a:srcRect l="66996" b="50519"/>
          <a:stretch>
            <a:fillRect/>
          </a:stretch>
        </p:blipFill>
        <p:spPr>
          <a:xfrm>
            <a:off x="2114241" y="4545046"/>
            <a:ext cx="2078637" cy="1338783"/>
          </a:xfrm>
          <a:prstGeom prst="rect">
            <a:avLst/>
          </a:prstGeom>
        </p:spPr>
      </p:pic>
      <p:pic>
        <p:nvPicPr>
          <p:cNvPr id="22" name="Picture 21">
            <a:extLst>
              <a:ext uri="{FF2B5EF4-FFF2-40B4-BE49-F238E27FC236}">
                <a16:creationId xmlns:a16="http://schemas.microsoft.com/office/drawing/2014/main" id="{225A1777-EC3A-13F1-3284-35A07693DEE8}"/>
              </a:ext>
            </a:extLst>
          </p:cNvPr>
          <p:cNvPicPr>
            <a:picLocks noChangeAspect="1"/>
          </p:cNvPicPr>
          <p:nvPr/>
        </p:nvPicPr>
        <p:blipFill>
          <a:blip r:embed="rId3"/>
          <a:srcRect r="32650" b="50519"/>
          <a:stretch>
            <a:fillRect/>
          </a:stretch>
        </p:blipFill>
        <p:spPr>
          <a:xfrm>
            <a:off x="1184783" y="3164921"/>
            <a:ext cx="4241864" cy="1338783"/>
          </a:xfrm>
          <a:prstGeom prst="rect">
            <a:avLst/>
          </a:prstGeom>
        </p:spPr>
      </p:pic>
      <p:pic>
        <p:nvPicPr>
          <p:cNvPr id="98" name="Picture 97">
            <a:extLst>
              <a:ext uri="{FF2B5EF4-FFF2-40B4-BE49-F238E27FC236}">
                <a16:creationId xmlns:a16="http://schemas.microsoft.com/office/drawing/2014/main" id="{16C6E079-CBF8-E9E8-6A58-99E142567019}"/>
              </a:ext>
            </a:extLst>
          </p:cNvPr>
          <p:cNvPicPr>
            <a:picLocks noChangeAspect="1"/>
          </p:cNvPicPr>
          <p:nvPr/>
        </p:nvPicPr>
        <p:blipFill>
          <a:blip r:embed="rId4"/>
          <a:stretch>
            <a:fillRect/>
          </a:stretch>
        </p:blipFill>
        <p:spPr>
          <a:xfrm>
            <a:off x="6345751" y="3373404"/>
            <a:ext cx="5139267" cy="2260600"/>
          </a:xfrm>
          <a:prstGeom prst="rect">
            <a:avLst/>
          </a:prstGeom>
        </p:spPr>
      </p:pic>
    </p:spTree>
    <p:extLst>
      <p:ext uri="{BB962C8B-B14F-4D97-AF65-F5344CB8AC3E}">
        <p14:creationId xmlns:p14="http://schemas.microsoft.com/office/powerpoint/2010/main" val="61069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11304268" y="304767"/>
            <a:ext cx="532177" cy="191205"/>
          </a:xfrm>
          <a:prstGeom prst="rect">
            <a:avLst/>
          </a:prstGeom>
          <a:noFill/>
          <a:ln/>
        </p:spPr>
        <p:txBody>
          <a:bodyPr wrap="square" lIns="16933" tIns="16933" rIns="16933" bIns="16933" rtlCol="0" anchor="t">
            <a:normAutofit/>
          </a:bodyPr>
          <a:lstStyle/>
          <a:p>
            <a:r>
              <a:rPr lang="en-US" sz="1000" kern="0" spc="80">
                <a:solidFill>
                  <a:srgbClr val="8A8A8A"/>
                </a:solidFill>
                <a:latin typeface="IBM Plex Serif" pitchFamily="34" charset="0"/>
                <a:ea typeface="IBM Plex Serif" pitchFamily="34" charset="-122"/>
                <a:cs typeface="IBM Plex Serif" pitchFamily="34" charset="-120"/>
              </a:rPr>
              <a:t>20 / 26</a:t>
            </a:r>
            <a:endParaRPr lang="en-US" sz="1000"/>
          </a:p>
        </p:txBody>
      </p:sp>
      <p:sp>
        <p:nvSpPr>
          <p:cNvPr id="3" name="Text 1"/>
          <p:cNvSpPr/>
          <p:nvPr/>
        </p:nvSpPr>
        <p:spPr>
          <a:xfrm>
            <a:off x="635000" y="626360"/>
            <a:ext cx="11249661" cy="252763"/>
          </a:xfrm>
          <a:prstGeom prst="rect">
            <a:avLst/>
          </a:prstGeom>
          <a:noFill/>
          <a:ln/>
        </p:spPr>
        <p:txBody>
          <a:bodyPr wrap="square" lIns="16933" tIns="16933" rIns="16933" bIns="16933" rtlCol="0" anchor="t">
            <a:normAutofit/>
          </a:bodyPr>
          <a:lstStyle/>
          <a:p>
            <a:r>
              <a:rPr lang="en-US" sz="1333" b="1" kern="0" spc="166">
                <a:solidFill>
                  <a:srgbClr val="2F7FB8"/>
                </a:solidFill>
                <a:latin typeface="Montserrat" pitchFamily="2" charset="77"/>
                <a:ea typeface="Inter" pitchFamily="34" charset="-122"/>
                <a:cs typeface="Inter" pitchFamily="34" charset="-120"/>
              </a:rPr>
              <a:t>EVALUATION</a:t>
            </a:r>
            <a:endParaRPr lang="en-US" sz="1333">
              <a:latin typeface="Montserrat" pitchFamily="2" charset="77"/>
            </a:endParaRPr>
          </a:p>
        </p:txBody>
      </p:sp>
      <p:sp>
        <p:nvSpPr>
          <p:cNvPr id="4" name="Text 2"/>
          <p:cNvSpPr/>
          <p:nvPr/>
        </p:nvSpPr>
        <p:spPr>
          <a:xfrm>
            <a:off x="635000" y="967990"/>
            <a:ext cx="11249661" cy="402597"/>
          </a:xfrm>
          <a:prstGeom prst="rect">
            <a:avLst/>
          </a:prstGeom>
          <a:noFill/>
          <a:ln/>
        </p:spPr>
        <p:txBody>
          <a:bodyPr wrap="square" lIns="16933" tIns="16933" rIns="16933" bIns="16933" rtlCol="0" anchor="t">
            <a:normAutofit fontScale="92500" lnSpcReduction="20000"/>
          </a:bodyPr>
          <a:lstStyle/>
          <a:p>
            <a:pPr>
              <a:lnSpc>
                <a:spcPct val="110000"/>
              </a:lnSpc>
            </a:pPr>
            <a:r>
              <a:rPr lang="en-US" sz="2700" kern="0" spc="-27">
                <a:solidFill>
                  <a:srgbClr val="1A1A1A"/>
                </a:solidFill>
                <a:latin typeface="IBM Plex Serif" pitchFamily="34" charset="0"/>
                <a:ea typeface="IBM Plex Serif" pitchFamily="34" charset="-122"/>
                <a:cs typeface="IBM Plex Serif" pitchFamily="34" charset="-120"/>
              </a:rPr>
              <a:t>A full year of real building load from Nissan Santa Clara.</a:t>
            </a:r>
            <a:endParaRPr lang="en-US" sz="2700"/>
          </a:p>
        </p:txBody>
      </p:sp>
      <p:sp>
        <p:nvSpPr>
          <p:cNvPr id="5" name="Shape 3"/>
          <p:cNvSpPr/>
          <p:nvPr/>
        </p:nvSpPr>
        <p:spPr>
          <a:xfrm>
            <a:off x="635000" y="1700775"/>
            <a:ext cx="7112000" cy="4298043"/>
          </a:xfrm>
          <a:prstGeom prst="roundRect">
            <a:avLst>
              <a:gd name="adj" fmla="val 1533"/>
            </a:avLst>
          </a:prstGeom>
          <a:solidFill>
            <a:srgbClr val="F6F3EC"/>
          </a:solidFill>
          <a:ln/>
        </p:spPr>
        <p:txBody>
          <a:bodyPr/>
          <a:lstStyle/>
          <a:p>
            <a:endParaRPr lang="en-US" sz="1200"/>
          </a:p>
        </p:txBody>
      </p:sp>
      <p:sp>
        <p:nvSpPr>
          <p:cNvPr id="6" name="Text 4"/>
          <p:cNvSpPr/>
          <p:nvPr/>
        </p:nvSpPr>
        <p:spPr>
          <a:xfrm>
            <a:off x="930595" y="1789143"/>
            <a:ext cx="2807759" cy="240595"/>
          </a:xfrm>
          <a:prstGeom prst="rect">
            <a:avLst/>
          </a:prstGeom>
          <a:noFill/>
          <a:ln/>
        </p:spPr>
        <p:txBody>
          <a:bodyPr wrap="square" lIns="16933" tIns="16933" rIns="16933" bIns="16933" rtlCol="0" anchor="t">
            <a:normAutofit/>
          </a:bodyPr>
          <a:lstStyle/>
          <a:p>
            <a:r>
              <a:rPr lang="en-US" sz="1300">
                <a:latin typeface="IBM Plex Serif" pitchFamily="34" charset="0"/>
                <a:ea typeface="IBM Plex Serif" pitchFamily="34" charset="-122"/>
                <a:cs typeface="IBM Plex Serif" pitchFamily="34" charset="-120"/>
              </a:rPr>
              <a:t>Monthly building load profile, 2024</a:t>
            </a:r>
            <a:endParaRPr lang="en-US" sz="1300"/>
          </a:p>
        </p:txBody>
      </p:sp>
      <p:sp>
        <p:nvSpPr>
          <p:cNvPr id="7" name="Text 5"/>
          <p:cNvSpPr/>
          <p:nvPr/>
        </p:nvSpPr>
        <p:spPr>
          <a:xfrm>
            <a:off x="6096000" y="1838078"/>
            <a:ext cx="1586971" cy="226483"/>
          </a:xfrm>
          <a:prstGeom prst="rect">
            <a:avLst/>
          </a:prstGeom>
          <a:noFill/>
          <a:ln/>
        </p:spPr>
        <p:txBody>
          <a:bodyPr wrap="square" lIns="16933" tIns="16933" rIns="16933" bIns="16933" rtlCol="0" anchor="t">
            <a:normAutofit/>
          </a:bodyPr>
          <a:lstStyle/>
          <a:p>
            <a:r>
              <a:rPr lang="en-US" sz="1067">
                <a:solidFill>
                  <a:srgbClr val="8A8A8A"/>
                </a:solidFill>
                <a:latin typeface="JetBrains Mono" pitchFamily="34" charset="0"/>
                <a:ea typeface="JetBrains Mono" pitchFamily="34" charset="-122"/>
                <a:cs typeface="JetBrains Mono" pitchFamily="34" charset="-120"/>
              </a:rPr>
              <a:t>kW · 15-min resolution</a:t>
            </a:r>
            <a:endParaRPr lang="en-US" sz="1067"/>
          </a:p>
        </p:txBody>
      </p:sp>
      <p:sp>
        <p:nvSpPr>
          <p:cNvPr id="10" name="Shape 7"/>
          <p:cNvSpPr/>
          <p:nvPr/>
        </p:nvSpPr>
        <p:spPr>
          <a:xfrm>
            <a:off x="8001000" y="1700775"/>
            <a:ext cx="3556000" cy="836183"/>
          </a:xfrm>
          <a:prstGeom prst="roundRect">
            <a:avLst>
              <a:gd name="adj" fmla="val 6263"/>
            </a:avLst>
          </a:prstGeom>
          <a:solidFill>
            <a:srgbClr val="F6F3EC"/>
          </a:solidFill>
          <a:ln/>
        </p:spPr>
        <p:txBody>
          <a:bodyPr/>
          <a:lstStyle/>
          <a:p>
            <a:endParaRPr lang="en-US" sz="1200"/>
          </a:p>
        </p:txBody>
      </p:sp>
      <p:sp>
        <p:nvSpPr>
          <p:cNvPr id="11" name="Text 8"/>
          <p:cNvSpPr/>
          <p:nvPr/>
        </p:nvSpPr>
        <p:spPr>
          <a:xfrm>
            <a:off x="8204178" y="1831164"/>
            <a:ext cx="3244133" cy="380989"/>
          </a:xfrm>
          <a:prstGeom prst="rect">
            <a:avLst/>
          </a:prstGeom>
          <a:noFill/>
          <a:ln/>
        </p:spPr>
        <p:txBody>
          <a:bodyPr wrap="square" lIns="16933" tIns="16933" rIns="16933" bIns="16933" rtlCol="0" anchor="t">
            <a:normAutofit fontScale="92500" lnSpcReduction="20000"/>
          </a:bodyPr>
          <a:lstStyle/>
          <a:p>
            <a:r>
              <a:rPr lang="en-US" sz="2800" kern="0" spc="-117">
                <a:solidFill>
                  <a:srgbClr val="1A1A1A"/>
                </a:solidFill>
                <a:latin typeface="IBM Plex Serif" pitchFamily="34" charset="0"/>
                <a:ea typeface="IBM Plex Serif" pitchFamily="34" charset="-122"/>
                <a:cs typeface="IBM Plex Serif" pitchFamily="34" charset="-120"/>
              </a:rPr>
              <a:t>15</a:t>
            </a:r>
            <a:endParaRPr lang="en-US" sz="2800"/>
          </a:p>
        </p:txBody>
      </p:sp>
      <p:sp>
        <p:nvSpPr>
          <p:cNvPr id="12" name="Text 9"/>
          <p:cNvSpPr/>
          <p:nvPr/>
        </p:nvSpPr>
        <p:spPr>
          <a:xfrm>
            <a:off x="8204178" y="2179187"/>
            <a:ext cx="3352822" cy="330475"/>
          </a:xfrm>
          <a:prstGeom prst="rect">
            <a:avLst/>
          </a:prstGeom>
          <a:noFill/>
          <a:ln/>
        </p:spPr>
        <p:txBody>
          <a:bodyPr wrap="square" lIns="16933" tIns="16933" rIns="16933" bIns="16933" rtlCol="0" anchor="t">
            <a:noAutofit/>
          </a:bodyPr>
          <a:lstStyle/>
          <a:p>
            <a:pPr>
              <a:lnSpc>
                <a:spcPct val="135000"/>
              </a:lnSpc>
            </a:pPr>
            <a:r>
              <a:rPr lang="en-US" sz="1200">
                <a:solidFill>
                  <a:srgbClr val="4A4A4A"/>
                </a:solidFill>
                <a:latin typeface="-apple-system" pitchFamily="34" charset="0"/>
                <a:ea typeface="-apple-system" pitchFamily="34" charset="-122"/>
                <a:cs typeface="-apple-system" pitchFamily="34" charset="-120"/>
              </a:rPr>
              <a:t>Persistent users · Bidirectional chargers · 20 kW max</a:t>
            </a:r>
            <a:endParaRPr lang="en-US" sz="1200"/>
          </a:p>
        </p:txBody>
      </p:sp>
      <p:sp>
        <p:nvSpPr>
          <p:cNvPr id="13" name="Shape 10"/>
          <p:cNvSpPr/>
          <p:nvPr/>
        </p:nvSpPr>
        <p:spPr>
          <a:xfrm>
            <a:off x="8001000" y="2694219"/>
            <a:ext cx="3556000" cy="1030027"/>
          </a:xfrm>
          <a:prstGeom prst="roundRect">
            <a:avLst>
              <a:gd name="adj" fmla="val 5281"/>
            </a:avLst>
          </a:prstGeom>
          <a:solidFill>
            <a:srgbClr val="F6F3EC"/>
          </a:solidFill>
          <a:ln/>
        </p:spPr>
        <p:txBody>
          <a:bodyPr/>
          <a:lstStyle/>
          <a:p>
            <a:endParaRPr lang="en-US" sz="1200"/>
          </a:p>
        </p:txBody>
      </p:sp>
      <p:sp>
        <p:nvSpPr>
          <p:cNvPr id="14" name="Text 11"/>
          <p:cNvSpPr/>
          <p:nvPr/>
        </p:nvSpPr>
        <p:spPr>
          <a:xfrm>
            <a:off x="8204178" y="2815509"/>
            <a:ext cx="3244133" cy="380989"/>
          </a:xfrm>
          <a:prstGeom prst="rect">
            <a:avLst/>
          </a:prstGeom>
          <a:noFill/>
          <a:ln/>
        </p:spPr>
        <p:txBody>
          <a:bodyPr wrap="square" lIns="16933" tIns="16933" rIns="16933" bIns="16933" rtlCol="0" anchor="t">
            <a:normAutofit fontScale="92500" lnSpcReduction="20000"/>
          </a:bodyPr>
          <a:lstStyle/>
          <a:p>
            <a:r>
              <a:rPr lang="en-US" sz="2800" kern="0" spc="-117">
                <a:solidFill>
                  <a:srgbClr val="1A1A1A"/>
                </a:solidFill>
                <a:latin typeface="IBM Plex Serif" pitchFamily="34" charset="0"/>
                <a:ea typeface="IBM Plex Serif" pitchFamily="34" charset="-122"/>
                <a:cs typeface="IBM Plex Serif" pitchFamily="34" charset="-120"/>
              </a:rPr>
              <a:t>$0.18 / kWh</a:t>
            </a:r>
            <a:endParaRPr lang="en-US" sz="2800"/>
          </a:p>
        </p:txBody>
      </p:sp>
      <p:sp>
        <p:nvSpPr>
          <p:cNvPr id="15" name="Text 12"/>
          <p:cNvSpPr/>
          <p:nvPr/>
        </p:nvSpPr>
        <p:spPr>
          <a:xfrm>
            <a:off x="8204178" y="3234598"/>
            <a:ext cx="3244133" cy="402431"/>
          </a:xfrm>
          <a:prstGeom prst="rect">
            <a:avLst/>
          </a:prstGeom>
          <a:noFill/>
          <a:ln/>
        </p:spPr>
        <p:txBody>
          <a:bodyPr wrap="square" lIns="16933" tIns="16933" rIns="16933" bIns="16933" rtlCol="0" anchor="t">
            <a:normAutofit/>
          </a:bodyPr>
          <a:lstStyle/>
          <a:p>
            <a:pPr>
              <a:lnSpc>
                <a:spcPct val="135000"/>
              </a:lnSpc>
            </a:pPr>
            <a:r>
              <a:rPr lang="en-US" sz="1200">
                <a:solidFill>
                  <a:srgbClr val="4A4A4A"/>
                </a:solidFill>
                <a:latin typeface="-apple-system" pitchFamily="34" charset="0"/>
                <a:ea typeface="-apple-system" pitchFamily="34" charset="-122"/>
                <a:cs typeface="-apple-system" pitchFamily="34" charset="-120"/>
              </a:rPr>
              <a:t>Peak time-of-use · 6 AM – 10 PM</a:t>
            </a:r>
            <a:endParaRPr lang="en-US" sz="1200"/>
          </a:p>
        </p:txBody>
      </p:sp>
      <p:sp>
        <p:nvSpPr>
          <p:cNvPr id="16" name="Shape 13"/>
          <p:cNvSpPr/>
          <p:nvPr/>
        </p:nvSpPr>
        <p:spPr>
          <a:xfrm>
            <a:off x="8001000" y="3876177"/>
            <a:ext cx="3556000" cy="891442"/>
          </a:xfrm>
          <a:prstGeom prst="roundRect">
            <a:avLst>
              <a:gd name="adj" fmla="val 5281"/>
            </a:avLst>
          </a:prstGeom>
          <a:solidFill>
            <a:srgbClr val="F6F3EC"/>
          </a:solidFill>
          <a:ln/>
        </p:spPr>
        <p:txBody>
          <a:bodyPr/>
          <a:lstStyle/>
          <a:p>
            <a:endParaRPr lang="en-US" sz="1200"/>
          </a:p>
        </p:txBody>
      </p:sp>
      <p:sp>
        <p:nvSpPr>
          <p:cNvPr id="17" name="Text 14"/>
          <p:cNvSpPr/>
          <p:nvPr/>
        </p:nvSpPr>
        <p:spPr>
          <a:xfrm>
            <a:off x="8204178" y="3997467"/>
            <a:ext cx="3244133" cy="380989"/>
          </a:xfrm>
          <a:prstGeom prst="rect">
            <a:avLst/>
          </a:prstGeom>
          <a:noFill/>
          <a:ln/>
        </p:spPr>
        <p:txBody>
          <a:bodyPr wrap="square" lIns="16933" tIns="16933" rIns="16933" bIns="16933" rtlCol="0" anchor="t">
            <a:normAutofit fontScale="92500" lnSpcReduction="20000"/>
          </a:bodyPr>
          <a:lstStyle/>
          <a:p>
            <a:r>
              <a:rPr lang="en-US" sz="2800" kern="0" spc="-117">
                <a:solidFill>
                  <a:srgbClr val="1A1A1A"/>
                </a:solidFill>
                <a:latin typeface="IBM Plex Serif" pitchFamily="34" charset="0"/>
                <a:ea typeface="IBM Plex Serif" pitchFamily="34" charset="-122"/>
                <a:cs typeface="IBM Plex Serif" pitchFamily="34" charset="-120"/>
              </a:rPr>
              <a:t>$11.67 / kW</a:t>
            </a:r>
            <a:endParaRPr lang="en-US" sz="2800"/>
          </a:p>
        </p:txBody>
      </p:sp>
      <p:sp>
        <p:nvSpPr>
          <p:cNvPr id="18" name="Text 15"/>
          <p:cNvSpPr/>
          <p:nvPr/>
        </p:nvSpPr>
        <p:spPr>
          <a:xfrm>
            <a:off x="8204178" y="4416557"/>
            <a:ext cx="3244133" cy="402431"/>
          </a:xfrm>
          <a:prstGeom prst="rect">
            <a:avLst/>
          </a:prstGeom>
          <a:noFill/>
          <a:ln/>
        </p:spPr>
        <p:txBody>
          <a:bodyPr wrap="square" lIns="16933" tIns="16933" rIns="16933" bIns="16933" rtlCol="0" anchor="t">
            <a:normAutofit/>
          </a:bodyPr>
          <a:lstStyle/>
          <a:p>
            <a:pPr>
              <a:lnSpc>
                <a:spcPct val="135000"/>
              </a:lnSpc>
            </a:pPr>
            <a:r>
              <a:rPr lang="en-US" sz="1200">
                <a:solidFill>
                  <a:srgbClr val="4A4A4A"/>
                </a:solidFill>
                <a:latin typeface="-apple-system" pitchFamily="34" charset="0"/>
                <a:ea typeface="-apple-system" pitchFamily="34" charset="-122"/>
                <a:cs typeface="-apple-system" pitchFamily="34" charset="-120"/>
              </a:rPr>
              <a:t>Demand charge during peak hours (6AM -10PM)</a:t>
            </a:r>
            <a:endParaRPr lang="en-US" sz="1200"/>
          </a:p>
        </p:txBody>
      </p:sp>
      <p:pic>
        <p:nvPicPr>
          <p:cNvPr id="25" name="Picture 24">
            <a:extLst>
              <a:ext uri="{FF2B5EF4-FFF2-40B4-BE49-F238E27FC236}">
                <a16:creationId xmlns:a16="http://schemas.microsoft.com/office/drawing/2014/main" id="{83975F08-65E7-7F27-F205-1FE7725091D3}"/>
              </a:ext>
            </a:extLst>
          </p:cNvPr>
          <p:cNvPicPr>
            <a:picLocks noChangeAspect="1"/>
          </p:cNvPicPr>
          <p:nvPr/>
        </p:nvPicPr>
        <p:blipFill>
          <a:blip r:embed="rId3"/>
          <a:stretch>
            <a:fillRect/>
          </a:stretch>
        </p:blipFill>
        <p:spPr>
          <a:xfrm>
            <a:off x="930595" y="2133693"/>
            <a:ext cx="6520811" cy="3754080"/>
          </a:xfrm>
          <a:prstGeom prst="rect">
            <a:avLst/>
          </a:prstGeom>
        </p:spPr>
      </p:pic>
      <p:sp>
        <p:nvSpPr>
          <p:cNvPr id="28" name="Shape 13">
            <a:extLst>
              <a:ext uri="{FF2B5EF4-FFF2-40B4-BE49-F238E27FC236}">
                <a16:creationId xmlns:a16="http://schemas.microsoft.com/office/drawing/2014/main" id="{D3645113-26CB-5CD8-106B-2F9DB1031448}"/>
              </a:ext>
            </a:extLst>
          </p:cNvPr>
          <p:cNvSpPr/>
          <p:nvPr/>
        </p:nvSpPr>
        <p:spPr>
          <a:xfrm>
            <a:off x="8001000" y="4959692"/>
            <a:ext cx="3556000" cy="1030027"/>
          </a:xfrm>
          <a:prstGeom prst="roundRect">
            <a:avLst>
              <a:gd name="adj" fmla="val 5281"/>
            </a:avLst>
          </a:prstGeom>
          <a:solidFill>
            <a:srgbClr val="F6F3EC"/>
          </a:solidFill>
          <a:ln/>
        </p:spPr>
        <p:txBody>
          <a:bodyPr/>
          <a:lstStyle/>
          <a:p>
            <a:endParaRPr lang="en-US" sz="1200"/>
          </a:p>
        </p:txBody>
      </p:sp>
      <p:sp>
        <p:nvSpPr>
          <p:cNvPr id="29" name="Text 14">
            <a:extLst>
              <a:ext uri="{FF2B5EF4-FFF2-40B4-BE49-F238E27FC236}">
                <a16:creationId xmlns:a16="http://schemas.microsoft.com/office/drawing/2014/main" id="{B1051BFD-01CB-8E35-25CF-79DC4A32381D}"/>
              </a:ext>
            </a:extLst>
          </p:cNvPr>
          <p:cNvSpPr/>
          <p:nvPr/>
        </p:nvSpPr>
        <p:spPr>
          <a:xfrm>
            <a:off x="8204178" y="5099180"/>
            <a:ext cx="3244133" cy="380989"/>
          </a:xfrm>
          <a:prstGeom prst="rect">
            <a:avLst/>
          </a:prstGeom>
          <a:noFill/>
          <a:ln/>
        </p:spPr>
        <p:txBody>
          <a:bodyPr wrap="square" lIns="16933" tIns="16933" rIns="16933" bIns="16933" rtlCol="0" anchor="t">
            <a:normAutofit fontScale="92500" lnSpcReduction="20000"/>
          </a:bodyPr>
          <a:lstStyle/>
          <a:p>
            <a:r>
              <a:rPr lang="en-US" sz="2800" kern="0" spc="-117" dirty="0">
                <a:solidFill>
                  <a:srgbClr val="1A1A1A"/>
                </a:solidFill>
                <a:latin typeface="IBM Plex Serif" pitchFamily="34" charset="0"/>
                <a:ea typeface="IBM Plex Serif" pitchFamily="34" charset="-122"/>
                <a:cs typeface="IBM Plex Serif" pitchFamily="34" charset="-120"/>
              </a:rPr>
              <a:t>30 x 22 </a:t>
            </a:r>
            <a:r>
              <a:rPr lang="en-US" sz="1733" kern="0" spc="-117" dirty="0">
                <a:solidFill>
                  <a:srgbClr val="1A1A1A"/>
                </a:solidFill>
                <a:latin typeface="IBM Plex Serif" pitchFamily="34" charset="0"/>
                <a:ea typeface="IBM Plex Serif" pitchFamily="34" charset="-122"/>
                <a:cs typeface="IBM Plex Serif" pitchFamily="34" charset="-120"/>
              </a:rPr>
              <a:t>test samples</a:t>
            </a:r>
            <a:endParaRPr lang="en-US" sz="2800" dirty="0"/>
          </a:p>
        </p:txBody>
      </p:sp>
      <p:sp>
        <p:nvSpPr>
          <p:cNvPr id="30" name="Text 15">
            <a:extLst>
              <a:ext uri="{FF2B5EF4-FFF2-40B4-BE49-F238E27FC236}">
                <a16:creationId xmlns:a16="http://schemas.microsoft.com/office/drawing/2014/main" id="{499A33B6-9C1D-6800-B943-FED1F528188D}"/>
              </a:ext>
            </a:extLst>
          </p:cNvPr>
          <p:cNvSpPr/>
          <p:nvPr/>
        </p:nvSpPr>
        <p:spPr>
          <a:xfrm>
            <a:off x="8204178" y="5518269"/>
            <a:ext cx="3244133" cy="402431"/>
          </a:xfrm>
          <a:prstGeom prst="rect">
            <a:avLst/>
          </a:prstGeom>
          <a:noFill/>
          <a:ln/>
        </p:spPr>
        <p:txBody>
          <a:bodyPr wrap="square" lIns="16933" tIns="16933" rIns="16933" bIns="16933" rtlCol="0" anchor="t">
            <a:noAutofit/>
          </a:bodyPr>
          <a:lstStyle/>
          <a:p>
            <a:pPr>
              <a:lnSpc>
                <a:spcPct val="135000"/>
              </a:lnSpc>
            </a:pPr>
            <a:r>
              <a:rPr lang="en-US" sz="1200">
                <a:solidFill>
                  <a:srgbClr val="4A4A4A"/>
                </a:solidFill>
                <a:latin typeface="-apple-system" pitchFamily="34" charset="0"/>
                <a:ea typeface="-apple-system" pitchFamily="34" charset="-122"/>
                <a:cs typeface="-apple-system" pitchFamily="34" charset="-120"/>
              </a:rPr>
              <a:t>Stochastic monthly scenarios</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711178" y="609534"/>
            <a:ext cx="11092734" cy="253934"/>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b="1" kern="0" spc="216">
                <a:solidFill>
                  <a:srgbClr val="B69A5A"/>
                </a:solidFill>
                <a:latin typeface="Arial" pitchFamily="34" charset="0"/>
                <a:ea typeface="Arial" pitchFamily="34" charset="-122"/>
                <a:cs typeface="Arial" pitchFamily="34" charset="-120"/>
              </a:rPr>
              <a:t>ABLATION</a:t>
            </a:r>
            <a:endParaRPr lang="en-US" sz="1200"/>
          </a:p>
        </p:txBody>
      </p:sp>
      <p:sp>
        <p:nvSpPr>
          <p:cNvPr id="3" name="Text 1"/>
          <p:cNvSpPr/>
          <p:nvPr/>
        </p:nvSpPr>
        <p:spPr>
          <a:xfrm>
            <a:off x="711178" y="1015780"/>
            <a:ext cx="11092734" cy="505398"/>
          </a:xfrm>
          <a:prstGeom prst="rect">
            <a:avLst/>
          </a:prstGeom>
          <a:noFill/>
          <a:ln/>
        </p:spPr>
        <p:txBody>
          <a:bodyPr wrap="square" lIns="16933" tIns="16933" rIns="16933" bIns="16933" rtlCol="0" anchor="t">
            <a:normAutofit fontScale="92500" lnSpcReduction="20000"/>
          </a:bodyPr>
          <a:lstStyle/>
          <a:p>
            <a:pPr>
              <a:lnSpc>
                <a:spcPct val="105000"/>
              </a:lnSpc>
            </a:pPr>
            <a:r>
              <a:rPr lang="en-US" sz="3600" kern="0" spc="-36">
                <a:solidFill>
                  <a:srgbClr val="000000"/>
                </a:solidFill>
                <a:latin typeface="Georgia" pitchFamily="34" charset="0"/>
                <a:ea typeface="Georgia" pitchFamily="34" charset="-122"/>
                <a:cs typeface="Georgia" pitchFamily="34" charset="-120"/>
              </a:rPr>
              <a:t>What does the </a:t>
            </a:r>
            <a:r>
              <a:rPr lang="en-US" sz="3600" i="1" kern="0" spc="-36">
                <a:solidFill>
                  <a:srgbClr val="B69A5A"/>
                </a:solidFill>
                <a:latin typeface="Georgia" pitchFamily="34" charset="0"/>
                <a:ea typeface="Georgia" pitchFamily="34" charset="-122"/>
                <a:cs typeface="Georgia" pitchFamily="34" charset="-120"/>
              </a:rPr>
              <a:t>reject-all </a:t>
            </a:r>
            <a:r>
              <a:rPr lang="en-US" sz="3600" kern="0" spc="-36">
                <a:solidFill>
                  <a:srgbClr val="000000"/>
                </a:solidFill>
                <a:latin typeface="Georgia" pitchFamily="34" charset="0"/>
                <a:ea typeface="Georgia" pitchFamily="34" charset="-122"/>
                <a:cs typeface="Georgia" pitchFamily="34" charset="-120"/>
              </a:rPr>
              <a:t>option buy us?</a:t>
            </a:r>
            <a:endParaRPr lang="en-US" sz="3600"/>
          </a:p>
        </p:txBody>
      </p:sp>
      <p:sp>
        <p:nvSpPr>
          <p:cNvPr id="4" name="Text 2"/>
          <p:cNvSpPr/>
          <p:nvPr/>
        </p:nvSpPr>
        <p:spPr>
          <a:xfrm>
            <a:off x="711179" y="2396928"/>
            <a:ext cx="5284747" cy="594254"/>
          </a:xfrm>
          <a:prstGeom prst="rect">
            <a:avLst/>
          </a:prstGeom>
          <a:noFill/>
          <a:ln/>
        </p:spPr>
        <p:txBody>
          <a:bodyPr wrap="square" lIns="16933" tIns="16933" rIns="16933" bIns="16933" rtlCol="0" anchor="t">
            <a:normAutofit fontScale="92500" lnSpcReduction="20000"/>
          </a:bodyPr>
          <a:lstStyle/>
          <a:p>
            <a:pPr>
              <a:lnSpc>
                <a:spcPct val="140000"/>
              </a:lnSpc>
            </a:pPr>
            <a:r>
              <a:rPr lang="en-US" sz="1600">
                <a:solidFill>
                  <a:srgbClr val="000000"/>
                </a:solidFill>
                <a:latin typeface="Georgia" pitchFamily="34" charset="0"/>
                <a:ea typeface="Georgia" pitchFamily="34" charset="-122"/>
                <a:cs typeface="Georgia" pitchFamily="34" charset="-120"/>
              </a:rPr>
              <a:t>Compare CONSENT </a:t>
            </a:r>
            <a:r>
              <a:rPr lang="en-US" sz="1600" b="1">
                <a:solidFill>
                  <a:srgbClr val="000000"/>
                </a:solidFill>
                <a:latin typeface="Georgia" pitchFamily="34" charset="0"/>
                <a:ea typeface="Georgia" pitchFamily="34" charset="-122"/>
                <a:cs typeface="Georgia" pitchFamily="34" charset="-120"/>
              </a:rPr>
              <a:t>with </a:t>
            </a:r>
            <a:r>
              <a:rPr lang="en-US" sz="1600">
                <a:solidFill>
                  <a:srgbClr val="000000"/>
                </a:solidFill>
                <a:latin typeface="Georgia" pitchFamily="34" charset="0"/>
                <a:ea typeface="Georgia" pitchFamily="34" charset="-122"/>
                <a:cs typeface="Georgia" pitchFamily="34" charset="-120"/>
              </a:rPr>
              <a:t>and </a:t>
            </a:r>
            <a:r>
              <a:rPr lang="en-US" sz="1600" b="1">
                <a:solidFill>
                  <a:srgbClr val="000000"/>
                </a:solidFill>
                <a:latin typeface="Georgia" pitchFamily="34" charset="0"/>
                <a:ea typeface="Georgia" pitchFamily="34" charset="-122"/>
                <a:cs typeface="Georgia" pitchFamily="34" charset="-120"/>
              </a:rPr>
              <a:t>without </a:t>
            </a:r>
            <a:r>
              <a:rPr lang="en-US" sz="1600">
                <a:solidFill>
                  <a:srgbClr val="000000"/>
                </a:solidFill>
                <a:latin typeface="Georgia" pitchFamily="34" charset="0"/>
                <a:ea typeface="Georgia" pitchFamily="34" charset="-122"/>
                <a:cs typeface="Georgia" pitchFamily="34" charset="-120"/>
              </a:rPr>
              <a:t>the </a:t>
            </a:r>
            <a:r>
              <a:rPr lang="en-US" sz="1600" b="1">
                <a:solidFill>
                  <a:srgbClr val="000000"/>
                </a:solidFill>
                <a:latin typeface="Georgia" pitchFamily="34" charset="0"/>
                <a:ea typeface="Georgia" pitchFamily="34" charset="-122"/>
                <a:cs typeface="Georgia" pitchFamily="34" charset="-120"/>
              </a:rPr>
              <a:t>reject-all</a:t>
            </a:r>
            <a:r>
              <a:rPr lang="en-US" sz="1600">
                <a:solidFill>
                  <a:srgbClr val="000000"/>
                </a:solidFill>
                <a:latin typeface="Georgia" pitchFamily="34" charset="0"/>
                <a:ea typeface="Georgia" pitchFamily="34" charset="-122"/>
                <a:cs typeface="Georgia" pitchFamily="34" charset="-120"/>
              </a:rPr>
              <a:t> option in the menu.</a:t>
            </a:r>
            <a:endParaRPr lang="en-US" sz="1600"/>
          </a:p>
        </p:txBody>
      </p:sp>
      <p:sp>
        <p:nvSpPr>
          <p:cNvPr id="24" name="Shape 22"/>
          <p:cNvSpPr/>
          <p:nvPr/>
        </p:nvSpPr>
        <p:spPr>
          <a:xfrm>
            <a:off x="3928537" y="3794589"/>
            <a:ext cx="1852396" cy="680199"/>
          </a:xfrm>
          <a:prstGeom prst="rect">
            <a:avLst/>
          </a:prstGeom>
          <a:solidFill>
            <a:srgbClr val="F5ECD7"/>
          </a:solidFill>
          <a:ln/>
        </p:spPr>
        <p:txBody>
          <a:bodyPr/>
          <a:lstStyle/>
          <a:p>
            <a:endParaRPr lang="en-US" sz="1200"/>
          </a:p>
        </p:txBody>
      </p:sp>
      <p:sp>
        <p:nvSpPr>
          <p:cNvPr id="5" name="Shape 3"/>
          <p:cNvSpPr/>
          <p:nvPr/>
        </p:nvSpPr>
        <p:spPr>
          <a:xfrm>
            <a:off x="711178" y="3787534"/>
            <a:ext cx="1412916" cy="7055"/>
          </a:xfrm>
          <a:prstGeom prst="rect">
            <a:avLst/>
          </a:prstGeom>
          <a:solidFill>
            <a:srgbClr val="000000"/>
          </a:solidFill>
          <a:ln/>
        </p:spPr>
        <p:txBody>
          <a:bodyPr/>
          <a:lstStyle/>
          <a:p>
            <a:endParaRPr lang="en-US" sz="1200"/>
          </a:p>
        </p:txBody>
      </p:sp>
      <p:sp>
        <p:nvSpPr>
          <p:cNvPr id="6" name="Text 4"/>
          <p:cNvSpPr/>
          <p:nvPr/>
        </p:nvSpPr>
        <p:spPr>
          <a:xfrm>
            <a:off x="847627" y="3359393"/>
            <a:ext cx="1200663" cy="364640"/>
          </a:xfrm>
          <a:prstGeom prst="rect">
            <a:avLst/>
          </a:prstGeom>
          <a:noFill/>
          <a:ln/>
        </p:spPr>
        <p:txBody>
          <a:bodyPr wrap="square" lIns="16933" tIns="16933" rIns="16933" bIns="16933" rtlCol="0" anchor="ctr">
            <a:normAutofit/>
          </a:bodyPr>
          <a:lstStyle/>
          <a:p>
            <a:pPr>
              <a:lnSpc>
                <a:spcPct val="150000"/>
              </a:lnSpc>
            </a:pPr>
            <a:r>
              <a:rPr lang="en-US" sz="900" b="1" kern="0" spc="90">
                <a:solidFill>
                  <a:srgbClr val="807968"/>
                </a:solidFill>
                <a:latin typeface="Arial" pitchFamily="34" charset="0"/>
                <a:ea typeface="Arial" pitchFamily="34" charset="-122"/>
                <a:cs typeface="Arial" pitchFamily="34" charset="-120"/>
              </a:rPr>
              <a:t>VARIANT</a:t>
            </a:r>
            <a:endParaRPr lang="en-US" sz="900"/>
          </a:p>
        </p:txBody>
      </p:sp>
      <p:sp>
        <p:nvSpPr>
          <p:cNvPr id="7" name="Shape 5"/>
          <p:cNvSpPr/>
          <p:nvPr/>
        </p:nvSpPr>
        <p:spPr>
          <a:xfrm>
            <a:off x="2124094" y="3787534"/>
            <a:ext cx="1072717" cy="7055"/>
          </a:xfrm>
          <a:prstGeom prst="rect">
            <a:avLst/>
          </a:prstGeom>
          <a:solidFill>
            <a:srgbClr val="000000"/>
          </a:solidFill>
          <a:ln/>
        </p:spPr>
        <p:txBody>
          <a:bodyPr/>
          <a:lstStyle/>
          <a:p>
            <a:endParaRPr lang="en-US" sz="1200"/>
          </a:p>
        </p:txBody>
      </p:sp>
      <p:sp>
        <p:nvSpPr>
          <p:cNvPr id="8" name="Text 6"/>
          <p:cNvSpPr/>
          <p:nvPr/>
        </p:nvSpPr>
        <p:spPr>
          <a:xfrm>
            <a:off x="2121179" y="3359393"/>
            <a:ext cx="860463" cy="364640"/>
          </a:xfrm>
          <a:prstGeom prst="rect">
            <a:avLst/>
          </a:prstGeom>
          <a:noFill/>
          <a:ln/>
        </p:spPr>
        <p:txBody>
          <a:bodyPr wrap="square" lIns="16933" tIns="16933" rIns="16933" bIns="16933" rtlCol="0" anchor="ctr">
            <a:normAutofit/>
          </a:bodyPr>
          <a:lstStyle/>
          <a:p>
            <a:pPr algn="r">
              <a:lnSpc>
                <a:spcPct val="150000"/>
              </a:lnSpc>
            </a:pPr>
            <a:r>
              <a:rPr lang="en-US" sz="900" b="1" kern="0" spc="90">
                <a:solidFill>
                  <a:srgbClr val="807968"/>
                </a:solidFill>
                <a:latin typeface="Arial" pitchFamily="34" charset="0"/>
                <a:ea typeface="Arial" pitchFamily="34" charset="-122"/>
                <a:cs typeface="Arial" pitchFamily="34" charset="-120"/>
              </a:rPr>
              <a:t>BUILDING ↓</a:t>
            </a:r>
            <a:endParaRPr lang="en-US" sz="900"/>
          </a:p>
        </p:txBody>
      </p:sp>
      <p:sp>
        <p:nvSpPr>
          <p:cNvPr id="9" name="Shape 7"/>
          <p:cNvSpPr/>
          <p:nvPr/>
        </p:nvSpPr>
        <p:spPr>
          <a:xfrm>
            <a:off x="3196811" y="3787534"/>
            <a:ext cx="731726" cy="7055"/>
          </a:xfrm>
          <a:prstGeom prst="rect">
            <a:avLst/>
          </a:prstGeom>
          <a:solidFill>
            <a:srgbClr val="000000"/>
          </a:solidFill>
          <a:ln/>
        </p:spPr>
        <p:txBody>
          <a:bodyPr/>
          <a:lstStyle/>
          <a:p>
            <a:endParaRPr lang="en-US" sz="1200"/>
          </a:p>
        </p:txBody>
      </p:sp>
      <p:sp>
        <p:nvSpPr>
          <p:cNvPr id="10" name="Text 8"/>
          <p:cNvSpPr/>
          <p:nvPr/>
        </p:nvSpPr>
        <p:spPr>
          <a:xfrm>
            <a:off x="3046513" y="3359393"/>
            <a:ext cx="1269756" cy="364641"/>
          </a:xfrm>
          <a:prstGeom prst="rect">
            <a:avLst/>
          </a:prstGeom>
          <a:noFill/>
          <a:ln/>
        </p:spPr>
        <p:txBody>
          <a:bodyPr wrap="square" lIns="16933" tIns="16933" rIns="16933" bIns="16933" rtlCol="0" anchor="ctr">
            <a:normAutofit/>
          </a:bodyPr>
          <a:lstStyle/>
          <a:p>
            <a:pPr algn="r">
              <a:lnSpc>
                <a:spcPct val="150000"/>
              </a:lnSpc>
            </a:pPr>
            <a:r>
              <a:rPr lang="en-US" sz="933" b="1" kern="0" spc="90">
                <a:solidFill>
                  <a:srgbClr val="807968"/>
                </a:solidFill>
                <a:latin typeface="Arial" pitchFamily="34" charset="0"/>
                <a:ea typeface="Arial" pitchFamily="34" charset="-122"/>
                <a:cs typeface="Arial" pitchFamily="34" charset="-120"/>
              </a:rPr>
              <a:t>USER SAVINGS ↓</a:t>
            </a:r>
            <a:endParaRPr lang="en-US" sz="933"/>
          </a:p>
        </p:txBody>
      </p:sp>
      <p:sp>
        <p:nvSpPr>
          <p:cNvPr id="14" name="Text 12"/>
          <p:cNvSpPr/>
          <p:nvPr/>
        </p:nvSpPr>
        <p:spPr>
          <a:xfrm>
            <a:off x="4284481" y="3398505"/>
            <a:ext cx="1269756" cy="295718"/>
          </a:xfrm>
          <a:prstGeom prst="rect">
            <a:avLst/>
          </a:prstGeom>
          <a:noFill/>
          <a:ln/>
        </p:spPr>
        <p:txBody>
          <a:bodyPr wrap="square" lIns="16933" tIns="16933" rIns="16933" bIns="16933" rtlCol="0" anchor="ctr">
            <a:normAutofit/>
          </a:bodyPr>
          <a:lstStyle/>
          <a:p>
            <a:pPr algn="r">
              <a:lnSpc>
                <a:spcPct val="150000"/>
              </a:lnSpc>
            </a:pPr>
            <a:r>
              <a:rPr lang="en-US" sz="900" b="1" kern="0" spc="90">
                <a:solidFill>
                  <a:srgbClr val="807968"/>
                </a:solidFill>
                <a:latin typeface="Arial" pitchFamily="34" charset="0"/>
                <a:ea typeface="Arial" pitchFamily="34" charset="-122"/>
                <a:cs typeface="Arial" pitchFamily="34" charset="-120"/>
              </a:rPr>
              <a:t>PARTICIPATION</a:t>
            </a:r>
            <a:endParaRPr lang="en-US" sz="900"/>
          </a:p>
        </p:txBody>
      </p:sp>
      <p:sp>
        <p:nvSpPr>
          <p:cNvPr id="15" name="Shape 13"/>
          <p:cNvSpPr/>
          <p:nvPr/>
        </p:nvSpPr>
        <p:spPr>
          <a:xfrm>
            <a:off x="711178" y="3794589"/>
            <a:ext cx="1412916" cy="680199"/>
          </a:xfrm>
          <a:prstGeom prst="rect">
            <a:avLst/>
          </a:prstGeom>
          <a:solidFill>
            <a:srgbClr val="F5ECD7"/>
          </a:solidFill>
          <a:ln/>
        </p:spPr>
        <p:txBody>
          <a:bodyPr/>
          <a:lstStyle/>
          <a:p>
            <a:endParaRPr lang="en-US" sz="1200"/>
          </a:p>
        </p:txBody>
      </p:sp>
      <p:sp>
        <p:nvSpPr>
          <p:cNvPr id="16" name="Shape 14"/>
          <p:cNvSpPr/>
          <p:nvPr/>
        </p:nvSpPr>
        <p:spPr>
          <a:xfrm>
            <a:off x="711178" y="4467734"/>
            <a:ext cx="1412916" cy="7055"/>
          </a:xfrm>
          <a:prstGeom prst="rect">
            <a:avLst/>
          </a:prstGeom>
          <a:solidFill>
            <a:srgbClr val="E6E0D2"/>
          </a:solidFill>
          <a:ln/>
        </p:spPr>
        <p:txBody>
          <a:bodyPr/>
          <a:lstStyle/>
          <a:p>
            <a:endParaRPr lang="en-US" sz="1200"/>
          </a:p>
        </p:txBody>
      </p:sp>
      <p:sp>
        <p:nvSpPr>
          <p:cNvPr id="17" name="Text 15"/>
          <p:cNvSpPr/>
          <p:nvPr/>
        </p:nvSpPr>
        <p:spPr>
          <a:xfrm>
            <a:off x="847627" y="3883489"/>
            <a:ext cx="1200663" cy="520744"/>
          </a:xfrm>
          <a:prstGeom prst="rect">
            <a:avLst/>
          </a:prstGeom>
          <a:noFill/>
          <a:ln/>
        </p:spPr>
        <p:txBody>
          <a:bodyPr wrap="square" lIns="16933" tIns="16933" rIns="16933" bIns="16933" rtlCol="0" anchor="ctr">
            <a:normAutofit fontScale="92500" lnSpcReduction="20000"/>
          </a:bodyPr>
          <a:lstStyle/>
          <a:p>
            <a:pPr>
              <a:lnSpc>
                <a:spcPct val="150000"/>
              </a:lnSpc>
            </a:pPr>
            <a:r>
              <a:rPr lang="en-US" sz="1300" b="1">
                <a:solidFill>
                  <a:srgbClr val="000000"/>
                </a:solidFill>
                <a:latin typeface="Georgia" pitchFamily="34" charset="0"/>
                <a:ea typeface="Georgia" pitchFamily="34" charset="-122"/>
                <a:cs typeface="Georgia" pitchFamily="34" charset="-120"/>
              </a:rPr>
              <a:t>CONSENT </a:t>
            </a:r>
            <a:r>
              <a:rPr lang="en-US" sz="1300" b="1">
                <a:solidFill>
                  <a:srgbClr val="000000"/>
                </a:solidFill>
                <a:highlight>
                  <a:srgbClr val="F5ECD7"/>
                </a:highlight>
                <a:latin typeface="Georgia" pitchFamily="34" charset="0"/>
                <a:ea typeface="Georgia" pitchFamily="34" charset="-122"/>
                <a:cs typeface="Georgia" pitchFamily="34" charset="-120"/>
              </a:rPr>
              <a:t>(reject ✓)</a:t>
            </a:r>
            <a:endParaRPr lang="en-US" sz="1300"/>
          </a:p>
        </p:txBody>
      </p:sp>
      <p:sp>
        <p:nvSpPr>
          <p:cNvPr id="18" name="Shape 16"/>
          <p:cNvSpPr/>
          <p:nvPr/>
        </p:nvSpPr>
        <p:spPr>
          <a:xfrm>
            <a:off x="2124094" y="3794589"/>
            <a:ext cx="1072717" cy="680199"/>
          </a:xfrm>
          <a:prstGeom prst="rect">
            <a:avLst/>
          </a:prstGeom>
          <a:solidFill>
            <a:srgbClr val="F5ECD7"/>
          </a:solidFill>
          <a:ln/>
        </p:spPr>
        <p:txBody>
          <a:bodyPr/>
          <a:lstStyle/>
          <a:p>
            <a:endParaRPr lang="en-US" sz="1200"/>
          </a:p>
        </p:txBody>
      </p:sp>
      <p:sp>
        <p:nvSpPr>
          <p:cNvPr id="19" name="Shape 17"/>
          <p:cNvSpPr/>
          <p:nvPr/>
        </p:nvSpPr>
        <p:spPr>
          <a:xfrm>
            <a:off x="2124094" y="4467734"/>
            <a:ext cx="1072717" cy="7055"/>
          </a:xfrm>
          <a:prstGeom prst="rect">
            <a:avLst/>
          </a:prstGeom>
          <a:solidFill>
            <a:srgbClr val="E6E0D2"/>
          </a:solidFill>
          <a:ln/>
        </p:spPr>
        <p:txBody>
          <a:bodyPr/>
          <a:lstStyle/>
          <a:p>
            <a:endParaRPr lang="en-US" sz="1200"/>
          </a:p>
        </p:txBody>
      </p:sp>
      <p:sp>
        <p:nvSpPr>
          <p:cNvPr id="20" name="Text 18"/>
          <p:cNvSpPr/>
          <p:nvPr/>
        </p:nvSpPr>
        <p:spPr>
          <a:xfrm>
            <a:off x="2087444" y="3883489"/>
            <a:ext cx="860463" cy="520744"/>
          </a:xfrm>
          <a:prstGeom prst="rect">
            <a:avLst/>
          </a:prstGeom>
          <a:noFill/>
          <a:ln/>
        </p:spPr>
        <p:txBody>
          <a:bodyPr wrap="square" lIns="16933" tIns="16933" rIns="16933" bIns="16933" rtlCol="0" anchor="ctr">
            <a:normAutofit/>
          </a:bodyPr>
          <a:lstStyle/>
          <a:p>
            <a:pPr algn="r">
              <a:lnSpc>
                <a:spcPct val="150000"/>
              </a:lnSpc>
            </a:pPr>
            <a:r>
              <a:rPr lang="en-US" sz="1300" b="1">
                <a:solidFill>
                  <a:srgbClr val="000000"/>
                </a:solidFill>
                <a:latin typeface="Georgia" pitchFamily="34" charset="0"/>
                <a:ea typeface="Georgia" pitchFamily="34" charset="-122"/>
                <a:cs typeface="Georgia" pitchFamily="34" charset="-120"/>
              </a:rPr>
              <a:t>5.87</a:t>
            </a:r>
            <a:endParaRPr lang="en-US" sz="1300"/>
          </a:p>
        </p:txBody>
      </p:sp>
      <p:sp>
        <p:nvSpPr>
          <p:cNvPr id="21" name="Shape 19"/>
          <p:cNvSpPr/>
          <p:nvPr/>
        </p:nvSpPr>
        <p:spPr>
          <a:xfrm>
            <a:off x="3196811" y="3794589"/>
            <a:ext cx="731726" cy="680199"/>
          </a:xfrm>
          <a:prstGeom prst="rect">
            <a:avLst/>
          </a:prstGeom>
          <a:solidFill>
            <a:srgbClr val="F5ECD7"/>
          </a:solidFill>
          <a:ln/>
        </p:spPr>
        <p:txBody>
          <a:bodyPr/>
          <a:lstStyle/>
          <a:p>
            <a:endParaRPr lang="en-US" sz="1200"/>
          </a:p>
        </p:txBody>
      </p:sp>
      <p:sp>
        <p:nvSpPr>
          <p:cNvPr id="22" name="Shape 20"/>
          <p:cNvSpPr/>
          <p:nvPr/>
        </p:nvSpPr>
        <p:spPr>
          <a:xfrm>
            <a:off x="3196811" y="4467734"/>
            <a:ext cx="731726" cy="7055"/>
          </a:xfrm>
          <a:prstGeom prst="rect">
            <a:avLst/>
          </a:prstGeom>
          <a:solidFill>
            <a:srgbClr val="E6E0D2"/>
          </a:solidFill>
          <a:ln/>
        </p:spPr>
        <p:txBody>
          <a:bodyPr/>
          <a:lstStyle/>
          <a:p>
            <a:endParaRPr lang="en-US" sz="1200"/>
          </a:p>
        </p:txBody>
      </p:sp>
      <p:sp>
        <p:nvSpPr>
          <p:cNvPr id="23" name="Text 21"/>
          <p:cNvSpPr/>
          <p:nvPr/>
        </p:nvSpPr>
        <p:spPr>
          <a:xfrm>
            <a:off x="3699944" y="3883489"/>
            <a:ext cx="519473" cy="520744"/>
          </a:xfrm>
          <a:prstGeom prst="rect">
            <a:avLst/>
          </a:prstGeom>
          <a:noFill/>
          <a:ln/>
        </p:spPr>
        <p:txBody>
          <a:bodyPr wrap="square" lIns="16933" tIns="16933" rIns="16933" bIns="16933" rtlCol="0" anchor="ctr">
            <a:normAutofit/>
          </a:bodyPr>
          <a:lstStyle/>
          <a:p>
            <a:pPr algn="r">
              <a:lnSpc>
                <a:spcPct val="150000"/>
              </a:lnSpc>
            </a:pPr>
            <a:r>
              <a:rPr lang="en-US" sz="1300" b="1">
                <a:solidFill>
                  <a:srgbClr val="000000"/>
                </a:solidFill>
                <a:latin typeface="Georgia" pitchFamily="34" charset="0"/>
                <a:ea typeface="Georgia" pitchFamily="34" charset="-122"/>
                <a:cs typeface="Georgia" pitchFamily="34" charset="-120"/>
              </a:rPr>
              <a:t>22.5</a:t>
            </a:r>
            <a:endParaRPr lang="en-US" sz="1300"/>
          </a:p>
        </p:txBody>
      </p:sp>
      <p:sp>
        <p:nvSpPr>
          <p:cNvPr id="25" name="Shape 23"/>
          <p:cNvSpPr/>
          <p:nvPr/>
        </p:nvSpPr>
        <p:spPr>
          <a:xfrm>
            <a:off x="3928537" y="4467734"/>
            <a:ext cx="1425683" cy="7055"/>
          </a:xfrm>
          <a:prstGeom prst="rect">
            <a:avLst/>
          </a:prstGeom>
          <a:solidFill>
            <a:srgbClr val="E6E0D2"/>
          </a:solidFill>
          <a:ln/>
        </p:spPr>
        <p:txBody>
          <a:bodyPr/>
          <a:lstStyle/>
          <a:p>
            <a:endParaRPr lang="en-US" sz="1200"/>
          </a:p>
        </p:txBody>
      </p:sp>
      <p:sp>
        <p:nvSpPr>
          <p:cNvPr id="29" name="Text 27"/>
          <p:cNvSpPr/>
          <p:nvPr/>
        </p:nvSpPr>
        <p:spPr>
          <a:xfrm>
            <a:off x="4204267" y="3883489"/>
            <a:ext cx="1269756" cy="520744"/>
          </a:xfrm>
          <a:prstGeom prst="rect">
            <a:avLst/>
          </a:prstGeom>
          <a:noFill/>
          <a:ln/>
        </p:spPr>
        <p:txBody>
          <a:bodyPr wrap="square" lIns="16933" tIns="16933" rIns="16933" bIns="16933" rtlCol="0" anchor="ctr">
            <a:normAutofit/>
          </a:bodyPr>
          <a:lstStyle/>
          <a:p>
            <a:pPr algn="r">
              <a:lnSpc>
                <a:spcPct val="150000"/>
              </a:lnSpc>
            </a:pPr>
            <a:r>
              <a:rPr lang="en-US" sz="1300" b="1">
                <a:solidFill>
                  <a:srgbClr val="000000"/>
                </a:solidFill>
                <a:latin typeface="Georgia" pitchFamily="34" charset="0"/>
                <a:ea typeface="Georgia" pitchFamily="34" charset="-122"/>
                <a:cs typeface="Georgia" pitchFamily="34" charset="-120"/>
              </a:rPr>
              <a:t>78.0</a:t>
            </a:r>
            <a:endParaRPr lang="en-US" sz="1300"/>
          </a:p>
        </p:txBody>
      </p:sp>
      <p:sp>
        <p:nvSpPr>
          <p:cNvPr id="30" name="Shape 28"/>
          <p:cNvSpPr/>
          <p:nvPr/>
        </p:nvSpPr>
        <p:spPr>
          <a:xfrm>
            <a:off x="711178" y="5147933"/>
            <a:ext cx="1412916" cy="7055"/>
          </a:xfrm>
          <a:prstGeom prst="rect">
            <a:avLst/>
          </a:prstGeom>
          <a:solidFill>
            <a:srgbClr val="E6E0D2"/>
          </a:solidFill>
          <a:ln/>
        </p:spPr>
        <p:txBody>
          <a:bodyPr/>
          <a:lstStyle/>
          <a:p>
            <a:endParaRPr lang="en-US" sz="1200"/>
          </a:p>
        </p:txBody>
      </p:sp>
      <p:sp>
        <p:nvSpPr>
          <p:cNvPr id="31" name="Text 29"/>
          <p:cNvSpPr/>
          <p:nvPr/>
        </p:nvSpPr>
        <p:spPr>
          <a:xfrm>
            <a:off x="847627" y="4563689"/>
            <a:ext cx="1200663" cy="520744"/>
          </a:xfrm>
          <a:prstGeom prst="rect">
            <a:avLst/>
          </a:prstGeom>
          <a:noFill/>
          <a:ln/>
        </p:spPr>
        <p:txBody>
          <a:bodyPr wrap="square" lIns="16933" tIns="16933" rIns="16933" bIns="16933" rtlCol="0" anchor="ctr">
            <a:normAutofit fontScale="92500" lnSpcReduction="20000"/>
          </a:bodyPr>
          <a:lstStyle/>
          <a:p>
            <a:pPr>
              <a:lnSpc>
                <a:spcPct val="150000"/>
              </a:lnSpc>
            </a:pPr>
            <a:r>
              <a:rPr lang="en-US" sz="1300">
                <a:solidFill>
                  <a:srgbClr val="000000"/>
                </a:solidFill>
                <a:latin typeface="Georgia" pitchFamily="34" charset="0"/>
                <a:ea typeface="Georgia" pitchFamily="34" charset="-122"/>
                <a:cs typeface="Georgia" pitchFamily="34" charset="-120"/>
              </a:rPr>
              <a:t>CONSENT (reject ✗)</a:t>
            </a:r>
            <a:endParaRPr lang="en-US" sz="1300"/>
          </a:p>
        </p:txBody>
      </p:sp>
      <p:sp>
        <p:nvSpPr>
          <p:cNvPr id="32" name="Shape 30"/>
          <p:cNvSpPr/>
          <p:nvPr/>
        </p:nvSpPr>
        <p:spPr>
          <a:xfrm>
            <a:off x="2124094" y="5147933"/>
            <a:ext cx="1072717" cy="7055"/>
          </a:xfrm>
          <a:prstGeom prst="rect">
            <a:avLst/>
          </a:prstGeom>
          <a:solidFill>
            <a:srgbClr val="E6E0D2"/>
          </a:solidFill>
          <a:ln/>
        </p:spPr>
        <p:txBody>
          <a:bodyPr/>
          <a:lstStyle/>
          <a:p>
            <a:endParaRPr lang="en-US" sz="1200"/>
          </a:p>
        </p:txBody>
      </p:sp>
      <p:sp>
        <p:nvSpPr>
          <p:cNvPr id="33" name="Text 31"/>
          <p:cNvSpPr/>
          <p:nvPr/>
        </p:nvSpPr>
        <p:spPr>
          <a:xfrm>
            <a:off x="2087444" y="4563689"/>
            <a:ext cx="860463" cy="520744"/>
          </a:xfrm>
          <a:prstGeom prst="rect">
            <a:avLst/>
          </a:prstGeom>
          <a:noFill/>
          <a:ln/>
        </p:spPr>
        <p:txBody>
          <a:bodyPr wrap="square" lIns="16933" tIns="16933" rIns="16933" bIns="16933" rtlCol="0" anchor="ctr">
            <a:normAutofit/>
          </a:bodyPr>
          <a:lstStyle/>
          <a:p>
            <a:pPr algn="r">
              <a:lnSpc>
                <a:spcPct val="150000"/>
              </a:lnSpc>
            </a:pPr>
            <a:r>
              <a:rPr lang="en-US" sz="1300">
                <a:solidFill>
                  <a:srgbClr val="000000"/>
                </a:solidFill>
                <a:latin typeface="Georgia" pitchFamily="34" charset="0"/>
                <a:ea typeface="Georgia" pitchFamily="34" charset="-122"/>
                <a:cs typeface="Georgia" pitchFamily="34" charset="-120"/>
              </a:rPr>
              <a:t>6.05</a:t>
            </a:r>
            <a:endParaRPr lang="en-US" sz="1300"/>
          </a:p>
        </p:txBody>
      </p:sp>
      <p:sp>
        <p:nvSpPr>
          <p:cNvPr id="34" name="Shape 32"/>
          <p:cNvSpPr/>
          <p:nvPr/>
        </p:nvSpPr>
        <p:spPr>
          <a:xfrm>
            <a:off x="3196811" y="5147933"/>
            <a:ext cx="731726" cy="7055"/>
          </a:xfrm>
          <a:prstGeom prst="rect">
            <a:avLst/>
          </a:prstGeom>
          <a:solidFill>
            <a:srgbClr val="E6E0D2"/>
          </a:solidFill>
          <a:ln/>
        </p:spPr>
        <p:txBody>
          <a:bodyPr/>
          <a:lstStyle/>
          <a:p>
            <a:endParaRPr lang="en-US" sz="1200"/>
          </a:p>
        </p:txBody>
      </p:sp>
      <p:sp>
        <p:nvSpPr>
          <p:cNvPr id="35" name="Text 33"/>
          <p:cNvSpPr/>
          <p:nvPr/>
        </p:nvSpPr>
        <p:spPr>
          <a:xfrm>
            <a:off x="3699944" y="4563689"/>
            <a:ext cx="519473" cy="520744"/>
          </a:xfrm>
          <a:prstGeom prst="rect">
            <a:avLst/>
          </a:prstGeom>
          <a:noFill/>
          <a:ln/>
        </p:spPr>
        <p:txBody>
          <a:bodyPr wrap="square" lIns="16933" tIns="16933" rIns="16933" bIns="16933" rtlCol="0" anchor="ctr">
            <a:normAutofit/>
          </a:bodyPr>
          <a:lstStyle/>
          <a:p>
            <a:pPr algn="r">
              <a:lnSpc>
                <a:spcPct val="150000"/>
              </a:lnSpc>
            </a:pPr>
            <a:r>
              <a:rPr lang="en-US" sz="1300">
                <a:solidFill>
                  <a:srgbClr val="000000"/>
                </a:solidFill>
                <a:latin typeface="Georgia" pitchFamily="34" charset="0"/>
                <a:ea typeface="Georgia" pitchFamily="34" charset="-122"/>
                <a:cs typeface="Georgia" pitchFamily="34" charset="-120"/>
              </a:rPr>
              <a:t>7.3</a:t>
            </a:r>
            <a:endParaRPr lang="en-US" sz="1300"/>
          </a:p>
        </p:txBody>
      </p:sp>
      <p:sp>
        <p:nvSpPr>
          <p:cNvPr id="36" name="Shape 34"/>
          <p:cNvSpPr/>
          <p:nvPr/>
        </p:nvSpPr>
        <p:spPr>
          <a:xfrm>
            <a:off x="3928537" y="5147933"/>
            <a:ext cx="1822704" cy="7055"/>
          </a:xfrm>
          <a:prstGeom prst="rect">
            <a:avLst/>
          </a:prstGeom>
          <a:solidFill>
            <a:srgbClr val="E6E0D2"/>
          </a:solidFill>
          <a:ln/>
        </p:spPr>
        <p:txBody>
          <a:bodyPr/>
          <a:lstStyle/>
          <a:p>
            <a:endParaRPr lang="en-US" sz="1200"/>
          </a:p>
        </p:txBody>
      </p:sp>
      <p:sp>
        <p:nvSpPr>
          <p:cNvPr id="39" name="Text 37"/>
          <p:cNvSpPr/>
          <p:nvPr/>
        </p:nvSpPr>
        <p:spPr>
          <a:xfrm>
            <a:off x="4204267" y="4563689"/>
            <a:ext cx="1269756" cy="520744"/>
          </a:xfrm>
          <a:prstGeom prst="rect">
            <a:avLst/>
          </a:prstGeom>
          <a:noFill/>
          <a:ln/>
        </p:spPr>
        <p:txBody>
          <a:bodyPr wrap="square" lIns="16933" tIns="16933" rIns="16933" bIns="16933" rtlCol="0" anchor="ctr">
            <a:normAutofit/>
          </a:bodyPr>
          <a:lstStyle/>
          <a:p>
            <a:pPr algn="r">
              <a:lnSpc>
                <a:spcPct val="150000"/>
              </a:lnSpc>
            </a:pPr>
            <a:r>
              <a:rPr lang="en-US" sz="1300">
                <a:solidFill>
                  <a:srgbClr val="000000"/>
                </a:solidFill>
                <a:latin typeface="Georgia" pitchFamily="34" charset="0"/>
                <a:ea typeface="Georgia" pitchFamily="34" charset="-122"/>
                <a:cs typeface="Georgia" pitchFamily="34" charset="-120"/>
              </a:rPr>
              <a:t>100</a:t>
            </a:r>
            <a:endParaRPr lang="en-US" sz="1300"/>
          </a:p>
        </p:txBody>
      </p:sp>
      <p:grpSp>
        <p:nvGrpSpPr>
          <p:cNvPr id="49" name="Group 48">
            <a:extLst>
              <a:ext uri="{FF2B5EF4-FFF2-40B4-BE49-F238E27FC236}">
                <a16:creationId xmlns:a16="http://schemas.microsoft.com/office/drawing/2014/main" id="{8AA0CCCB-72F5-AE0D-5D40-788D4BD2401A}"/>
              </a:ext>
            </a:extLst>
          </p:cNvPr>
          <p:cNvGrpSpPr/>
          <p:nvPr/>
        </p:nvGrpSpPr>
        <p:grpSpPr>
          <a:xfrm>
            <a:off x="6716717" y="2631856"/>
            <a:ext cx="4918031" cy="1709694"/>
            <a:chOff x="9525001" y="4470301"/>
            <a:chExt cx="7927121" cy="2564541"/>
          </a:xfrm>
        </p:grpSpPr>
        <p:sp>
          <p:nvSpPr>
            <p:cNvPr id="40" name="Shape 38"/>
            <p:cNvSpPr/>
            <p:nvPr/>
          </p:nvSpPr>
          <p:spPr>
            <a:xfrm>
              <a:off x="9525001" y="4470301"/>
              <a:ext cx="7696234" cy="10583"/>
            </a:xfrm>
            <a:prstGeom prst="rect">
              <a:avLst/>
            </a:prstGeom>
            <a:solidFill>
              <a:srgbClr val="CFAE70"/>
            </a:solidFill>
            <a:ln/>
          </p:spPr>
          <p:txBody>
            <a:bodyPr/>
            <a:lstStyle/>
            <a:p>
              <a:endParaRPr lang="en-US" sz="1200"/>
            </a:p>
          </p:txBody>
        </p:sp>
        <p:sp>
          <p:nvSpPr>
            <p:cNvPr id="41" name="Text 39"/>
            <p:cNvSpPr/>
            <p:nvPr/>
          </p:nvSpPr>
          <p:spPr>
            <a:xfrm>
              <a:off x="9525001" y="4747452"/>
              <a:ext cx="7927121" cy="398099"/>
            </a:xfrm>
            <a:prstGeom prst="rect">
              <a:avLst/>
            </a:prstGeom>
            <a:noFill/>
            <a:ln/>
          </p:spPr>
          <p:txBody>
            <a:bodyPr wrap="square" lIns="16933" tIns="16933" rIns="16933" bIns="16933" rtlCol="0" anchor="t">
              <a:normAutofit fontScale="92500" lnSpcReduction="20000"/>
            </a:bodyPr>
            <a:lstStyle/>
            <a:p>
              <a:pPr>
                <a:lnSpc>
                  <a:spcPct val="105000"/>
                </a:lnSpc>
              </a:pPr>
              <a:r>
                <a:rPr lang="en-US" kern="0" spc="-9">
                  <a:solidFill>
                    <a:srgbClr val="000000"/>
                  </a:solidFill>
                  <a:latin typeface="Georgia" pitchFamily="34" charset="0"/>
                  <a:ea typeface="Georgia" pitchFamily="34" charset="-122"/>
                  <a:cs typeface="Georgia" pitchFamily="34" charset="-120"/>
                </a:rPr>
                <a:t>Removing reject…</a:t>
              </a:r>
              <a:endParaRPr lang="en-US"/>
            </a:p>
          </p:txBody>
        </p:sp>
        <p:sp>
          <p:nvSpPr>
            <p:cNvPr id="42" name="Text 40"/>
            <p:cNvSpPr/>
            <p:nvPr/>
          </p:nvSpPr>
          <p:spPr>
            <a:xfrm>
              <a:off x="9867901" y="5221718"/>
              <a:ext cx="7584221" cy="464741"/>
            </a:xfrm>
            <a:prstGeom prst="rect">
              <a:avLst/>
            </a:prstGeom>
            <a:noFill/>
            <a:ln/>
          </p:spPr>
          <p:txBody>
            <a:bodyPr wrap="square" lIns="16933" tIns="16933" rIns="16933" bIns="16933" rtlCol="0" anchor="t">
              <a:normAutofit fontScale="92500" lnSpcReduction="10000"/>
            </a:bodyPr>
            <a:lstStyle/>
            <a:p>
              <a:pPr marL="228611" indent="-228611">
                <a:lnSpc>
                  <a:spcPct val="140000"/>
                </a:lnSpc>
                <a:buFont typeface="Arial" panose="020B0604020202020204" pitchFamily="34" charset="0"/>
                <a:buChar char="•"/>
              </a:pPr>
              <a:r>
                <a:rPr lang="en-US" sz="1600" b="1">
                  <a:solidFill>
                    <a:srgbClr val="000000"/>
                  </a:solidFill>
                  <a:latin typeface="Georgia" pitchFamily="34" charset="0"/>
                  <a:ea typeface="Georgia" pitchFamily="34" charset="-122"/>
                  <a:cs typeface="Georgia" pitchFamily="34" charset="-120"/>
                </a:rPr>
                <a:t>Forces </a:t>
              </a:r>
              <a:r>
                <a:rPr lang="en-US" sz="1600">
                  <a:solidFill>
                    <a:srgbClr val="000000"/>
                  </a:solidFill>
                  <a:latin typeface="Georgia" pitchFamily="34" charset="0"/>
                  <a:ea typeface="Georgia" pitchFamily="34" charset="-122"/>
                  <a:cs typeface="Georgia" pitchFamily="34" charset="-120"/>
                </a:rPr>
                <a:t>100% participation by construction.</a:t>
              </a:r>
              <a:endParaRPr lang="en-US" sz="1600"/>
            </a:p>
          </p:txBody>
        </p:sp>
        <p:sp>
          <p:nvSpPr>
            <p:cNvPr id="43" name="Text 41"/>
            <p:cNvSpPr/>
            <p:nvPr/>
          </p:nvSpPr>
          <p:spPr>
            <a:xfrm>
              <a:off x="9867901" y="5895909"/>
              <a:ext cx="7584221" cy="464741"/>
            </a:xfrm>
            <a:prstGeom prst="rect">
              <a:avLst/>
            </a:prstGeom>
            <a:noFill/>
            <a:ln/>
          </p:spPr>
          <p:txBody>
            <a:bodyPr wrap="square" lIns="16933" tIns="16933" rIns="16933" bIns="16933" rtlCol="0" anchor="t">
              <a:normAutofit fontScale="92500" lnSpcReduction="10000"/>
            </a:bodyPr>
            <a:lstStyle/>
            <a:p>
              <a:pPr marL="228611" indent="-228611">
                <a:lnSpc>
                  <a:spcPct val="140000"/>
                </a:lnSpc>
                <a:buFont typeface="Arial" panose="020B0604020202020204" pitchFamily="34" charset="0"/>
                <a:buChar char="•"/>
              </a:pPr>
              <a:r>
                <a:rPr lang="en-US" sz="1600" b="1">
                  <a:solidFill>
                    <a:srgbClr val="000000"/>
                  </a:solidFill>
                  <a:latin typeface="Georgia" pitchFamily="34" charset="0"/>
                  <a:ea typeface="Georgia" pitchFamily="34" charset="-122"/>
                  <a:cs typeface="Georgia" pitchFamily="34" charset="-120"/>
                </a:rPr>
                <a:t>Cuts user savings </a:t>
              </a:r>
              <a:r>
                <a:rPr lang="en-US" sz="1600">
                  <a:solidFill>
                    <a:srgbClr val="000000"/>
                  </a:solidFill>
                  <a:latin typeface="Georgia" pitchFamily="34" charset="0"/>
                  <a:ea typeface="Georgia" pitchFamily="34" charset="-122"/>
                  <a:cs typeface="Georgia" pitchFamily="34" charset="-120"/>
                </a:rPr>
                <a:t>from 22.5% to 7.3%.</a:t>
              </a:r>
              <a:endParaRPr lang="en-US" sz="1600"/>
            </a:p>
          </p:txBody>
        </p:sp>
        <p:sp>
          <p:nvSpPr>
            <p:cNvPr id="44" name="Text 42"/>
            <p:cNvSpPr/>
            <p:nvPr/>
          </p:nvSpPr>
          <p:spPr>
            <a:xfrm>
              <a:off x="9867901" y="6570101"/>
              <a:ext cx="7584221" cy="464741"/>
            </a:xfrm>
            <a:prstGeom prst="rect">
              <a:avLst/>
            </a:prstGeom>
            <a:noFill/>
            <a:ln/>
          </p:spPr>
          <p:txBody>
            <a:bodyPr wrap="square" lIns="16933" tIns="16933" rIns="16933" bIns="16933" rtlCol="0" anchor="t">
              <a:normAutofit fontScale="92500" lnSpcReduction="10000"/>
            </a:bodyPr>
            <a:lstStyle/>
            <a:p>
              <a:pPr marL="228611" indent="-228611">
                <a:lnSpc>
                  <a:spcPct val="140000"/>
                </a:lnSpc>
                <a:buFont typeface="Arial" panose="020B0604020202020204" pitchFamily="34" charset="0"/>
                <a:buChar char="•"/>
              </a:pPr>
              <a:r>
                <a:rPr lang="en-US" sz="1600">
                  <a:solidFill>
                    <a:srgbClr val="000000"/>
                  </a:solidFill>
                  <a:latin typeface="Georgia" pitchFamily="34" charset="0"/>
                  <a:ea typeface="Georgia" pitchFamily="34" charset="-122"/>
                  <a:cs typeface="Georgia" pitchFamily="34" charset="-120"/>
                </a:rPr>
                <a:t>Breaks the </a:t>
              </a:r>
              <a:r>
                <a:rPr lang="en-US" sz="1600" i="1">
                  <a:solidFill>
                    <a:srgbClr val="B69A5A"/>
                  </a:solidFill>
                  <a:latin typeface="Georgia" pitchFamily="34" charset="0"/>
                  <a:ea typeface="Georgia" pitchFamily="34" charset="-122"/>
                  <a:cs typeface="Georgia" pitchFamily="34" charset="-120"/>
                </a:rPr>
                <a:t>voluntary participation </a:t>
              </a:r>
              <a:r>
                <a:rPr lang="en-US" sz="1600">
                  <a:solidFill>
                    <a:srgbClr val="000000"/>
                  </a:solidFill>
                  <a:latin typeface="Georgia" pitchFamily="34" charset="0"/>
                  <a:ea typeface="Georgia" pitchFamily="34" charset="-122"/>
                  <a:cs typeface="Georgia" pitchFamily="34" charset="-120"/>
                </a:rPr>
                <a:t>guarantee.</a:t>
              </a:r>
              <a:endParaRPr lang="en-US" sz="1600"/>
            </a:p>
          </p:txBody>
        </p:sp>
      </p:grpSp>
    </p:spTree>
    <p:extLst>
      <p:ext uri="{BB962C8B-B14F-4D97-AF65-F5344CB8AC3E}">
        <p14:creationId xmlns:p14="http://schemas.microsoft.com/office/powerpoint/2010/main" val="1765079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558767" y="406356"/>
            <a:ext cx="11406701" cy="262809"/>
          </a:xfrm>
          <a:prstGeom prst="rect">
            <a:avLst/>
          </a:prstGeom>
          <a:noFill/>
          <a:ln/>
        </p:spPr>
        <p:txBody>
          <a:bodyPr wrap="square" lIns="16933" tIns="16933" rIns="16933" bIns="16933" rtlCol="0" anchor="t">
            <a:normAutofit fontScale="92500"/>
          </a:bodyPr>
          <a:lstStyle/>
          <a:p>
            <a:pPr>
              <a:lnSpc>
                <a:spcPct val="170000"/>
              </a:lnSpc>
            </a:pPr>
            <a:r>
              <a:rPr lang="en-US" sz="1100" b="1" kern="0" spc="154">
                <a:solidFill>
                  <a:srgbClr val="B69A5A"/>
                </a:solidFill>
                <a:latin typeface="Arial" pitchFamily="34" charset="0"/>
                <a:ea typeface="Arial" pitchFamily="34" charset="-122"/>
                <a:cs typeface="Arial" pitchFamily="34" charset="-120"/>
              </a:rPr>
              <a:t>BACKUP · B3</a:t>
            </a:r>
            <a:endParaRPr lang="en-US" sz="1100"/>
          </a:p>
        </p:txBody>
      </p:sp>
      <p:sp>
        <p:nvSpPr>
          <p:cNvPr id="3" name="Text 1"/>
          <p:cNvSpPr/>
          <p:nvPr/>
        </p:nvSpPr>
        <p:spPr>
          <a:xfrm>
            <a:off x="558767" y="732621"/>
            <a:ext cx="11406701" cy="346703"/>
          </a:xfrm>
          <a:prstGeom prst="rect">
            <a:avLst/>
          </a:prstGeom>
          <a:noFill/>
          <a:ln/>
        </p:spPr>
        <p:txBody>
          <a:bodyPr wrap="square" lIns="16933" tIns="16933" rIns="16933" bIns="16933" rtlCol="0" anchor="t">
            <a:normAutofit fontScale="92500" lnSpcReduction="10000"/>
          </a:bodyPr>
          <a:lstStyle/>
          <a:p>
            <a:pPr>
              <a:lnSpc>
                <a:spcPct val="115000"/>
              </a:lnSpc>
            </a:pPr>
            <a:r>
              <a:rPr lang="en-US" sz="2200" b="1" kern="0" spc="-22" dirty="0">
                <a:solidFill>
                  <a:srgbClr val="000000"/>
                </a:solidFill>
                <a:latin typeface="Arial" pitchFamily="34" charset="0"/>
                <a:ea typeface="Arial" pitchFamily="34" charset="-122"/>
                <a:cs typeface="Arial" pitchFamily="34" charset="-120"/>
              </a:rPr>
              <a:t>Negotiation Policy: Full flexibility sensitivity (Table 2)</a:t>
            </a:r>
            <a:endParaRPr lang="en-US" sz="2200" dirty="0"/>
          </a:p>
        </p:txBody>
      </p:sp>
      <p:sp>
        <p:nvSpPr>
          <p:cNvPr id="5" name="Shape 3"/>
          <p:cNvSpPr/>
          <p:nvPr/>
        </p:nvSpPr>
        <p:spPr>
          <a:xfrm>
            <a:off x="571114" y="1892984"/>
            <a:ext cx="1539048" cy="10583"/>
          </a:xfrm>
          <a:prstGeom prst="rect">
            <a:avLst/>
          </a:prstGeom>
          <a:solidFill>
            <a:srgbClr val="000000"/>
          </a:solidFill>
          <a:ln/>
        </p:spPr>
        <p:txBody>
          <a:bodyPr/>
          <a:lstStyle/>
          <a:p>
            <a:endParaRPr lang="en-US" sz="1200"/>
          </a:p>
        </p:txBody>
      </p:sp>
      <p:sp>
        <p:nvSpPr>
          <p:cNvPr id="6" name="Text 4"/>
          <p:cNvSpPr/>
          <p:nvPr/>
        </p:nvSpPr>
        <p:spPr>
          <a:xfrm>
            <a:off x="660014" y="1403086"/>
            <a:ext cx="1412048" cy="439098"/>
          </a:xfrm>
          <a:prstGeom prst="rect">
            <a:avLst/>
          </a:prstGeom>
          <a:noFill/>
          <a:ln/>
        </p:spPr>
        <p:txBody>
          <a:bodyPr wrap="square" lIns="16933" tIns="16933" rIns="16933" bIns="16933" rtlCol="0" anchor="ctr">
            <a:normAutofit/>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POPULATION</a:t>
            </a:r>
            <a:endParaRPr lang="en-US" sz="1100"/>
          </a:p>
        </p:txBody>
      </p:sp>
      <p:sp>
        <p:nvSpPr>
          <p:cNvPr id="7" name="Shape 5"/>
          <p:cNvSpPr/>
          <p:nvPr/>
        </p:nvSpPr>
        <p:spPr>
          <a:xfrm>
            <a:off x="2110163" y="1892984"/>
            <a:ext cx="1365195" cy="10583"/>
          </a:xfrm>
          <a:prstGeom prst="rect">
            <a:avLst/>
          </a:prstGeom>
          <a:solidFill>
            <a:srgbClr val="000000"/>
          </a:solidFill>
          <a:ln/>
        </p:spPr>
        <p:txBody>
          <a:bodyPr/>
          <a:lstStyle/>
          <a:p>
            <a:endParaRPr lang="en-US" sz="1200"/>
          </a:p>
        </p:txBody>
      </p:sp>
      <p:sp>
        <p:nvSpPr>
          <p:cNvPr id="8" name="Text 6"/>
          <p:cNvSpPr/>
          <p:nvPr/>
        </p:nvSpPr>
        <p:spPr>
          <a:xfrm>
            <a:off x="2148263" y="1403086"/>
            <a:ext cx="1238195" cy="439098"/>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CONSENT BLDG ($/MO)</a:t>
            </a:r>
            <a:endParaRPr lang="en-US" sz="1100"/>
          </a:p>
        </p:txBody>
      </p:sp>
      <p:sp>
        <p:nvSpPr>
          <p:cNvPr id="9" name="Shape 7"/>
          <p:cNvSpPr/>
          <p:nvPr/>
        </p:nvSpPr>
        <p:spPr>
          <a:xfrm>
            <a:off x="3475357" y="1892984"/>
            <a:ext cx="1411552" cy="10583"/>
          </a:xfrm>
          <a:prstGeom prst="rect">
            <a:avLst/>
          </a:prstGeom>
          <a:solidFill>
            <a:srgbClr val="000000"/>
          </a:solidFill>
          <a:ln/>
        </p:spPr>
        <p:txBody>
          <a:bodyPr/>
          <a:lstStyle/>
          <a:p>
            <a:endParaRPr lang="en-US" sz="1200"/>
          </a:p>
        </p:txBody>
      </p:sp>
      <p:sp>
        <p:nvSpPr>
          <p:cNvPr id="10" name="Text 8"/>
          <p:cNvSpPr/>
          <p:nvPr/>
        </p:nvSpPr>
        <p:spPr>
          <a:xfrm>
            <a:off x="3513457" y="1403086"/>
            <a:ext cx="1284552" cy="439098"/>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CONSENT USER ($/KWH)</a:t>
            </a:r>
            <a:endParaRPr lang="en-US" sz="1100"/>
          </a:p>
        </p:txBody>
      </p:sp>
      <p:sp>
        <p:nvSpPr>
          <p:cNvPr id="11" name="Shape 9"/>
          <p:cNvSpPr/>
          <p:nvPr/>
        </p:nvSpPr>
        <p:spPr>
          <a:xfrm>
            <a:off x="4886910" y="1892984"/>
            <a:ext cx="1274906" cy="10583"/>
          </a:xfrm>
          <a:prstGeom prst="rect">
            <a:avLst/>
          </a:prstGeom>
          <a:solidFill>
            <a:srgbClr val="000000"/>
          </a:solidFill>
          <a:ln/>
        </p:spPr>
        <p:txBody>
          <a:bodyPr/>
          <a:lstStyle/>
          <a:p>
            <a:endParaRPr lang="en-US" sz="1200"/>
          </a:p>
        </p:txBody>
      </p:sp>
      <p:sp>
        <p:nvSpPr>
          <p:cNvPr id="12" name="Text 10"/>
          <p:cNvSpPr/>
          <p:nvPr/>
        </p:nvSpPr>
        <p:spPr>
          <a:xfrm>
            <a:off x="4925010" y="1403086"/>
            <a:ext cx="1147906" cy="439098"/>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CONSENT REJECT %</a:t>
            </a:r>
            <a:endParaRPr lang="en-US" sz="1100"/>
          </a:p>
        </p:txBody>
      </p:sp>
      <p:sp>
        <p:nvSpPr>
          <p:cNvPr id="13" name="Shape 11"/>
          <p:cNvSpPr/>
          <p:nvPr/>
        </p:nvSpPr>
        <p:spPr>
          <a:xfrm>
            <a:off x="6161816" y="1892984"/>
            <a:ext cx="1341823" cy="10583"/>
          </a:xfrm>
          <a:prstGeom prst="rect">
            <a:avLst/>
          </a:prstGeom>
          <a:solidFill>
            <a:srgbClr val="000000"/>
          </a:solidFill>
          <a:ln/>
        </p:spPr>
        <p:txBody>
          <a:bodyPr/>
          <a:lstStyle/>
          <a:p>
            <a:endParaRPr lang="en-US" sz="1200"/>
          </a:p>
        </p:txBody>
      </p:sp>
      <p:sp>
        <p:nvSpPr>
          <p:cNvPr id="14" name="Text 12"/>
          <p:cNvSpPr/>
          <p:nvPr/>
        </p:nvSpPr>
        <p:spPr>
          <a:xfrm>
            <a:off x="6199916" y="1403086"/>
            <a:ext cx="1214823" cy="439098"/>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NO-REJECT BLDG ($/MO)</a:t>
            </a:r>
            <a:endParaRPr lang="en-US" sz="1100"/>
          </a:p>
        </p:txBody>
      </p:sp>
      <p:sp>
        <p:nvSpPr>
          <p:cNvPr id="15" name="Shape 13"/>
          <p:cNvSpPr/>
          <p:nvPr/>
        </p:nvSpPr>
        <p:spPr>
          <a:xfrm>
            <a:off x="7503639" y="1892984"/>
            <a:ext cx="1428529" cy="10583"/>
          </a:xfrm>
          <a:prstGeom prst="rect">
            <a:avLst/>
          </a:prstGeom>
          <a:solidFill>
            <a:srgbClr val="000000"/>
          </a:solidFill>
          <a:ln/>
        </p:spPr>
        <p:txBody>
          <a:bodyPr/>
          <a:lstStyle/>
          <a:p>
            <a:endParaRPr lang="en-US" sz="1200"/>
          </a:p>
        </p:txBody>
      </p:sp>
      <p:sp>
        <p:nvSpPr>
          <p:cNvPr id="16" name="Text 14"/>
          <p:cNvSpPr/>
          <p:nvPr/>
        </p:nvSpPr>
        <p:spPr>
          <a:xfrm>
            <a:off x="7541739" y="1403086"/>
            <a:ext cx="1301529" cy="439098"/>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NO-REJECT USER ($/KWH)</a:t>
            </a:r>
            <a:endParaRPr lang="en-US" sz="1100"/>
          </a:p>
        </p:txBody>
      </p:sp>
      <p:sp>
        <p:nvSpPr>
          <p:cNvPr id="17" name="Shape 15"/>
          <p:cNvSpPr/>
          <p:nvPr/>
        </p:nvSpPr>
        <p:spPr>
          <a:xfrm>
            <a:off x="8932169" y="1892984"/>
            <a:ext cx="1386251" cy="10583"/>
          </a:xfrm>
          <a:prstGeom prst="rect">
            <a:avLst/>
          </a:prstGeom>
          <a:solidFill>
            <a:srgbClr val="000000"/>
          </a:solidFill>
          <a:ln/>
        </p:spPr>
        <p:txBody>
          <a:bodyPr/>
          <a:lstStyle/>
          <a:p>
            <a:endParaRPr lang="en-US" sz="1200"/>
          </a:p>
        </p:txBody>
      </p:sp>
      <p:sp>
        <p:nvSpPr>
          <p:cNvPr id="18" name="Text 16"/>
          <p:cNvSpPr/>
          <p:nvPr/>
        </p:nvSpPr>
        <p:spPr>
          <a:xfrm>
            <a:off x="8970269" y="1403086"/>
            <a:ext cx="1259251" cy="439098"/>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MENU-BASED BLDG ($/MO)</a:t>
            </a:r>
            <a:endParaRPr lang="en-US" sz="1100"/>
          </a:p>
        </p:txBody>
      </p:sp>
      <p:sp>
        <p:nvSpPr>
          <p:cNvPr id="19" name="Shape 17"/>
          <p:cNvSpPr/>
          <p:nvPr/>
        </p:nvSpPr>
        <p:spPr>
          <a:xfrm>
            <a:off x="10318420" y="1892984"/>
            <a:ext cx="1314814" cy="10583"/>
          </a:xfrm>
          <a:prstGeom prst="rect">
            <a:avLst/>
          </a:prstGeom>
          <a:solidFill>
            <a:srgbClr val="000000"/>
          </a:solidFill>
          <a:ln/>
        </p:spPr>
        <p:txBody>
          <a:bodyPr/>
          <a:lstStyle/>
          <a:p>
            <a:endParaRPr lang="en-US" sz="1200"/>
          </a:p>
        </p:txBody>
      </p:sp>
      <p:sp>
        <p:nvSpPr>
          <p:cNvPr id="20" name="Text 18"/>
          <p:cNvSpPr/>
          <p:nvPr/>
        </p:nvSpPr>
        <p:spPr>
          <a:xfrm>
            <a:off x="10356520" y="1403086"/>
            <a:ext cx="1187814" cy="439098"/>
          </a:xfrm>
          <a:prstGeom prst="rect">
            <a:avLst/>
          </a:prstGeom>
          <a:noFill/>
          <a:ln/>
        </p:spPr>
        <p:txBody>
          <a:bodyPr wrap="square" lIns="16933" tIns="16933" rIns="16933" bIns="16933" rtlCol="0" anchor="ctr">
            <a:normAutofit fontScale="92500" lnSpcReduction="2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MENU-BASED REJECT %</a:t>
            </a:r>
            <a:endParaRPr lang="en-US" sz="1100"/>
          </a:p>
        </p:txBody>
      </p:sp>
      <p:sp>
        <p:nvSpPr>
          <p:cNvPr id="21" name="Shape 19"/>
          <p:cNvSpPr/>
          <p:nvPr/>
        </p:nvSpPr>
        <p:spPr>
          <a:xfrm>
            <a:off x="571114" y="2465807"/>
            <a:ext cx="1539048" cy="6350"/>
          </a:xfrm>
          <a:prstGeom prst="rect">
            <a:avLst/>
          </a:prstGeom>
          <a:solidFill>
            <a:srgbClr val="E6E0D2"/>
          </a:solidFill>
          <a:ln/>
        </p:spPr>
        <p:txBody>
          <a:bodyPr/>
          <a:lstStyle/>
          <a:p>
            <a:endParaRPr lang="en-US" sz="1200"/>
          </a:p>
        </p:txBody>
      </p:sp>
      <p:sp>
        <p:nvSpPr>
          <p:cNvPr id="22" name="Text 20"/>
          <p:cNvSpPr/>
          <p:nvPr/>
        </p:nvSpPr>
        <p:spPr>
          <a:xfrm>
            <a:off x="647314" y="1954367"/>
            <a:ext cx="1437448" cy="486039"/>
          </a:xfrm>
          <a:prstGeom prst="rect">
            <a:avLst/>
          </a:prstGeom>
          <a:noFill/>
          <a:ln/>
        </p:spPr>
        <p:txBody>
          <a:bodyPr wrap="square" lIns="16933" tIns="16933" rIns="16933" bIns="16933" rtlCol="0" anchor="ctr">
            <a:normAutofit fontScale="92500"/>
          </a:bodyPr>
          <a:lstStyle/>
          <a:p>
            <a:pPr>
              <a:lnSpc>
                <a:spcPct val="150000"/>
              </a:lnSpc>
            </a:pPr>
            <a:r>
              <a:rPr lang="en-US" sz="1200">
                <a:solidFill>
                  <a:srgbClr val="000000"/>
                </a:solidFill>
                <a:latin typeface="Arial" pitchFamily="34" charset="0"/>
                <a:ea typeface="Arial" pitchFamily="34" charset="-122"/>
                <a:cs typeface="Arial" pitchFamily="34" charset="-120"/>
              </a:rPr>
              <a:t>More flexible (−25 %)</a:t>
            </a:r>
            <a:endParaRPr lang="en-US" sz="1200"/>
          </a:p>
        </p:txBody>
      </p:sp>
      <p:sp>
        <p:nvSpPr>
          <p:cNvPr id="23" name="Shape 21"/>
          <p:cNvSpPr/>
          <p:nvPr/>
        </p:nvSpPr>
        <p:spPr>
          <a:xfrm>
            <a:off x="2110163" y="2465807"/>
            <a:ext cx="1365195" cy="6350"/>
          </a:xfrm>
          <a:prstGeom prst="rect">
            <a:avLst/>
          </a:prstGeom>
          <a:solidFill>
            <a:srgbClr val="E6E0D2"/>
          </a:solidFill>
          <a:ln/>
        </p:spPr>
        <p:txBody>
          <a:bodyPr/>
          <a:lstStyle/>
          <a:p>
            <a:endParaRPr lang="en-US" sz="1200"/>
          </a:p>
        </p:txBody>
      </p:sp>
      <p:sp>
        <p:nvSpPr>
          <p:cNvPr id="24" name="Text 22"/>
          <p:cNvSpPr/>
          <p:nvPr/>
        </p:nvSpPr>
        <p:spPr>
          <a:xfrm>
            <a:off x="2135563" y="1954367"/>
            <a:ext cx="1263595" cy="486039"/>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8 471 ± 2 168</a:t>
            </a:r>
            <a:endParaRPr lang="en-US" sz="1200"/>
          </a:p>
        </p:txBody>
      </p:sp>
      <p:sp>
        <p:nvSpPr>
          <p:cNvPr id="25" name="Shape 23"/>
          <p:cNvSpPr/>
          <p:nvPr/>
        </p:nvSpPr>
        <p:spPr>
          <a:xfrm>
            <a:off x="3475357" y="2465807"/>
            <a:ext cx="1411552" cy="6350"/>
          </a:xfrm>
          <a:prstGeom prst="rect">
            <a:avLst/>
          </a:prstGeom>
          <a:solidFill>
            <a:srgbClr val="E6E0D2"/>
          </a:solidFill>
          <a:ln/>
        </p:spPr>
        <p:txBody>
          <a:bodyPr/>
          <a:lstStyle/>
          <a:p>
            <a:endParaRPr lang="en-US" sz="1200"/>
          </a:p>
        </p:txBody>
      </p:sp>
      <p:sp>
        <p:nvSpPr>
          <p:cNvPr id="26" name="Text 24"/>
          <p:cNvSpPr/>
          <p:nvPr/>
        </p:nvSpPr>
        <p:spPr>
          <a:xfrm>
            <a:off x="3500757" y="1954367"/>
            <a:ext cx="1309952" cy="486039"/>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0.131 ± 0.02</a:t>
            </a:r>
            <a:endParaRPr lang="en-US" sz="1200"/>
          </a:p>
        </p:txBody>
      </p:sp>
      <p:sp>
        <p:nvSpPr>
          <p:cNvPr id="27" name="Shape 25"/>
          <p:cNvSpPr/>
          <p:nvPr/>
        </p:nvSpPr>
        <p:spPr>
          <a:xfrm>
            <a:off x="4886910" y="2465807"/>
            <a:ext cx="1274906" cy="6350"/>
          </a:xfrm>
          <a:prstGeom prst="rect">
            <a:avLst/>
          </a:prstGeom>
          <a:solidFill>
            <a:srgbClr val="E6E0D2"/>
          </a:solidFill>
          <a:ln/>
        </p:spPr>
        <p:txBody>
          <a:bodyPr/>
          <a:lstStyle/>
          <a:p>
            <a:endParaRPr lang="en-US" sz="1200"/>
          </a:p>
        </p:txBody>
      </p:sp>
      <p:sp>
        <p:nvSpPr>
          <p:cNvPr id="28" name="Text 26"/>
          <p:cNvSpPr/>
          <p:nvPr/>
        </p:nvSpPr>
        <p:spPr>
          <a:xfrm>
            <a:off x="4912310" y="1954367"/>
            <a:ext cx="1173306" cy="486039"/>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19.33</a:t>
            </a:r>
            <a:endParaRPr lang="en-US" sz="1200"/>
          </a:p>
        </p:txBody>
      </p:sp>
      <p:sp>
        <p:nvSpPr>
          <p:cNvPr id="29" name="Shape 27"/>
          <p:cNvSpPr/>
          <p:nvPr/>
        </p:nvSpPr>
        <p:spPr>
          <a:xfrm>
            <a:off x="6161816" y="2465807"/>
            <a:ext cx="1341823" cy="6350"/>
          </a:xfrm>
          <a:prstGeom prst="rect">
            <a:avLst/>
          </a:prstGeom>
          <a:solidFill>
            <a:srgbClr val="E6E0D2"/>
          </a:solidFill>
          <a:ln/>
        </p:spPr>
        <p:txBody>
          <a:bodyPr/>
          <a:lstStyle/>
          <a:p>
            <a:endParaRPr lang="en-US" sz="1200"/>
          </a:p>
        </p:txBody>
      </p:sp>
      <p:sp>
        <p:nvSpPr>
          <p:cNvPr id="30" name="Text 28"/>
          <p:cNvSpPr/>
          <p:nvPr/>
        </p:nvSpPr>
        <p:spPr>
          <a:xfrm>
            <a:off x="6187216" y="1954367"/>
            <a:ext cx="1240223" cy="486039"/>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8 449 ± 2 152</a:t>
            </a:r>
            <a:endParaRPr lang="en-US" sz="1200"/>
          </a:p>
        </p:txBody>
      </p:sp>
      <p:sp>
        <p:nvSpPr>
          <p:cNvPr id="31" name="Shape 29"/>
          <p:cNvSpPr/>
          <p:nvPr/>
        </p:nvSpPr>
        <p:spPr>
          <a:xfrm>
            <a:off x="7503639" y="2465807"/>
            <a:ext cx="1428529" cy="6350"/>
          </a:xfrm>
          <a:prstGeom prst="rect">
            <a:avLst/>
          </a:prstGeom>
          <a:solidFill>
            <a:srgbClr val="E6E0D2"/>
          </a:solidFill>
          <a:ln/>
        </p:spPr>
        <p:txBody>
          <a:bodyPr/>
          <a:lstStyle/>
          <a:p>
            <a:endParaRPr lang="en-US" sz="1200"/>
          </a:p>
        </p:txBody>
      </p:sp>
      <p:sp>
        <p:nvSpPr>
          <p:cNvPr id="32" name="Text 30"/>
          <p:cNvSpPr/>
          <p:nvPr/>
        </p:nvSpPr>
        <p:spPr>
          <a:xfrm>
            <a:off x="7529039" y="1954367"/>
            <a:ext cx="1326929" cy="486039"/>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0.158 ± 0.02</a:t>
            </a:r>
            <a:endParaRPr lang="en-US" sz="1200"/>
          </a:p>
        </p:txBody>
      </p:sp>
      <p:sp>
        <p:nvSpPr>
          <p:cNvPr id="33" name="Shape 31"/>
          <p:cNvSpPr/>
          <p:nvPr/>
        </p:nvSpPr>
        <p:spPr>
          <a:xfrm>
            <a:off x="8932169" y="2465807"/>
            <a:ext cx="1386251" cy="6350"/>
          </a:xfrm>
          <a:prstGeom prst="rect">
            <a:avLst/>
          </a:prstGeom>
          <a:solidFill>
            <a:srgbClr val="E6E0D2"/>
          </a:solidFill>
          <a:ln/>
        </p:spPr>
        <p:txBody>
          <a:bodyPr/>
          <a:lstStyle/>
          <a:p>
            <a:endParaRPr lang="en-US" sz="1200"/>
          </a:p>
        </p:txBody>
      </p:sp>
      <p:sp>
        <p:nvSpPr>
          <p:cNvPr id="34" name="Text 32"/>
          <p:cNvSpPr/>
          <p:nvPr/>
        </p:nvSpPr>
        <p:spPr>
          <a:xfrm>
            <a:off x="8957569" y="1954367"/>
            <a:ext cx="1284651" cy="486039"/>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8 462 ± 2 149</a:t>
            </a:r>
            <a:endParaRPr lang="en-US" sz="1200"/>
          </a:p>
        </p:txBody>
      </p:sp>
      <p:sp>
        <p:nvSpPr>
          <p:cNvPr id="35" name="Shape 33"/>
          <p:cNvSpPr/>
          <p:nvPr/>
        </p:nvSpPr>
        <p:spPr>
          <a:xfrm>
            <a:off x="10318420" y="2465807"/>
            <a:ext cx="1314814" cy="6350"/>
          </a:xfrm>
          <a:prstGeom prst="rect">
            <a:avLst/>
          </a:prstGeom>
          <a:solidFill>
            <a:srgbClr val="E6E0D2"/>
          </a:solidFill>
          <a:ln/>
        </p:spPr>
        <p:txBody>
          <a:bodyPr/>
          <a:lstStyle/>
          <a:p>
            <a:endParaRPr lang="en-US" sz="1200"/>
          </a:p>
        </p:txBody>
      </p:sp>
      <p:sp>
        <p:nvSpPr>
          <p:cNvPr id="36" name="Text 34"/>
          <p:cNvSpPr/>
          <p:nvPr/>
        </p:nvSpPr>
        <p:spPr>
          <a:xfrm>
            <a:off x="10343820" y="1954367"/>
            <a:ext cx="1213214" cy="486039"/>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33.50</a:t>
            </a:r>
            <a:endParaRPr lang="en-US" sz="1200"/>
          </a:p>
        </p:txBody>
      </p:sp>
      <p:sp>
        <p:nvSpPr>
          <p:cNvPr id="37" name="Shape 35"/>
          <p:cNvSpPr/>
          <p:nvPr/>
        </p:nvSpPr>
        <p:spPr>
          <a:xfrm>
            <a:off x="571114" y="3050977"/>
            <a:ext cx="1539048" cy="6350"/>
          </a:xfrm>
          <a:prstGeom prst="rect">
            <a:avLst/>
          </a:prstGeom>
          <a:solidFill>
            <a:srgbClr val="E6E0D2"/>
          </a:solidFill>
          <a:ln/>
        </p:spPr>
        <p:txBody>
          <a:bodyPr/>
          <a:lstStyle/>
          <a:p>
            <a:endParaRPr lang="en-US" sz="1200"/>
          </a:p>
        </p:txBody>
      </p:sp>
      <p:sp>
        <p:nvSpPr>
          <p:cNvPr id="38" name="Text 36"/>
          <p:cNvSpPr/>
          <p:nvPr/>
        </p:nvSpPr>
        <p:spPr>
          <a:xfrm>
            <a:off x="647314" y="2520135"/>
            <a:ext cx="1437448" cy="50544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Range-sensitive (+50 % </a:t>
            </a:r>
            <a:r>
              <a:rPr lang="en-US" sz="1200" i="1">
                <a:solidFill>
                  <a:srgbClr val="000000"/>
                </a:solidFill>
                <a:latin typeface="Arial" pitchFamily="34" charset="0"/>
                <a:ea typeface="Arial" pitchFamily="34" charset="-122"/>
                <a:cs typeface="Arial" pitchFamily="34" charset="-120"/>
              </a:rPr>
              <a:t>w</a:t>
            </a:r>
            <a:r>
              <a:rPr lang="en-US" sz="864" baseline="-40000">
                <a:solidFill>
                  <a:srgbClr val="000000"/>
                </a:solidFill>
                <a:latin typeface="Arial" pitchFamily="34" charset="0"/>
                <a:ea typeface="Arial" pitchFamily="34" charset="-122"/>
                <a:cs typeface="Arial" pitchFamily="34" charset="-120"/>
              </a:rPr>
              <a:t>1</a:t>
            </a:r>
            <a:r>
              <a:rPr lang="en-US" sz="1200">
                <a:solidFill>
                  <a:srgbClr val="000000"/>
                </a:solidFill>
                <a:latin typeface="Arial" pitchFamily="34" charset="0"/>
                <a:ea typeface="Arial" pitchFamily="34" charset="-122"/>
                <a:cs typeface="Arial" pitchFamily="34" charset="-120"/>
              </a:rPr>
              <a:t>)</a:t>
            </a:r>
            <a:endParaRPr lang="en-US" sz="1200"/>
          </a:p>
        </p:txBody>
      </p:sp>
      <p:sp>
        <p:nvSpPr>
          <p:cNvPr id="39" name="Shape 37"/>
          <p:cNvSpPr/>
          <p:nvPr/>
        </p:nvSpPr>
        <p:spPr>
          <a:xfrm>
            <a:off x="2110163" y="3050977"/>
            <a:ext cx="1365195" cy="6350"/>
          </a:xfrm>
          <a:prstGeom prst="rect">
            <a:avLst/>
          </a:prstGeom>
          <a:solidFill>
            <a:srgbClr val="E6E0D2"/>
          </a:solidFill>
          <a:ln/>
        </p:spPr>
        <p:txBody>
          <a:bodyPr/>
          <a:lstStyle/>
          <a:p>
            <a:endParaRPr lang="en-US" sz="1200"/>
          </a:p>
        </p:txBody>
      </p:sp>
      <p:sp>
        <p:nvSpPr>
          <p:cNvPr id="40" name="Text 38"/>
          <p:cNvSpPr/>
          <p:nvPr/>
        </p:nvSpPr>
        <p:spPr>
          <a:xfrm>
            <a:off x="2135563" y="2520135"/>
            <a:ext cx="1263595"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8 488 ± 2 178</a:t>
            </a:r>
            <a:endParaRPr lang="en-US" sz="1200"/>
          </a:p>
        </p:txBody>
      </p:sp>
      <p:sp>
        <p:nvSpPr>
          <p:cNvPr id="41" name="Shape 39"/>
          <p:cNvSpPr/>
          <p:nvPr/>
        </p:nvSpPr>
        <p:spPr>
          <a:xfrm>
            <a:off x="3475357" y="3050977"/>
            <a:ext cx="1411552" cy="6350"/>
          </a:xfrm>
          <a:prstGeom prst="rect">
            <a:avLst/>
          </a:prstGeom>
          <a:solidFill>
            <a:srgbClr val="E6E0D2"/>
          </a:solidFill>
          <a:ln/>
        </p:spPr>
        <p:txBody>
          <a:bodyPr/>
          <a:lstStyle/>
          <a:p>
            <a:endParaRPr lang="en-US" sz="1200"/>
          </a:p>
        </p:txBody>
      </p:sp>
      <p:sp>
        <p:nvSpPr>
          <p:cNvPr id="42" name="Text 40"/>
          <p:cNvSpPr/>
          <p:nvPr/>
        </p:nvSpPr>
        <p:spPr>
          <a:xfrm>
            <a:off x="3500757" y="2520135"/>
            <a:ext cx="1309952"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0.143 ± 0.03</a:t>
            </a:r>
            <a:endParaRPr lang="en-US" sz="1200"/>
          </a:p>
        </p:txBody>
      </p:sp>
      <p:sp>
        <p:nvSpPr>
          <p:cNvPr id="43" name="Shape 41"/>
          <p:cNvSpPr/>
          <p:nvPr/>
        </p:nvSpPr>
        <p:spPr>
          <a:xfrm>
            <a:off x="4886910" y="3050977"/>
            <a:ext cx="1274906" cy="6350"/>
          </a:xfrm>
          <a:prstGeom prst="rect">
            <a:avLst/>
          </a:prstGeom>
          <a:solidFill>
            <a:srgbClr val="E6E0D2"/>
          </a:solidFill>
          <a:ln/>
        </p:spPr>
        <p:txBody>
          <a:bodyPr/>
          <a:lstStyle/>
          <a:p>
            <a:endParaRPr lang="en-US" sz="1200"/>
          </a:p>
        </p:txBody>
      </p:sp>
      <p:sp>
        <p:nvSpPr>
          <p:cNvPr id="44" name="Text 42"/>
          <p:cNvSpPr/>
          <p:nvPr/>
        </p:nvSpPr>
        <p:spPr>
          <a:xfrm>
            <a:off x="4912310" y="2520135"/>
            <a:ext cx="1173306"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23.09</a:t>
            </a:r>
            <a:endParaRPr lang="en-US" sz="1200"/>
          </a:p>
        </p:txBody>
      </p:sp>
      <p:sp>
        <p:nvSpPr>
          <p:cNvPr id="45" name="Shape 43"/>
          <p:cNvSpPr/>
          <p:nvPr/>
        </p:nvSpPr>
        <p:spPr>
          <a:xfrm>
            <a:off x="6161816" y="3050977"/>
            <a:ext cx="1341823" cy="6350"/>
          </a:xfrm>
          <a:prstGeom prst="rect">
            <a:avLst/>
          </a:prstGeom>
          <a:solidFill>
            <a:srgbClr val="E6E0D2"/>
          </a:solidFill>
          <a:ln/>
        </p:spPr>
        <p:txBody>
          <a:bodyPr/>
          <a:lstStyle/>
          <a:p>
            <a:endParaRPr lang="en-US" sz="1200"/>
          </a:p>
        </p:txBody>
      </p:sp>
      <p:sp>
        <p:nvSpPr>
          <p:cNvPr id="46" name="Text 44"/>
          <p:cNvSpPr/>
          <p:nvPr/>
        </p:nvSpPr>
        <p:spPr>
          <a:xfrm>
            <a:off x="6187216" y="2520135"/>
            <a:ext cx="1240223"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8 466 ± 2 161</a:t>
            </a:r>
            <a:endParaRPr lang="en-US" sz="1200"/>
          </a:p>
        </p:txBody>
      </p:sp>
      <p:sp>
        <p:nvSpPr>
          <p:cNvPr id="47" name="Shape 45"/>
          <p:cNvSpPr/>
          <p:nvPr/>
        </p:nvSpPr>
        <p:spPr>
          <a:xfrm>
            <a:off x="7503639" y="3050977"/>
            <a:ext cx="1428529" cy="6350"/>
          </a:xfrm>
          <a:prstGeom prst="rect">
            <a:avLst/>
          </a:prstGeom>
          <a:solidFill>
            <a:srgbClr val="E6E0D2"/>
          </a:solidFill>
          <a:ln/>
        </p:spPr>
        <p:txBody>
          <a:bodyPr/>
          <a:lstStyle/>
          <a:p>
            <a:endParaRPr lang="en-US" sz="1200"/>
          </a:p>
        </p:txBody>
      </p:sp>
      <p:sp>
        <p:nvSpPr>
          <p:cNvPr id="48" name="Text 46"/>
          <p:cNvSpPr/>
          <p:nvPr/>
        </p:nvSpPr>
        <p:spPr>
          <a:xfrm>
            <a:off x="7529039" y="2520135"/>
            <a:ext cx="1326929"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0.170 ± 0.02</a:t>
            </a:r>
            <a:endParaRPr lang="en-US" sz="1200"/>
          </a:p>
        </p:txBody>
      </p:sp>
      <p:sp>
        <p:nvSpPr>
          <p:cNvPr id="49" name="Shape 47"/>
          <p:cNvSpPr/>
          <p:nvPr/>
        </p:nvSpPr>
        <p:spPr>
          <a:xfrm>
            <a:off x="8932169" y="3050977"/>
            <a:ext cx="1386251" cy="6350"/>
          </a:xfrm>
          <a:prstGeom prst="rect">
            <a:avLst/>
          </a:prstGeom>
          <a:solidFill>
            <a:srgbClr val="E6E0D2"/>
          </a:solidFill>
          <a:ln/>
        </p:spPr>
        <p:txBody>
          <a:bodyPr/>
          <a:lstStyle/>
          <a:p>
            <a:endParaRPr lang="en-US" sz="1200"/>
          </a:p>
        </p:txBody>
      </p:sp>
      <p:sp>
        <p:nvSpPr>
          <p:cNvPr id="50" name="Text 48"/>
          <p:cNvSpPr/>
          <p:nvPr/>
        </p:nvSpPr>
        <p:spPr>
          <a:xfrm>
            <a:off x="8957569" y="2520135"/>
            <a:ext cx="1284651"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8 484 ± 2 158</a:t>
            </a:r>
            <a:endParaRPr lang="en-US" sz="1200"/>
          </a:p>
        </p:txBody>
      </p:sp>
      <p:sp>
        <p:nvSpPr>
          <p:cNvPr id="51" name="Shape 49"/>
          <p:cNvSpPr/>
          <p:nvPr/>
        </p:nvSpPr>
        <p:spPr>
          <a:xfrm>
            <a:off x="10318420" y="3050977"/>
            <a:ext cx="1314814" cy="6350"/>
          </a:xfrm>
          <a:prstGeom prst="rect">
            <a:avLst/>
          </a:prstGeom>
          <a:solidFill>
            <a:srgbClr val="E6E0D2"/>
          </a:solidFill>
          <a:ln/>
        </p:spPr>
        <p:txBody>
          <a:bodyPr/>
          <a:lstStyle/>
          <a:p>
            <a:endParaRPr lang="en-US" sz="1200"/>
          </a:p>
        </p:txBody>
      </p:sp>
      <p:sp>
        <p:nvSpPr>
          <p:cNvPr id="52" name="Text 50"/>
          <p:cNvSpPr/>
          <p:nvPr/>
        </p:nvSpPr>
        <p:spPr>
          <a:xfrm>
            <a:off x="10343820" y="2520135"/>
            <a:ext cx="1213214"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36.63</a:t>
            </a:r>
            <a:endParaRPr lang="en-US" sz="1200"/>
          </a:p>
        </p:txBody>
      </p:sp>
      <p:sp>
        <p:nvSpPr>
          <p:cNvPr id="53" name="Shape 51"/>
          <p:cNvSpPr/>
          <p:nvPr/>
        </p:nvSpPr>
        <p:spPr>
          <a:xfrm>
            <a:off x="571114" y="3636147"/>
            <a:ext cx="1539048" cy="6350"/>
          </a:xfrm>
          <a:prstGeom prst="rect">
            <a:avLst/>
          </a:prstGeom>
          <a:solidFill>
            <a:srgbClr val="E6E0D2"/>
          </a:solidFill>
          <a:ln/>
        </p:spPr>
        <p:txBody>
          <a:bodyPr/>
          <a:lstStyle/>
          <a:p>
            <a:endParaRPr lang="en-US" sz="1200"/>
          </a:p>
        </p:txBody>
      </p:sp>
      <p:sp>
        <p:nvSpPr>
          <p:cNvPr id="54" name="Text 52"/>
          <p:cNvSpPr/>
          <p:nvPr/>
        </p:nvSpPr>
        <p:spPr>
          <a:xfrm>
            <a:off x="647314" y="3105305"/>
            <a:ext cx="1437448" cy="50544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Time-sensitive (+50 % </a:t>
            </a:r>
            <a:r>
              <a:rPr lang="en-US" sz="1200" i="1">
                <a:solidFill>
                  <a:srgbClr val="000000"/>
                </a:solidFill>
                <a:latin typeface="Arial" pitchFamily="34" charset="0"/>
                <a:ea typeface="Arial" pitchFamily="34" charset="-122"/>
                <a:cs typeface="Arial" pitchFamily="34" charset="-120"/>
              </a:rPr>
              <a:t>w</a:t>
            </a:r>
            <a:r>
              <a:rPr lang="en-US" sz="864" baseline="-40000">
                <a:solidFill>
                  <a:srgbClr val="000000"/>
                </a:solidFill>
                <a:latin typeface="Arial" pitchFamily="34" charset="0"/>
                <a:ea typeface="Arial" pitchFamily="34" charset="-122"/>
                <a:cs typeface="Arial" pitchFamily="34" charset="-120"/>
              </a:rPr>
              <a:t>2</a:t>
            </a:r>
            <a:r>
              <a:rPr lang="en-US" sz="1200">
                <a:solidFill>
                  <a:srgbClr val="000000"/>
                </a:solidFill>
                <a:latin typeface="Arial" pitchFamily="34" charset="0"/>
                <a:ea typeface="Arial" pitchFamily="34" charset="-122"/>
                <a:cs typeface="Arial" pitchFamily="34" charset="-120"/>
              </a:rPr>
              <a:t>)</a:t>
            </a:r>
            <a:endParaRPr lang="en-US" sz="1200"/>
          </a:p>
        </p:txBody>
      </p:sp>
      <p:sp>
        <p:nvSpPr>
          <p:cNvPr id="55" name="Shape 53"/>
          <p:cNvSpPr/>
          <p:nvPr/>
        </p:nvSpPr>
        <p:spPr>
          <a:xfrm>
            <a:off x="2110163" y="3636147"/>
            <a:ext cx="1365195" cy="6350"/>
          </a:xfrm>
          <a:prstGeom prst="rect">
            <a:avLst/>
          </a:prstGeom>
          <a:solidFill>
            <a:srgbClr val="E6E0D2"/>
          </a:solidFill>
          <a:ln/>
        </p:spPr>
        <p:txBody>
          <a:bodyPr/>
          <a:lstStyle/>
          <a:p>
            <a:endParaRPr lang="en-US" sz="1200"/>
          </a:p>
        </p:txBody>
      </p:sp>
      <p:sp>
        <p:nvSpPr>
          <p:cNvPr id="56" name="Text 54"/>
          <p:cNvSpPr/>
          <p:nvPr/>
        </p:nvSpPr>
        <p:spPr>
          <a:xfrm>
            <a:off x="2135563" y="3105305"/>
            <a:ext cx="1263595"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8 485 ± 2 175</a:t>
            </a:r>
            <a:endParaRPr lang="en-US" sz="1200"/>
          </a:p>
        </p:txBody>
      </p:sp>
      <p:sp>
        <p:nvSpPr>
          <p:cNvPr id="57" name="Shape 55"/>
          <p:cNvSpPr/>
          <p:nvPr/>
        </p:nvSpPr>
        <p:spPr>
          <a:xfrm>
            <a:off x="3475357" y="3636147"/>
            <a:ext cx="1411552" cy="6350"/>
          </a:xfrm>
          <a:prstGeom prst="rect">
            <a:avLst/>
          </a:prstGeom>
          <a:solidFill>
            <a:srgbClr val="E6E0D2"/>
          </a:solidFill>
          <a:ln/>
        </p:spPr>
        <p:txBody>
          <a:bodyPr/>
          <a:lstStyle/>
          <a:p>
            <a:endParaRPr lang="en-US" sz="1200"/>
          </a:p>
        </p:txBody>
      </p:sp>
      <p:sp>
        <p:nvSpPr>
          <p:cNvPr id="58" name="Text 56"/>
          <p:cNvSpPr/>
          <p:nvPr/>
        </p:nvSpPr>
        <p:spPr>
          <a:xfrm>
            <a:off x="3500757" y="3105305"/>
            <a:ext cx="1309952"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0.141 ± 0.03</a:t>
            </a:r>
            <a:endParaRPr lang="en-US" sz="1200"/>
          </a:p>
        </p:txBody>
      </p:sp>
      <p:sp>
        <p:nvSpPr>
          <p:cNvPr id="59" name="Shape 57"/>
          <p:cNvSpPr/>
          <p:nvPr/>
        </p:nvSpPr>
        <p:spPr>
          <a:xfrm>
            <a:off x="4886910" y="3636147"/>
            <a:ext cx="1274906" cy="6350"/>
          </a:xfrm>
          <a:prstGeom prst="rect">
            <a:avLst/>
          </a:prstGeom>
          <a:solidFill>
            <a:srgbClr val="E6E0D2"/>
          </a:solidFill>
          <a:ln/>
        </p:spPr>
        <p:txBody>
          <a:bodyPr/>
          <a:lstStyle/>
          <a:p>
            <a:endParaRPr lang="en-US" sz="1200"/>
          </a:p>
        </p:txBody>
      </p:sp>
      <p:sp>
        <p:nvSpPr>
          <p:cNvPr id="60" name="Text 58"/>
          <p:cNvSpPr/>
          <p:nvPr/>
        </p:nvSpPr>
        <p:spPr>
          <a:xfrm>
            <a:off x="4912310" y="3105305"/>
            <a:ext cx="1173306"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22.87</a:t>
            </a:r>
            <a:endParaRPr lang="en-US" sz="1200"/>
          </a:p>
        </p:txBody>
      </p:sp>
      <p:sp>
        <p:nvSpPr>
          <p:cNvPr id="61" name="Shape 59"/>
          <p:cNvSpPr/>
          <p:nvPr/>
        </p:nvSpPr>
        <p:spPr>
          <a:xfrm>
            <a:off x="6161816" y="3636147"/>
            <a:ext cx="1341823" cy="6350"/>
          </a:xfrm>
          <a:prstGeom prst="rect">
            <a:avLst/>
          </a:prstGeom>
          <a:solidFill>
            <a:srgbClr val="E6E0D2"/>
          </a:solidFill>
          <a:ln/>
        </p:spPr>
        <p:txBody>
          <a:bodyPr/>
          <a:lstStyle/>
          <a:p>
            <a:endParaRPr lang="en-US" sz="1200"/>
          </a:p>
        </p:txBody>
      </p:sp>
      <p:sp>
        <p:nvSpPr>
          <p:cNvPr id="62" name="Text 60"/>
          <p:cNvSpPr/>
          <p:nvPr/>
        </p:nvSpPr>
        <p:spPr>
          <a:xfrm>
            <a:off x="6187216" y="3105305"/>
            <a:ext cx="1240223"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8 464 ± 2 158</a:t>
            </a:r>
            <a:endParaRPr lang="en-US" sz="1200"/>
          </a:p>
        </p:txBody>
      </p:sp>
      <p:sp>
        <p:nvSpPr>
          <p:cNvPr id="63" name="Shape 61"/>
          <p:cNvSpPr/>
          <p:nvPr/>
        </p:nvSpPr>
        <p:spPr>
          <a:xfrm>
            <a:off x="7503639" y="3636147"/>
            <a:ext cx="1428529" cy="6350"/>
          </a:xfrm>
          <a:prstGeom prst="rect">
            <a:avLst/>
          </a:prstGeom>
          <a:solidFill>
            <a:srgbClr val="E6E0D2"/>
          </a:solidFill>
          <a:ln/>
        </p:spPr>
        <p:txBody>
          <a:bodyPr/>
          <a:lstStyle/>
          <a:p>
            <a:endParaRPr lang="en-US" sz="1200"/>
          </a:p>
        </p:txBody>
      </p:sp>
      <p:sp>
        <p:nvSpPr>
          <p:cNvPr id="64" name="Text 62"/>
          <p:cNvSpPr/>
          <p:nvPr/>
        </p:nvSpPr>
        <p:spPr>
          <a:xfrm>
            <a:off x="7529039" y="3105305"/>
            <a:ext cx="1326929"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0.168 ± 0.02</a:t>
            </a:r>
            <a:endParaRPr lang="en-US" sz="1200"/>
          </a:p>
        </p:txBody>
      </p:sp>
      <p:sp>
        <p:nvSpPr>
          <p:cNvPr id="65" name="Shape 63"/>
          <p:cNvSpPr/>
          <p:nvPr/>
        </p:nvSpPr>
        <p:spPr>
          <a:xfrm>
            <a:off x="8932169" y="3636147"/>
            <a:ext cx="1386251" cy="6350"/>
          </a:xfrm>
          <a:prstGeom prst="rect">
            <a:avLst/>
          </a:prstGeom>
          <a:solidFill>
            <a:srgbClr val="E6E0D2"/>
          </a:solidFill>
          <a:ln/>
        </p:spPr>
        <p:txBody>
          <a:bodyPr/>
          <a:lstStyle/>
          <a:p>
            <a:endParaRPr lang="en-US" sz="1200"/>
          </a:p>
        </p:txBody>
      </p:sp>
      <p:sp>
        <p:nvSpPr>
          <p:cNvPr id="66" name="Text 64"/>
          <p:cNvSpPr/>
          <p:nvPr/>
        </p:nvSpPr>
        <p:spPr>
          <a:xfrm>
            <a:off x="8957569" y="3105305"/>
            <a:ext cx="1284651"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8 481 ± 2 156</a:t>
            </a:r>
            <a:endParaRPr lang="en-US" sz="1200"/>
          </a:p>
        </p:txBody>
      </p:sp>
      <p:sp>
        <p:nvSpPr>
          <p:cNvPr id="67" name="Shape 65"/>
          <p:cNvSpPr/>
          <p:nvPr/>
        </p:nvSpPr>
        <p:spPr>
          <a:xfrm>
            <a:off x="10318420" y="3636147"/>
            <a:ext cx="1314814" cy="6350"/>
          </a:xfrm>
          <a:prstGeom prst="rect">
            <a:avLst/>
          </a:prstGeom>
          <a:solidFill>
            <a:srgbClr val="E6E0D2"/>
          </a:solidFill>
          <a:ln/>
        </p:spPr>
        <p:txBody>
          <a:bodyPr/>
          <a:lstStyle/>
          <a:p>
            <a:endParaRPr lang="en-US" sz="1200"/>
          </a:p>
        </p:txBody>
      </p:sp>
      <p:sp>
        <p:nvSpPr>
          <p:cNvPr id="68" name="Text 66"/>
          <p:cNvSpPr/>
          <p:nvPr/>
        </p:nvSpPr>
        <p:spPr>
          <a:xfrm>
            <a:off x="10343820" y="3105305"/>
            <a:ext cx="1213214" cy="505443"/>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36.81</a:t>
            </a:r>
            <a:endParaRPr lang="en-US" sz="1200"/>
          </a:p>
        </p:txBody>
      </p:sp>
      <p:sp>
        <p:nvSpPr>
          <p:cNvPr id="69" name="Shape 67"/>
          <p:cNvSpPr/>
          <p:nvPr/>
        </p:nvSpPr>
        <p:spPr>
          <a:xfrm>
            <a:off x="571115" y="3639675"/>
            <a:ext cx="11062119" cy="333651"/>
          </a:xfrm>
          <a:prstGeom prst="rect">
            <a:avLst/>
          </a:prstGeom>
          <a:solidFill>
            <a:srgbClr val="F5ECD7"/>
          </a:solidFill>
          <a:ln/>
        </p:spPr>
        <p:txBody>
          <a:bodyPr/>
          <a:lstStyle/>
          <a:p>
            <a:endParaRPr lang="en-US" sz="1200"/>
          </a:p>
        </p:txBody>
      </p:sp>
      <p:sp>
        <p:nvSpPr>
          <p:cNvPr id="70" name="Shape 68"/>
          <p:cNvSpPr/>
          <p:nvPr/>
        </p:nvSpPr>
        <p:spPr>
          <a:xfrm>
            <a:off x="571114" y="3969798"/>
            <a:ext cx="1539048" cy="6350"/>
          </a:xfrm>
          <a:prstGeom prst="rect">
            <a:avLst/>
          </a:prstGeom>
          <a:solidFill>
            <a:srgbClr val="CFAE70"/>
          </a:solidFill>
          <a:ln/>
        </p:spPr>
        <p:txBody>
          <a:bodyPr/>
          <a:lstStyle/>
          <a:p>
            <a:endParaRPr lang="en-US" sz="1200"/>
          </a:p>
        </p:txBody>
      </p:sp>
      <p:sp>
        <p:nvSpPr>
          <p:cNvPr id="71" name="Shape 69"/>
          <p:cNvSpPr/>
          <p:nvPr/>
        </p:nvSpPr>
        <p:spPr>
          <a:xfrm>
            <a:off x="571114" y="3639675"/>
            <a:ext cx="24695" cy="333651"/>
          </a:xfrm>
          <a:prstGeom prst="rect">
            <a:avLst/>
          </a:prstGeom>
          <a:solidFill>
            <a:srgbClr val="CFAE70"/>
          </a:solidFill>
          <a:ln/>
        </p:spPr>
        <p:txBody>
          <a:bodyPr/>
          <a:lstStyle/>
          <a:p>
            <a:endParaRPr lang="en-US" sz="1200"/>
          </a:p>
        </p:txBody>
      </p:sp>
      <p:sp>
        <p:nvSpPr>
          <p:cNvPr id="72" name="Text 70"/>
          <p:cNvSpPr/>
          <p:nvPr/>
        </p:nvSpPr>
        <p:spPr>
          <a:xfrm>
            <a:off x="672009" y="3690475"/>
            <a:ext cx="1412754"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b="1">
                <a:solidFill>
                  <a:srgbClr val="000000"/>
                </a:solidFill>
                <a:latin typeface="Arial" pitchFamily="34" charset="0"/>
                <a:ea typeface="Arial" pitchFamily="34" charset="-122"/>
                <a:cs typeface="Arial" pitchFamily="34" charset="-120"/>
              </a:rPr>
              <a:t>Baseline (survey)</a:t>
            </a:r>
            <a:endParaRPr lang="en-US" sz="1200"/>
          </a:p>
        </p:txBody>
      </p:sp>
      <p:sp>
        <p:nvSpPr>
          <p:cNvPr id="73" name="Shape 71"/>
          <p:cNvSpPr/>
          <p:nvPr/>
        </p:nvSpPr>
        <p:spPr>
          <a:xfrm>
            <a:off x="2110163" y="3969798"/>
            <a:ext cx="1365195" cy="6350"/>
          </a:xfrm>
          <a:prstGeom prst="rect">
            <a:avLst/>
          </a:prstGeom>
          <a:solidFill>
            <a:srgbClr val="CFAE70"/>
          </a:solidFill>
          <a:ln/>
        </p:spPr>
        <p:txBody>
          <a:bodyPr/>
          <a:lstStyle/>
          <a:p>
            <a:endParaRPr lang="en-US" sz="1200"/>
          </a:p>
        </p:txBody>
      </p:sp>
      <p:sp>
        <p:nvSpPr>
          <p:cNvPr id="74" name="Text 72"/>
          <p:cNvSpPr/>
          <p:nvPr/>
        </p:nvSpPr>
        <p:spPr>
          <a:xfrm>
            <a:off x="2135563" y="3690475"/>
            <a:ext cx="126359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8 480 ± 2 171</a:t>
            </a:r>
            <a:endParaRPr lang="en-US" sz="1200"/>
          </a:p>
        </p:txBody>
      </p:sp>
      <p:sp>
        <p:nvSpPr>
          <p:cNvPr id="75" name="Shape 73"/>
          <p:cNvSpPr/>
          <p:nvPr/>
        </p:nvSpPr>
        <p:spPr>
          <a:xfrm>
            <a:off x="3475357" y="3969798"/>
            <a:ext cx="1411552" cy="6350"/>
          </a:xfrm>
          <a:prstGeom prst="rect">
            <a:avLst/>
          </a:prstGeom>
          <a:solidFill>
            <a:srgbClr val="CFAE70"/>
          </a:solidFill>
          <a:ln/>
        </p:spPr>
        <p:txBody>
          <a:bodyPr/>
          <a:lstStyle/>
          <a:p>
            <a:endParaRPr lang="en-US" sz="1200"/>
          </a:p>
        </p:txBody>
      </p:sp>
      <p:sp>
        <p:nvSpPr>
          <p:cNvPr id="76" name="Text 74"/>
          <p:cNvSpPr/>
          <p:nvPr/>
        </p:nvSpPr>
        <p:spPr>
          <a:xfrm>
            <a:off x="3500757" y="3690475"/>
            <a:ext cx="1309952"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0.138 ± 0.03</a:t>
            </a:r>
            <a:endParaRPr lang="en-US" sz="1200"/>
          </a:p>
        </p:txBody>
      </p:sp>
      <p:sp>
        <p:nvSpPr>
          <p:cNvPr id="77" name="Shape 75"/>
          <p:cNvSpPr/>
          <p:nvPr/>
        </p:nvSpPr>
        <p:spPr>
          <a:xfrm>
            <a:off x="4886910" y="3969798"/>
            <a:ext cx="1274906" cy="6350"/>
          </a:xfrm>
          <a:prstGeom prst="rect">
            <a:avLst/>
          </a:prstGeom>
          <a:solidFill>
            <a:srgbClr val="CFAE70"/>
          </a:solidFill>
          <a:ln/>
        </p:spPr>
        <p:txBody>
          <a:bodyPr/>
          <a:lstStyle/>
          <a:p>
            <a:endParaRPr lang="en-US" sz="1200"/>
          </a:p>
        </p:txBody>
      </p:sp>
      <p:sp>
        <p:nvSpPr>
          <p:cNvPr id="78" name="Text 76"/>
          <p:cNvSpPr/>
          <p:nvPr/>
        </p:nvSpPr>
        <p:spPr>
          <a:xfrm>
            <a:off x="4912310" y="3690475"/>
            <a:ext cx="1173306"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21.99</a:t>
            </a:r>
            <a:endParaRPr lang="en-US" sz="1200"/>
          </a:p>
        </p:txBody>
      </p:sp>
      <p:sp>
        <p:nvSpPr>
          <p:cNvPr id="79" name="Shape 77"/>
          <p:cNvSpPr/>
          <p:nvPr/>
        </p:nvSpPr>
        <p:spPr>
          <a:xfrm>
            <a:off x="6161816" y="3969798"/>
            <a:ext cx="1341823" cy="6350"/>
          </a:xfrm>
          <a:prstGeom prst="rect">
            <a:avLst/>
          </a:prstGeom>
          <a:solidFill>
            <a:srgbClr val="CFAE70"/>
          </a:solidFill>
          <a:ln/>
        </p:spPr>
        <p:txBody>
          <a:bodyPr/>
          <a:lstStyle/>
          <a:p>
            <a:endParaRPr lang="en-US" sz="1200"/>
          </a:p>
        </p:txBody>
      </p:sp>
      <p:sp>
        <p:nvSpPr>
          <p:cNvPr id="80" name="Text 78"/>
          <p:cNvSpPr/>
          <p:nvPr/>
        </p:nvSpPr>
        <p:spPr>
          <a:xfrm>
            <a:off x="6187216" y="3690475"/>
            <a:ext cx="124022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8 461 ± 2 155</a:t>
            </a:r>
            <a:endParaRPr lang="en-US" sz="1200"/>
          </a:p>
        </p:txBody>
      </p:sp>
      <p:sp>
        <p:nvSpPr>
          <p:cNvPr id="81" name="Shape 79"/>
          <p:cNvSpPr/>
          <p:nvPr/>
        </p:nvSpPr>
        <p:spPr>
          <a:xfrm>
            <a:off x="7503639" y="3969798"/>
            <a:ext cx="1428529" cy="6350"/>
          </a:xfrm>
          <a:prstGeom prst="rect">
            <a:avLst/>
          </a:prstGeom>
          <a:solidFill>
            <a:srgbClr val="CFAE70"/>
          </a:solidFill>
          <a:ln/>
        </p:spPr>
        <p:txBody>
          <a:bodyPr/>
          <a:lstStyle/>
          <a:p>
            <a:endParaRPr lang="en-US" sz="1200"/>
          </a:p>
        </p:txBody>
      </p:sp>
      <p:sp>
        <p:nvSpPr>
          <p:cNvPr id="82" name="Text 80"/>
          <p:cNvSpPr/>
          <p:nvPr/>
        </p:nvSpPr>
        <p:spPr>
          <a:xfrm>
            <a:off x="7529039" y="3690475"/>
            <a:ext cx="132692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0.165 ± 0.02</a:t>
            </a:r>
            <a:endParaRPr lang="en-US" sz="1200"/>
          </a:p>
        </p:txBody>
      </p:sp>
      <p:sp>
        <p:nvSpPr>
          <p:cNvPr id="83" name="Shape 81"/>
          <p:cNvSpPr/>
          <p:nvPr/>
        </p:nvSpPr>
        <p:spPr>
          <a:xfrm>
            <a:off x="8932169" y="3969798"/>
            <a:ext cx="1386251" cy="6350"/>
          </a:xfrm>
          <a:prstGeom prst="rect">
            <a:avLst/>
          </a:prstGeom>
          <a:solidFill>
            <a:srgbClr val="CFAE70"/>
          </a:solidFill>
          <a:ln/>
        </p:spPr>
        <p:txBody>
          <a:bodyPr/>
          <a:lstStyle/>
          <a:p>
            <a:endParaRPr lang="en-US" sz="1200"/>
          </a:p>
        </p:txBody>
      </p:sp>
      <p:sp>
        <p:nvSpPr>
          <p:cNvPr id="84" name="Text 82"/>
          <p:cNvSpPr/>
          <p:nvPr/>
        </p:nvSpPr>
        <p:spPr>
          <a:xfrm>
            <a:off x="8957569" y="3690475"/>
            <a:ext cx="1284651"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8 479 ± 2 153</a:t>
            </a:r>
            <a:endParaRPr lang="en-US" sz="1200"/>
          </a:p>
        </p:txBody>
      </p:sp>
      <p:sp>
        <p:nvSpPr>
          <p:cNvPr id="85" name="Shape 83"/>
          <p:cNvSpPr/>
          <p:nvPr/>
        </p:nvSpPr>
        <p:spPr>
          <a:xfrm>
            <a:off x="10318420" y="3969798"/>
            <a:ext cx="1314814" cy="6350"/>
          </a:xfrm>
          <a:prstGeom prst="rect">
            <a:avLst/>
          </a:prstGeom>
          <a:solidFill>
            <a:srgbClr val="CFAE70"/>
          </a:solidFill>
          <a:ln/>
        </p:spPr>
        <p:txBody>
          <a:bodyPr/>
          <a:lstStyle/>
          <a:p>
            <a:endParaRPr lang="en-US" sz="1200"/>
          </a:p>
        </p:txBody>
      </p:sp>
      <p:sp>
        <p:nvSpPr>
          <p:cNvPr id="86" name="Text 84"/>
          <p:cNvSpPr/>
          <p:nvPr/>
        </p:nvSpPr>
        <p:spPr>
          <a:xfrm>
            <a:off x="10343820" y="3690475"/>
            <a:ext cx="1213214"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34.89</a:t>
            </a:r>
            <a:endParaRPr lang="en-US" sz="1200"/>
          </a:p>
        </p:txBody>
      </p:sp>
      <p:sp>
        <p:nvSpPr>
          <p:cNvPr id="87" name="Shape 85"/>
          <p:cNvSpPr/>
          <p:nvPr/>
        </p:nvSpPr>
        <p:spPr>
          <a:xfrm>
            <a:off x="571114" y="4532038"/>
            <a:ext cx="1539048" cy="6350"/>
          </a:xfrm>
          <a:prstGeom prst="rect">
            <a:avLst/>
          </a:prstGeom>
          <a:solidFill>
            <a:srgbClr val="E6E0D2"/>
          </a:solidFill>
          <a:ln/>
        </p:spPr>
        <p:txBody>
          <a:bodyPr/>
          <a:lstStyle/>
          <a:p>
            <a:endParaRPr lang="en-US" sz="1200"/>
          </a:p>
        </p:txBody>
      </p:sp>
      <p:sp>
        <p:nvSpPr>
          <p:cNvPr id="88" name="Text 86"/>
          <p:cNvSpPr/>
          <p:nvPr/>
        </p:nvSpPr>
        <p:spPr>
          <a:xfrm>
            <a:off x="647314" y="4024125"/>
            <a:ext cx="1437448" cy="482512"/>
          </a:xfrm>
          <a:prstGeom prst="rect">
            <a:avLst/>
          </a:prstGeom>
          <a:noFill/>
          <a:ln/>
        </p:spPr>
        <p:txBody>
          <a:bodyPr wrap="square" lIns="16933" tIns="16933" rIns="16933" bIns="16933" rtlCol="0" anchor="ctr">
            <a:normAutofit fontScale="92500"/>
          </a:bodyPr>
          <a:lstStyle/>
          <a:p>
            <a:pPr>
              <a:lnSpc>
                <a:spcPct val="150000"/>
              </a:lnSpc>
            </a:pPr>
            <a:r>
              <a:rPr lang="en-US" sz="1200">
                <a:solidFill>
                  <a:srgbClr val="000000"/>
                </a:solidFill>
                <a:latin typeface="Arial" pitchFamily="34" charset="0"/>
                <a:ea typeface="Arial" pitchFamily="34" charset="-122"/>
                <a:cs typeface="Arial" pitchFamily="34" charset="-120"/>
              </a:rPr>
              <a:t>Less flexible (+25 %)</a:t>
            </a:r>
            <a:endParaRPr lang="en-US" sz="1200"/>
          </a:p>
        </p:txBody>
      </p:sp>
      <p:sp>
        <p:nvSpPr>
          <p:cNvPr id="89" name="Shape 87"/>
          <p:cNvSpPr/>
          <p:nvPr/>
        </p:nvSpPr>
        <p:spPr>
          <a:xfrm>
            <a:off x="2110163" y="4532038"/>
            <a:ext cx="1365195" cy="6350"/>
          </a:xfrm>
          <a:prstGeom prst="rect">
            <a:avLst/>
          </a:prstGeom>
          <a:solidFill>
            <a:srgbClr val="E6E0D2"/>
          </a:solidFill>
          <a:ln/>
        </p:spPr>
        <p:txBody>
          <a:bodyPr/>
          <a:lstStyle/>
          <a:p>
            <a:endParaRPr lang="en-US" sz="1200"/>
          </a:p>
        </p:txBody>
      </p:sp>
      <p:sp>
        <p:nvSpPr>
          <p:cNvPr id="90" name="Text 88"/>
          <p:cNvSpPr/>
          <p:nvPr/>
        </p:nvSpPr>
        <p:spPr>
          <a:xfrm>
            <a:off x="2135563" y="4024125"/>
            <a:ext cx="1263595" cy="482512"/>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8 491 ± 2 179</a:t>
            </a:r>
            <a:endParaRPr lang="en-US" sz="1200"/>
          </a:p>
        </p:txBody>
      </p:sp>
      <p:sp>
        <p:nvSpPr>
          <p:cNvPr id="91" name="Shape 89"/>
          <p:cNvSpPr/>
          <p:nvPr/>
        </p:nvSpPr>
        <p:spPr>
          <a:xfrm>
            <a:off x="3475357" y="4532038"/>
            <a:ext cx="1411552" cy="6350"/>
          </a:xfrm>
          <a:prstGeom prst="rect">
            <a:avLst/>
          </a:prstGeom>
          <a:solidFill>
            <a:srgbClr val="E6E0D2"/>
          </a:solidFill>
          <a:ln/>
        </p:spPr>
        <p:txBody>
          <a:bodyPr/>
          <a:lstStyle/>
          <a:p>
            <a:endParaRPr lang="en-US" sz="1200"/>
          </a:p>
        </p:txBody>
      </p:sp>
      <p:sp>
        <p:nvSpPr>
          <p:cNvPr id="92" name="Text 90"/>
          <p:cNvSpPr/>
          <p:nvPr/>
        </p:nvSpPr>
        <p:spPr>
          <a:xfrm>
            <a:off x="3500757" y="4024125"/>
            <a:ext cx="1309952" cy="482512"/>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0.144 ± 0.03</a:t>
            </a:r>
            <a:endParaRPr lang="en-US" sz="1200"/>
          </a:p>
        </p:txBody>
      </p:sp>
      <p:sp>
        <p:nvSpPr>
          <p:cNvPr id="93" name="Shape 91"/>
          <p:cNvSpPr/>
          <p:nvPr/>
        </p:nvSpPr>
        <p:spPr>
          <a:xfrm>
            <a:off x="4886910" y="4532038"/>
            <a:ext cx="1274906" cy="6350"/>
          </a:xfrm>
          <a:prstGeom prst="rect">
            <a:avLst/>
          </a:prstGeom>
          <a:solidFill>
            <a:srgbClr val="E6E0D2"/>
          </a:solidFill>
          <a:ln/>
        </p:spPr>
        <p:txBody>
          <a:bodyPr/>
          <a:lstStyle/>
          <a:p>
            <a:endParaRPr lang="en-US" sz="1200"/>
          </a:p>
        </p:txBody>
      </p:sp>
      <p:sp>
        <p:nvSpPr>
          <p:cNvPr id="94" name="Text 92"/>
          <p:cNvSpPr/>
          <p:nvPr/>
        </p:nvSpPr>
        <p:spPr>
          <a:xfrm>
            <a:off x="4912310" y="4024125"/>
            <a:ext cx="1173306" cy="482512"/>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22.65</a:t>
            </a:r>
            <a:endParaRPr lang="en-US" sz="1200"/>
          </a:p>
        </p:txBody>
      </p:sp>
      <p:sp>
        <p:nvSpPr>
          <p:cNvPr id="95" name="Shape 93"/>
          <p:cNvSpPr/>
          <p:nvPr/>
        </p:nvSpPr>
        <p:spPr>
          <a:xfrm>
            <a:off x="6161816" y="4532038"/>
            <a:ext cx="1341823" cy="6350"/>
          </a:xfrm>
          <a:prstGeom prst="rect">
            <a:avLst/>
          </a:prstGeom>
          <a:solidFill>
            <a:srgbClr val="E6E0D2"/>
          </a:solidFill>
          <a:ln/>
        </p:spPr>
        <p:txBody>
          <a:bodyPr/>
          <a:lstStyle/>
          <a:p>
            <a:endParaRPr lang="en-US" sz="1200"/>
          </a:p>
        </p:txBody>
      </p:sp>
      <p:sp>
        <p:nvSpPr>
          <p:cNvPr id="96" name="Text 94"/>
          <p:cNvSpPr/>
          <p:nvPr/>
        </p:nvSpPr>
        <p:spPr>
          <a:xfrm>
            <a:off x="6187216" y="4024125"/>
            <a:ext cx="1240223" cy="482512"/>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8 469 ± 2 162</a:t>
            </a:r>
            <a:endParaRPr lang="en-US" sz="1200"/>
          </a:p>
        </p:txBody>
      </p:sp>
      <p:sp>
        <p:nvSpPr>
          <p:cNvPr id="97" name="Shape 95"/>
          <p:cNvSpPr/>
          <p:nvPr/>
        </p:nvSpPr>
        <p:spPr>
          <a:xfrm>
            <a:off x="7503639" y="4532038"/>
            <a:ext cx="1428529" cy="6350"/>
          </a:xfrm>
          <a:prstGeom prst="rect">
            <a:avLst/>
          </a:prstGeom>
          <a:solidFill>
            <a:srgbClr val="E6E0D2"/>
          </a:solidFill>
          <a:ln/>
        </p:spPr>
        <p:txBody>
          <a:bodyPr/>
          <a:lstStyle/>
          <a:p>
            <a:endParaRPr lang="en-US" sz="1200"/>
          </a:p>
        </p:txBody>
      </p:sp>
      <p:sp>
        <p:nvSpPr>
          <p:cNvPr id="98" name="Text 96"/>
          <p:cNvSpPr/>
          <p:nvPr/>
        </p:nvSpPr>
        <p:spPr>
          <a:xfrm>
            <a:off x="7529039" y="4024125"/>
            <a:ext cx="1326929" cy="482512"/>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0.172 ± 0.02</a:t>
            </a:r>
            <a:endParaRPr lang="en-US" sz="1200"/>
          </a:p>
        </p:txBody>
      </p:sp>
      <p:sp>
        <p:nvSpPr>
          <p:cNvPr id="99" name="Shape 97"/>
          <p:cNvSpPr/>
          <p:nvPr/>
        </p:nvSpPr>
        <p:spPr>
          <a:xfrm>
            <a:off x="8932169" y="4532038"/>
            <a:ext cx="1386251" cy="6350"/>
          </a:xfrm>
          <a:prstGeom prst="rect">
            <a:avLst/>
          </a:prstGeom>
          <a:solidFill>
            <a:srgbClr val="E6E0D2"/>
          </a:solidFill>
          <a:ln/>
        </p:spPr>
        <p:txBody>
          <a:bodyPr/>
          <a:lstStyle/>
          <a:p>
            <a:endParaRPr lang="en-US" sz="1200"/>
          </a:p>
        </p:txBody>
      </p:sp>
      <p:sp>
        <p:nvSpPr>
          <p:cNvPr id="100" name="Text 98"/>
          <p:cNvSpPr/>
          <p:nvPr/>
        </p:nvSpPr>
        <p:spPr>
          <a:xfrm>
            <a:off x="8957569" y="4024125"/>
            <a:ext cx="1284651" cy="482512"/>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8 486 ± 2 160</a:t>
            </a:r>
            <a:endParaRPr lang="en-US" sz="1200"/>
          </a:p>
        </p:txBody>
      </p:sp>
      <p:sp>
        <p:nvSpPr>
          <p:cNvPr id="101" name="Shape 99"/>
          <p:cNvSpPr/>
          <p:nvPr/>
        </p:nvSpPr>
        <p:spPr>
          <a:xfrm>
            <a:off x="10318420" y="4532038"/>
            <a:ext cx="1314814" cy="6350"/>
          </a:xfrm>
          <a:prstGeom prst="rect">
            <a:avLst/>
          </a:prstGeom>
          <a:solidFill>
            <a:srgbClr val="E6E0D2"/>
          </a:solidFill>
          <a:ln/>
        </p:spPr>
        <p:txBody>
          <a:bodyPr/>
          <a:lstStyle/>
          <a:p>
            <a:endParaRPr lang="en-US" sz="1200"/>
          </a:p>
        </p:txBody>
      </p:sp>
      <p:sp>
        <p:nvSpPr>
          <p:cNvPr id="102" name="Text 100"/>
          <p:cNvSpPr/>
          <p:nvPr/>
        </p:nvSpPr>
        <p:spPr>
          <a:xfrm>
            <a:off x="10343820" y="4024125"/>
            <a:ext cx="1213214" cy="482512"/>
          </a:xfrm>
          <a:prstGeom prst="rect">
            <a:avLst/>
          </a:prstGeom>
          <a:noFill/>
          <a:ln/>
        </p:spPr>
        <p:txBody>
          <a:bodyPr wrap="square" lIns="16933" tIns="16933" rIns="16933" bIns="16933" rtlCol="0" anchor="ctr">
            <a:normAutofit/>
          </a:bodyPr>
          <a:lstStyle/>
          <a:p>
            <a:pPr algn="r">
              <a:lnSpc>
                <a:spcPct val="150000"/>
              </a:lnSpc>
            </a:pPr>
            <a:r>
              <a:rPr lang="en-US" sz="1200">
                <a:solidFill>
                  <a:srgbClr val="000000"/>
                </a:solidFill>
                <a:latin typeface="Arial" pitchFamily="34" charset="0"/>
                <a:ea typeface="Arial" pitchFamily="34" charset="-122"/>
                <a:cs typeface="Arial" pitchFamily="34" charset="-120"/>
              </a:rPr>
              <a:t>36.46</a:t>
            </a:r>
            <a:endParaRPr lang="en-US" sz="1200"/>
          </a:p>
        </p:txBody>
      </p:sp>
      <p:sp>
        <p:nvSpPr>
          <p:cNvPr id="103" name="Text 101"/>
          <p:cNvSpPr/>
          <p:nvPr/>
        </p:nvSpPr>
        <p:spPr>
          <a:xfrm>
            <a:off x="558767" y="4651596"/>
            <a:ext cx="11406701" cy="421613"/>
          </a:xfrm>
          <a:prstGeom prst="rect">
            <a:avLst/>
          </a:prstGeom>
          <a:noFill/>
          <a:ln/>
        </p:spPr>
        <p:txBody>
          <a:bodyPr wrap="square" lIns="16933" tIns="16933" rIns="16933" bIns="16933" rtlCol="0" anchor="t">
            <a:normAutofit fontScale="92500" lnSpcReduction="20000"/>
          </a:bodyPr>
          <a:lstStyle/>
          <a:p>
            <a:pPr>
              <a:lnSpc>
                <a:spcPct val="130000"/>
              </a:lnSpc>
            </a:pPr>
            <a:r>
              <a:rPr lang="en-US" sz="1200" i="1">
                <a:solidFill>
                  <a:srgbClr val="5A5546"/>
                </a:solidFill>
                <a:latin typeface="Arial" pitchFamily="34" charset="0"/>
                <a:ea typeface="Arial" pitchFamily="34" charset="-122"/>
                <a:cs typeface="Arial" pitchFamily="34" charset="-120"/>
              </a:rPr>
              <a:t>All policies × five flexibility profiles, mean ± std across held-out episodes. CONSENT building cost is statistically indistinguishable from menu-based across every row; rejection rate is uniformly 12–14 pp lower; user cost is uniformly lower than no-Reject. </a:t>
            </a:r>
            <a:r>
              <a:rPr lang="en-US" sz="1200" b="1" i="1">
                <a:solidFill>
                  <a:srgbClr val="5A5546"/>
                </a:solidFill>
                <a:latin typeface="Arial" pitchFamily="34" charset="0"/>
                <a:ea typeface="Arial" pitchFamily="34" charset="-122"/>
                <a:cs typeface="Arial" pitchFamily="34" charset="-120"/>
              </a:rPr>
              <a:t>Use to defend "what if our survey is wrong?"</a:t>
            </a:r>
            <a:endParaRPr lang="en-US"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558767" y="406356"/>
            <a:ext cx="11406701" cy="262809"/>
          </a:xfrm>
          <a:prstGeom prst="rect">
            <a:avLst/>
          </a:prstGeom>
          <a:noFill/>
          <a:ln/>
        </p:spPr>
        <p:txBody>
          <a:bodyPr wrap="square" lIns="16933" tIns="16933" rIns="16933" bIns="16933" rtlCol="0" anchor="t">
            <a:normAutofit fontScale="92500"/>
          </a:bodyPr>
          <a:lstStyle/>
          <a:p>
            <a:pPr>
              <a:lnSpc>
                <a:spcPct val="170000"/>
              </a:lnSpc>
            </a:pPr>
            <a:r>
              <a:rPr lang="en-US" sz="1100" b="1" kern="0" spc="154">
                <a:solidFill>
                  <a:srgbClr val="B69A5A"/>
                </a:solidFill>
                <a:latin typeface="Arial" pitchFamily="34" charset="0"/>
                <a:ea typeface="Arial" pitchFamily="34" charset="-122"/>
                <a:cs typeface="Arial" pitchFamily="34" charset="-120"/>
              </a:rPr>
              <a:t>BACKUP · B4</a:t>
            </a:r>
            <a:endParaRPr lang="en-US" sz="1100"/>
          </a:p>
        </p:txBody>
      </p:sp>
      <p:sp>
        <p:nvSpPr>
          <p:cNvPr id="3" name="Text 1"/>
          <p:cNvSpPr/>
          <p:nvPr/>
        </p:nvSpPr>
        <p:spPr>
          <a:xfrm>
            <a:off x="558767" y="732621"/>
            <a:ext cx="11406701" cy="346703"/>
          </a:xfrm>
          <a:prstGeom prst="rect">
            <a:avLst/>
          </a:prstGeom>
          <a:noFill/>
          <a:ln/>
        </p:spPr>
        <p:txBody>
          <a:bodyPr wrap="square" lIns="16933" tIns="16933" rIns="16933" bIns="16933" rtlCol="0" anchor="t">
            <a:normAutofit fontScale="92500" lnSpcReduction="10000"/>
          </a:bodyPr>
          <a:lstStyle/>
          <a:p>
            <a:pPr>
              <a:lnSpc>
                <a:spcPct val="115000"/>
              </a:lnSpc>
            </a:pPr>
            <a:r>
              <a:rPr lang="en-US" sz="2200" b="1" kern="0" spc="-22" dirty="0">
                <a:solidFill>
                  <a:srgbClr val="000000"/>
                </a:solidFill>
                <a:latin typeface="Arial" pitchFamily="34" charset="0"/>
                <a:ea typeface="Arial" pitchFamily="34" charset="-122"/>
                <a:cs typeface="Arial" pitchFamily="34" charset="-120"/>
              </a:rPr>
              <a:t>Charging policy: MC-MPC vs. charging-only baselines (Table 10)</a:t>
            </a:r>
            <a:endParaRPr lang="en-US" sz="2200" dirty="0"/>
          </a:p>
        </p:txBody>
      </p:sp>
      <p:sp>
        <p:nvSpPr>
          <p:cNvPr id="5" name="Shape 3"/>
          <p:cNvSpPr/>
          <p:nvPr/>
        </p:nvSpPr>
        <p:spPr>
          <a:xfrm>
            <a:off x="571114" y="1683467"/>
            <a:ext cx="3308890" cy="10583"/>
          </a:xfrm>
          <a:prstGeom prst="rect">
            <a:avLst/>
          </a:prstGeom>
          <a:solidFill>
            <a:srgbClr val="000000"/>
          </a:solidFill>
          <a:ln/>
        </p:spPr>
        <p:txBody>
          <a:bodyPr/>
          <a:lstStyle/>
          <a:p>
            <a:endParaRPr lang="en-US" sz="1200"/>
          </a:p>
        </p:txBody>
      </p:sp>
      <p:sp>
        <p:nvSpPr>
          <p:cNvPr id="6" name="Text 4"/>
          <p:cNvSpPr/>
          <p:nvPr/>
        </p:nvSpPr>
        <p:spPr>
          <a:xfrm>
            <a:off x="660014" y="1403086"/>
            <a:ext cx="3230357" cy="229581"/>
          </a:xfrm>
          <a:prstGeom prst="rect">
            <a:avLst/>
          </a:prstGeom>
          <a:noFill/>
          <a:ln/>
        </p:spPr>
        <p:txBody>
          <a:bodyPr wrap="square" lIns="16933" tIns="16933" rIns="16933" bIns="16933" rtlCol="0" anchor="ctr">
            <a:normAutofit fontScale="92500" lnSpcReduction="10000"/>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POLICY</a:t>
            </a:r>
            <a:endParaRPr lang="en-US" sz="1100"/>
          </a:p>
        </p:txBody>
      </p:sp>
      <p:sp>
        <p:nvSpPr>
          <p:cNvPr id="7" name="Shape 5"/>
          <p:cNvSpPr/>
          <p:nvPr/>
        </p:nvSpPr>
        <p:spPr>
          <a:xfrm>
            <a:off x="3880005" y="1683467"/>
            <a:ext cx="5686723" cy="10583"/>
          </a:xfrm>
          <a:prstGeom prst="rect">
            <a:avLst/>
          </a:prstGeom>
          <a:solidFill>
            <a:srgbClr val="000000"/>
          </a:solidFill>
          <a:ln/>
        </p:spPr>
        <p:txBody>
          <a:bodyPr/>
          <a:lstStyle/>
          <a:p>
            <a:endParaRPr lang="en-US" sz="1200"/>
          </a:p>
        </p:txBody>
      </p:sp>
      <p:sp>
        <p:nvSpPr>
          <p:cNvPr id="8" name="Text 6"/>
          <p:cNvSpPr/>
          <p:nvPr/>
        </p:nvSpPr>
        <p:spPr>
          <a:xfrm>
            <a:off x="3798303" y="1403086"/>
            <a:ext cx="5679525"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EIGHT-MONTH BLDG COST ($/MO, MEAN ± STD)</a:t>
            </a:r>
            <a:endParaRPr lang="en-US" sz="1100"/>
          </a:p>
        </p:txBody>
      </p:sp>
      <p:sp>
        <p:nvSpPr>
          <p:cNvPr id="9" name="Shape 7"/>
          <p:cNvSpPr/>
          <p:nvPr/>
        </p:nvSpPr>
        <p:spPr>
          <a:xfrm>
            <a:off x="9566728" y="1683467"/>
            <a:ext cx="2066506" cy="10583"/>
          </a:xfrm>
          <a:prstGeom prst="rect">
            <a:avLst/>
          </a:prstGeom>
          <a:solidFill>
            <a:srgbClr val="000000"/>
          </a:solidFill>
          <a:ln/>
        </p:spPr>
        <p:txBody>
          <a:bodyPr/>
          <a:lstStyle/>
          <a:p>
            <a:endParaRPr lang="en-US" sz="1200"/>
          </a:p>
        </p:txBody>
      </p:sp>
      <p:sp>
        <p:nvSpPr>
          <p:cNvPr id="10" name="Text 8"/>
          <p:cNvSpPr/>
          <p:nvPr/>
        </p:nvSpPr>
        <p:spPr>
          <a:xfrm>
            <a:off x="9593633" y="1403086"/>
            <a:ext cx="1950701"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GAP TO ORACLE</a:t>
            </a:r>
            <a:endParaRPr lang="en-US" sz="1100"/>
          </a:p>
        </p:txBody>
      </p:sp>
      <p:sp>
        <p:nvSpPr>
          <p:cNvPr id="11" name="Shape 9"/>
          <p:cNvSpPr/>
          <p:nvPr/>
        </p:nvSpPr>
        <p:spPr>
          <a:xfrm>
            <a:off x="571114" y="2027701"/>
            <a:ext cx="3308890" cy="6350"/>
          </a:xfrm>
          <a:prstGeom prst="rect">
            <a:avLst/>
          </a:prstGeom>
          <a:solidFill>
            <a:srgbClr val="E6E0D2"/>
          </a:solidFill>
          <a:ln/>
        </p:spPr>
        <p:txBody>
          <a:bodyPr/>
          <a:lstStyle/>
          <a:p>
            <a:endParaRPr lang="en-US" sz="1200"/>
          </a:p>
        </p:txBody>
      </p:sp>
      <p:sp>
        <p:nvSpPr>
          <p:cNvPr id="12" name="Text 10"/>
          <p:cNvSpPr/>
          <p:nvPr/>
        </p:nvSpPr>
        <p:spPr>
          <a:xfrm>
            <a:off x="647314" y="1744850"/>
            <a:ext cx="3255757" cy="257451"/>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Oracle (MILP, perfect foresight)</a:t>
            </a:r>
            <a:endParaRPr lang="en-US" sz="1200"/>
          </a:p>
        </p:txBody>
      </p:sp>
      <p:sp>
        <p:nvSpPr>
          <p:cNvPr id="13" name="Shape 11"/>
          <p:cNvSpPr/>
          <p:nvPr/>
        </p:nvSpPr>
        <p:spPr>
          <a:xfrm>
            <a:off x="3880005" y="2027701"/>
            <a:ext cx="5686723" cy="6350"/>
          </a:xfrm>
          <a:prstGeom prst="rect">
            <a:avLst/>
          </a:prstGeom>
          <a:solidFill>
            <a:srgbClr val="E6E0D2"/>
          </a:solidFill>
          <a:ln/>
        </p:spPr>
        <p:txBody>
          <a:bodyPr/>
          <a:lstStyle/>
          <a:p>
            <a:endParaRPr lang="en-US" sz="1200"/>
          </a:p>
        </p:txBody>
      </p:sp>
      <p:sp>
        <p:nvSpPr>
          <p:cNvPr id="14" name="Text 12"/>
          <p:cNvSpPr/>
          <p:nvPr/>
        </p:nvSpPr>
        <p:spPr>
          <a:xfrm>
            <a:off x="3785603" y="1744850"/>
            <a:ext cx="5704925"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8 312 ± 2 088</a:t>
            </a:r>
            <a:endParaRPr lang="en-US" sz="1200"/>
          </a:p>
        </p:txBody>
      </p:sp>
      <p:sp>
        <p:nvSpPr>
          <p:cNvPr id="15" name="Shape 13"/>
          <p:cNvSpPr/>
          <p:nvPr/>
        </p:nvSpPr>
        <p:spPr>
          <a:xfrm>
            <a:off x="9566728" y="2027701"/>
            <a:ext cx="2066506" cy="6350"/>
          </a:xfrm>
          <a:prstGeom prst="rect">
            <a:avLst/>
          </a:prstGeom>
          <a:solidFill>
            <a:srgbClr val="E6E0D2"/>
          </a:solidFill>
          <a:ln/>
        </p:spPr>
        <p:txBody>
          <a:bodyPr/>
          <a:lstStyle/>
          <a:p>
            <a:endParaRPr lang="en-US" sz="1200"/>
          </a:p>
        </p:txBody>
      </p:sp>
      <p:sp>
        <p:nvSpPr>
          <p:cNvPr id="16" name="Text 14"/>
          <p:cNvSpPr/>
          <p:nvPr/>
        </p:nvSpPr>
        <p:spPr>
          <a:xfrm>
            <a:off x="9580933" y="1744850"/>
            <a:ext cx="1976101"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a:t>
            </a:r>
            <a:endParaRPr lang="en-US" sz="1200"/>
          </a:p>
        </p:txBody>
      </p:sp>
      <p:sp>
        <p:nvSpPr>
          <p:cNvPr id="17" name="Shape 15"/>
          <p:cNvSpPr/>
          <p:nvPr/>
        </p:nvSpPr>
        <p:spPr>
          <a:xfrm>
            <a:off x="571115" y="2031229"/>
            <a:ext cx="11062119" cy="333651"/>
          </a:xfrm>
          <a:prstGeom prst="rect">
            <a:avLst/>
          </a:prstGeom>
          <a:solidFill>
            <a:srgbClr val="F5ECD7"/>
          </a:solidFill>
          <a:ln/>
        </p:spPr>
        <p:txBody>
          <a:bodyPr/>
          <a:lstStyle/>
          <a:p>
            <a:endParaRPr lang="en-US" sz="1200"/>
          </a:p>
        </p:txBody>
      </p:sp>
      <p:sp>
        <p:nvSpPr>
          <p:cNvPr id="18" name="Shape 16"/>
          <p:cNvSpPr/>
          <p:nvPr/>
        </p:nvSpPr>
        <p:spPr>
          <a:xfrm>
            <a:off x="571114" y="2361352"/>
            <a:ext cx="3308890" cy="6350"/>
          </a:xfrm>
          <a:prstGeom prst="rect">
            <a:avLst/>
          </a:prstGeom>
          <a:solidFill>
            <a:srgbClr val="CFAE70"/>
          </a:solidFill>
          <a:ln/>
        </p:spPr>
        <p:txBody>
          <a:bodyPr/>
          <a:lstStyle/>
          <a:p>
            <a:endParaRPr lang="en-US" sz="1200"/>
          </a:p>
        </p:txBody>
      </p:sp>
      <p:sp>
        <p:nvSpPr>
          <p:cNvPr id="19" name="Shape 17"/>
          <p:cNvSpPr/>
          <p:nvPr/>
        </p:nvSpPr>
        <p:spPr>
          <a:xfrm>
            <a:off x="571114" y="2031229"/>
            <a:ext cx="24695" cy="333651"/>
          </a:xfrm>
          <a:prstGeom prst="rect">
            <a:avLst/>
          </a:prstGeom>
          <a:solidFill>
            <a:srgbClr val="CFAE70"/>
          </a:solidFill>
          <a:ln/>
        </p:spPr>
        <p:txBody>
          <a:bodyPr/>
          <a:lstStyle/>
          <a:p>
            <a:endParaRPr lang="en-US" sz="1200"/>
          </a:p>
        </p:txBody>
      </p:sp>
      <p:sp>
        <p:nvSpPr>
          <p:cNvPr id="20" name="Text 18"/>
          <p:cNvSpPr/>
          <p:nvPr/>
        </p:nvSpPr>
        <p:spPr>
          <a:xfrm>
            <a:off x="672009" y="2082029"/>
            <a:ext cx="3231063"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b="1">
                <a:solidFill>
                  <a:srgbClr val="000000"/>
                </a:solidFill>
                <a:latin typeface="Arial" pitchFamily="34" charset="0"/>
                <a:ea typeface="Arial" pitchFamily="34" charset="-122"/>
                <a:cs typeface="Arial" pitchFamily="34" charset="-120"/>
              </a:rPr>
              <a:t>MC-MPC (ours)</a:t>
            </a:r>
            <a:endParaRPr lang="en-US" sz="1200"/>
          </a:p>
        </p:txBody>
      </p:sp>
      <p:sp>
        <p:nvSpPr>
          <p:cNvPr id="21" name="Shape 19"/>
          <p:cNvSpPr/>
          <p:nvPr/>
        </p:nvSpPr>
        <p:spPr>
          <a:xfrm>
            <a:off x="3880005" y="2361352"/>
            <a:ext cx="5686723" cy="6350"/>
          </a:xfrm>
          <a:prstGeom prst="rect">
            <a:avLst/>
          </a:prstGeom>
          <a:solidFill>
            <a:srgbClr val="CFAE70"/>
          </a:solidFill>
          <a:ln/>
        </p:spPr>
        <p:txBody>
          <a:bodyPr/>
          <a:lstStyle/>
          <a:p>
            <a:endParaRPr lang="en-US" sz="1200"/>
          </a:p>
        </p:txBody>
      </p:sp>
      <p:sp>
        <p:nvSpPr>
          <p:cNvPr id="22" name="Text 20"/>
          <p:cNvSpPr/>
          <p:nvPr/>
        </p:nvSpPr>
        <p:spPr>
          <a:xfrm>
            <a:off x="3785603" y="2082029"/>
            <a:ext cx="570492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8 444 ± 2 144</a:t>
            </a:r>
            <a:endParaRPr lang="en-US" sz="1200"/>
          </a:p>
        </p:txBody>
      </p:sp>
      <p:sp>
        <p:nvSpPr>
          <p:cNvPr id="23" name="Shape 21"/>
          <p:cNvSpPr/>
          <p:nvPr/>
        </p:nvSpPr>
        <p:spPr>
          <a:xfrm>
            <a:off x="9566728" y="2361352"/>
            <a:ext cx="2066506" cy="6350"/>
          </a:xfrm>
          <a:prstGeom prst="rect">
            <a:avLst/>
          </a:prstGeom>
          <a:solidFill>
            <a:srgbClr val="CFAE70"/>
          </a:solidFill>
          <a:ln/>
        </p:spPr>
        <p:txBody>
          <a:bodyPr/>
          <a:lstStyle/>
          <a:p>
            <a:endParaRPr lang="en-US" sz="1200"/>
          </a:p>
        </p:txBody>
      </p:sp>
      <p:sp>
        <p:nvSpPr>
          <p:cNvPr id="24" name="Text 22"/>
          <p:cNvSpPr/>
          <p:nvPr/>
        </p:nvSpPr>
        <p:spPr>
          <a:xfrm>
            <a:off x="9580933" y="2082029"/>
            <a:ext cx="1976101"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+ 1.6 %</a:t>
            </a:r>
            <a:endParaRPr lang="en-US" sz="1200"/>
          </a:p>
        </p:txBody>
      </p:sp>
      <p:sp>
        <p:nvSpPr>
          <p:cNvPr id="25" name="Shape 23"/>
          <p:cNvSpPr/>
          <p:nvPr/>
        </p:nvSpPr>
        <p:spPr>
          <a:xfrm>
            <a:off x="571114" y="2695002"/>
            <a:ext cx="3308890" cy="6350"/>
          </a:xfrm>
          <a:prstGeom prst="rect">
            <a:avLst/>
          </a:prstGeom>
          <a:solidFill>
            <a:srgbClr val="E6E0D2"/>
          </a:solidFill>
          <a:ln/>
        </p:spPr>
        <p:txBody>
          <a:bodyPr/>
          <a:lstStyle/>
          <a:p>
            <a:endParaRPr lang="en-US" sz="1200"/>
          </a:p>
        </p:txBody>
      </p:sp>
      <p:sp>
        <p:nvSpPr>
          <p:cNvPr id="26" name="Text 24"/>
          <p:cNvSpPr/>
          <p:nvPr/>
        </p:nvSpPr>
        <p:spPr>
          <a:xfrm>
            <a:off x="647314" y="2415679"/>
            <a:ext cx="325575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RL</a:t>
            </a:r>
            <a:endParaRPr lang="en-US" sz="1200"/>
          </a:p>
        </p:txBody>
      </p:sp>
      <p:sp>
        <p:nvSpPr>
          <p:cNvPr id="27" name="Shape 25"/>
          <p:cNvSpPr/>
          <p:nvPr/>
        </p:nvSpPr>
        <p:spPr>
          <a:xfrm>
            <a:off x="3880005" y="2695002"/>
            <a:ext cx="5686723" cy="6350"/>
          </a:xfrm>
          <a:prstGeom prst="rect">
            <a:avLst/>
          </a:prstGeom>
          <a:solidFill>
            <a:srgbClr val="E6E0D2"/>
          </a:solidFill>
          <a:ln/>
        </p:spPr>
        <p:txBody>
          <a:bodyPr/>
          <a:lstStyle/>
          <a:p>
            <a:endParaRPr lang="en-US" sz="1200"/>
          </a:p>
        </p:txBody>
      </p:sp>
      <p:sp>
        <p:nvSpPr>
          <p:cNvPr id="28" name="Text 26"/>
          <p:cNvSpPr/>
          <p:nvPr/>
        </p:nvSpPr>
        <p:spPr>
          <a:xfrm>
            <a:off x="3785603" y="2415679"/>
            <a:ext cx="570492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8 521 ± 2 197</a:t>
            </a:r>
            <a:endParaRPr lang="en-US" sz="1200"/>
          </a:p>
        </p:txBody>
      </p:sp>
      <p:sp>
        <p:nvSpPr>
          <p:cNvPr id="29" name="Shape 27"/>
          <p:cNvSpPr/>
          <p:nvPr/>
        </p:nvSpPr>
        <p:spPr>
          <a:xfrm>
            <a:off x="9566728" y="2695002"/>
            <a:ext cx="2066506" cy="6350"/>
          </a:xfrm>
          <a:prstGeom prst="rect">
            <a:avLst/>
          </a:prstGeom>
          <a:solidFill>
            <a:srgbClr val="E6E0D2"/>
          </a:solidFill>
          <a:ln/>
        </p:spPr>
        <p:txBody>
          <a:bodyPr/>
          <a:lstStyle/>
          <a:p>
            <a:endParaRPr lang="en-US" sz="1200"/>
          </a:p>
        </p:txBody>
      </p:sp>
      <p:sp>
        <p:nvSpPr>
          <p:cNvPr id="30" name="Text 28"/>
          <p:cNvSpPr/>
          <p:nvPr/>
        </p:nvSpPr>
        <p:spPr>
          <a:xfrm>
            <a:off x="9580933" y="2415679"/>
            <a:ext cx="1976101"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+ 2.5 %</a:t>
            </a:r>
            <a:endParaRPr lang="en-US" sz="1200"/>
          </a:p>
        </p:txBody>
      </p:sp>
      <p:sp>
        <p:nvSpPr>
          <p:cNvPr id="31" name="Shape 29"/>
          <p:cNvSpPr/>
          <p:nvPr/>
        </p:nvSpPr>
        <p:spPr>
          <a:xfrm>
            <a:off x="571114" y="3028653"/>
            <a:ext cx="3308890" cy="6350"/>
          </a:xfrm>
          <a:prstGeom prst="rect">
            <a:avLst/>
          </a:prstGeom>
          <a:solidFill>
            <a:srgbClr val="E6E0D2"/>
          </a:solidFill>
          <a:ln/>
        </p:spPr>
        <p:txBody>
          <a:bodyPr/>
          <a:lstStyle/>
          <a:p>
            <a:endParaRPr lang="en-US" sz="1200"/>
          </a:p>
        </p:txBody>
      </p:sp>
      <p:sp>
        <p:nvSpPr>
          <p:cNvPr id="32" name="Text 30"/>
          <p:cNvSpPr/>
          <p:nvPr/>
        </p:nvSpPr>
        <p:spPr>
          <a:xfrm>
            <a:off x="647314" y="2749329"/>
            <a:ext cx="325575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LLF (least laxity first)</a:t>
            </a:r>
            <a:endParaRPr lang="en-US" sz="1200"/>
          </a:p>
        </p:txBody>
      </p:sp>
      <p:sp>
        <p:nvSpPr>
          <p:cNvPr id="33" name="Shape 31"/>
          <p:cNvSpPr/>
          <p:nvPr/>
        </p:nvSpPr>
        <p:spPr>
          <a:xfrm>
            <a:off x="3880005" y="3028653"/>
            <a:ext cx="5686723" cy="6350"/>
          </a:xfrm>
          <a:prstGeom prst="rect">
            <a:avLst/>
          </a:prstGeom>
          <a:solidFill>
            <a:srgbClr val="E6E0D2"/>
          </a:solidFill>
          <a:ln/>
        </p:spPr>
        <p:txBody>
          <a:bodyPr/>
          <a:lstStyle/>
          <a:p>
            <a:endParaRPr lang="en-US" sz="1200"/>
          </a:p>
        </p:txBody>
      </p:sp>
      <p:sp>
        <p:nvSpPr>
          <p:cNvPr id="34" name="Text 32"/>
          <p:cNvSpPr/>
          <p:nvPr/>
        </p:nvSpPr>
        <p:spPr>
          <a:xfrm>
            <a:off x="3785603" y="2749329"/>
            <a:ext cx="570492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8 698 ± 2 234</a:t>
            </a:r>
            <a:endParaRPr lang="en-US" sz="1200"/>
          </a:p>
        </p:txBody>
      </p:sp>
      <p:sp>
        <p:nvSpPr>
          <p:cNvPr id="35" name="Shape 33"/>
          <p:cNvSpPr/>
          <p:nvPr/>
        </p:nvSpPr>
        <p:spPr>
          <a:xfrm>
            <a:off x="9566728" y="3028653"/>
            <a:ext cx="2066506" cy="6350"/>
          </a:xfrm>
          <a:prstGeom prst="rect">
            <a:avLst/>
          </a:prstGeom>
          <a:solidFill>
            <a:srgbClr val="E6E0D2"/>
          </a:solidFill>
          <a:ln/>
        </p:spPr>
        <p:txBody>
          <a:bodyPr/>
          <a:lstStyle/>
          <a:p>
            <a:endParaRPr lang="en-US" sz="1200"/>
          </a:p>
        </p:txBody>
      </p:sp>
      <p:sp>
        <p:nvSpPr>
          <p:cNvPr id="36" name="Text 34"/>
          <p:cNvSpPr/>
          <p:nvPr/>
        </p:nvSpPr>
        <p:spPr>
          <a:xfrm>
            <a:off x="9580933" y="2749329"/>
            <a:ext cx="1976101"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+ 4.6 %</a:t>
            </a:r>
            <a:endParaRPr lang="en-US" sz="1200"/>
          </a:p>
        </p:txBody>
      </p:sp>
      <p:sp>
        <p:nvSpPr>
          <p:cNvPr id="37" name="Shape 35"/>
          <p:cNvSpPr/>
          <p:nvPr/>
        </p:nvSpPr>
        <p:spPr>
          <a:xfrm>
            <a:off x="571114" y="3362304"/>
            <a:ext cx="3308890" cy="6350"/>
          </a:xfrm>
          <a:prstGeom prst="rect">
            <a:avLst/>
          </a:prstGeom>
          <a:solidFill>
            <a:srgbClr val="E6E0D2"/>
          </a:solidFill>
          <a:ln/>
        </p:spPr>
        <p:txBody>
          <a:bodyPr/>
          <a:lstStyle/>
          <a:p>
            <a:endParaRPr lang="en-US" sz="1200"/>
          </a:p>
        </p:txBody>
      </p:sp>
      <p:sp>
        <p:nvSpPr>
          <p:cNvPr id="38" name="Text 36"/>
          <p:cNvSpPr/>
          <p:nvPr/>
        </p:nvSpPr>
        <p:spPr>
          <a:xfrm>
            <a:off x="647314" y="3082980"/>
            <a:ext cx="325575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EDF (earliest deadline first)</a:t>
            </a:r>
            <a:endParaRPr lang="en-US" sz="1200"/>
          </a:p>
        </p:txBody>
      </p:sp>
      <p:sp>
        <p:nvSpPr>
          <p:cNvPr id="39" name="Shape 37"/>
          <p:cNvSpPr/>
          <p:nvPr/>
        </p:nvSpPr>
        <p:spPr>
          <a:xfrm>
            <a:off x="3880005" y="3362304"/>
            <a:ext cx="5686723" cy="6350"/>
          </a:xfrm>
          <a:prstGeom prst="rect">
            <a:avLst/>
          </a:prstGeom>
          <a:solidFill>
            <a:srgbClr val="E6E0D2"/>
          </a:solidFill>
          <a:ln/>
        </p:spPr>
        <p:txBody>
          <a:bodyPr/>
          <a:lstStyle/>
          <a:p>
            <a:endParaRPr lang="en-US" sz="1200"/>
          </a:p>
        </p:txBody>
      </p:sp>
      <p:sp>
        <p:nvSpPr>
          <p:cNvPr id="40" name="Text 38"/>
          <p:cNvSpPr/>
          <p:nvPr/>
        </p:nvSpPr>
        <p:spPr>
          <a:xfrm>
            <a:off x="3785603" y="3082980"/>
            <a:ext cx="570492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8 714 ± 2 241</a:t>
            </a:r>
            <a:endParaRPr lang="en-US" sz="1200"/>
          </a:p>
        </p:txBody>
      </p:sp>
      <p:sp>
        <p:nvSpPr>
          <p:cNvPr id="41" name="Shape 39"/>
          <p:cNvSpPr/>
          <p:nvPr/>
        </p:nvSpPr>
        <p:spPr>
          <a:xfrm>
            <a:off x="9566728" y="3362304"/>
            <a:ext cx="2066506" cy="6350"/>
          </a:xfrm>
          <a:prstGeom prst="rect">
            <a:avLst/>
          </a:prstGeom>
          <a:solidFill>
            <a:srgbClr val="E6E0D2"/>
          </a:solidFill>
          <a:ln/>
        </p:spPr>
        <p:txBody>
          <a:bodyPr/>
          <a:lstStyle/>
          <a:p>
            <a:endParaRPr lang="en-US" sz="1200"/>
          </a:p>
        </p:txBody>
      </p:sp>
      <p:sp>
        <p:nvSpPr>
          <p:cNvPr id="42" name="Text 40"/>
          <p:cNvSpPr/>
          <p:nvPr/>
        </p:nvSpPr>
        <p:spPr>
          <a:xfrm>
            <a:off x="9580933" y="3082980"/>
            <a:ext cx="1976101"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+ 4.8 %</a:t>
            </a:r>
            <a:endParaRPr lang="en-US" sz="1200"/>
          </a:p>
        </p:txBody>
      </p:sp>
      <p:sp>
        <p:nvSpPr>
          <p:cNvPr id="43" name="Shape 41"/>
          <p:cNvSpPr/>
          <p:nvPr/>
        </p:nvSpPr>
        <p:spPr>
          <a:xfrm>
            <a:off x="571114" y="3695954"/>
            <a:ext cx="3308890" cy="6350"/>
          </a:xfrm>
          <a:prstGeom prst="rect">
            <a:avLst/>
          </a:prstGeom>
          <a:solidFill>
            <a:srgbClr val="E6E0D2"/>
          </a:solidFill>
          <a:ln/>
        </p:spPr>
        <p:txBody>
          <a:bodyPr/>
          <a:lstStyle/>
          <a:p>
            <a:endParaRPr lang="en-US" sz="1200"/>
          </a:p>
        </p:txBody>
      </p:sp>
      <p:sp>
        <p:nvSpPr>
          <p:cNvPr id="44" name="Text 42"/>
          <p:cNvSpPr/>
          <p:nvPr/>
        </p:nvSpPr>
        <p:spPr>
          <a:xfrm>
            <a:off x="647314" y="3416631"/>
            <a:ext cx="325575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ReqCharge</a:t>
            </a:r>
            <a:endParaRPr lang="en-US" sz="1200"/>
          </a:p>
        </p:txBody>
      </p:sp>
      <p:sp>
        <p:nvSpPr>
          <p:cNvPr id="45" name="Shape 43"/>
          <p:cNvSpPr/>
          <p:nvPr/>
        </p:nvSpPr>
        <p:spPr>
          <a:xfrm>
            <a:off x="3880005" y="3695954"/>
            <a:ext cx="5686723" cy="6350"/>
          </a:xfrm>
          <a:prstGeom prst="rect">
            <a:avLst/>
          </a:prstGeom>
          <a:solidFill>
            <a:srgbClr val="E6E0D2"/>
          </a:solidFill>
          <a:ln/>
        </p:spPr>
        <p:txBody>
          <a:bodyPr/>
          <a:lstStyle/>
          <a:p>
            <a:endParaRPr lang="en-US" sz="1200"/>
          </a:p>
        </p:txBody>
      </p:sp>
      <p:sp>
        <p:nvSpPr>
          <p:cNvPr id="46" name="Text 44"/>
          <p:cNvSpPr/>
          <p:nvPr/>
        </p:nvSpPr>
        <p:spPr>
          <a:xfrm>
            <a:off x="3785603" y="3416631"/>
            <a:ext cx="570492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8 762 ± 2 256</a:t>
            </a:r>
            <a:endParaRPr lang="en-US" sz="1200"/>
          </a:p>
        </p:txBody>
      </p:sp>
      <p:sp>
        <p:nvSpPr>
          <p:cNvPr id="47" name="Shape 45"/>
          <p:cNvSpPr/>
          <p:nvPr/>
        </p:nvSpPr>
        <p:spPr>
          <a:xfrm>
            <a:off x="9566728" y="3695954"/>
            <a:ext cx="2066506" cy="6350"/>
          </a:xfrm>
          <a:prstGeom prst="rect">
            <a:avLst/>
          </a:prstGeom>
          <a:solidFill>
            <a:srgbClr val="E6E0D2"/>
          </a:solidFill>
          <a:ln/>
        </p:spPr>
        <p:txBody>
          <a:bodyPr/>
          <a:lstStyle/>
          <a:p>
            <a:endParaRPr lang="en-US" sz="1200"/>
          </a:p>
        </p:txBody>
      </p:sp>
      <p:sp>
        <p:nvSpPr>
          <p:cNvPr id="48" name="Text 46"/>
          <p:cNvSpPr/>
          <p:nvPr/>
        </p:nvSpPr>
        <p:spPr>
          <a:xfrm>
            <a:off x="9580933" y="3416631"/>
            <a:ext cx="1976101"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+ 5.4 %</a:t>
            </a:r>
            <a:endParaRPr lang="en-US" sz="1200"/>
          </a:p>
        </p:txBody>
      </p:sp>
      <p:sp>
        <p:nvSpPr>
          <p:cNvPr id="49" name="Shape 47"/>
          <p:cNvSpPr/>
          <p:nvPr/>
        </p:nvSpPr>
        <p:spPr>
          <a:xfrm>
            <a:off x="571114" y="4029605"/>
            <a:ext cx="3308890" cy="6350"/>
          </a:xfrm>
          <a:prstGeom prst="rect">
            <a:avLst/>
          </a:prstGeom>
          <a:solidFill>
            <a:srgbClr val="E6E0D2"/>
          </a:solidFill>
          <a:ln/>
        </p:spPr>
        <p:txBody>
          <a:bodyPr/>
          <a:lstStyle/>
          <a:p>
            <a:endParaRPr lang="en-US" sz="1200"/>
          </a:p>
        </p:txBody>
      </p:sp>
      <p:sp>
        <p:nvSpPr>
          <p:cNvPr id="50" name="Text 48"/>
          <p:cNvSpPr/>
          <p:nvPr/>
        </p:nvSpPr>
        <p:spPr>
          <a:xfrm>
            <a:off x="647314" y="3750281"/>
            <a:ext cx="325575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MaxCharge</a:t>
            </a:r>
            <a:endParaRPr lang="en-US" sz="1200"/>
          </a:p>
        </p:txBody>
      </p:sp>
      <p:sp>
        <p:nvSpPr>
          <p:cNvPr id="51" name="Shape 49"/>
          <p:cNvSpPr/>
          <p:nvPr/>
        </p:nvSpPr>
        <p:spPr>
          <a:xfrm>
            <a:off x="3880005" y="4029605"/>
            <a:ext cx="5686723" cy="6350"/>
          </a:xfrm>
          <a:prstGeom prst="rect">
            <a:avLst/>
          </a:prstGeom>
          <a:solidFill>
            <a:srgbClr val="E6E0D2"/>
          </a:solidFill>
          <a:ln/>
        </p:spPr>
        <p:txBody>
          <a:bodyPr/>
          <a:lstStyle/>
          <a:p>
            <a:endParaRPr lang="en-US" sz="1200"/>
          </a:p>
        </p:txBody>
      </p:sp>
      <p:sp>
        <p:nvSpPr>
          <p:cNvPr id="52" name="Text 50"/>
          <p:cNvSpPr/>
          <p:nvPr/>
        </p:nvSpPr>
        <p:spPr>
          <a:xfrm>
            <a:off x="3785603" y="3750281"/>
            <a:ext cx="570492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9 005 ± 2 184</a:t>
            </a:r>
            <a:endParaRPr lang="en-US" sz="1200"/>
          </a:p>
        </p:txBody>
      </p:sp>
      <p:sp>
        <p:nvSpPr>
          <p:cNvPr id="53" name="Shape 51"/>
          <p:cNvSpPr/>
          <p:nvPr/>
        </p:nvSpPr>
        <p:spPr>
          <a:xfrm>
            <a:off x="9566728" y="4029605"/>
            <a:ext cx="2066506" cy="6350"/>
          </a:xfrm>
          <a:prstGeom prst="rect">
            <a:avLst/>
          </a:prstGeom>
          <a:solidFill>
            <a:srgbClr val="E6E0D2"/>
          </a:solidFill>
          <a:ln/>
        </p:spPr>
        <p:txBody>
          <a:bodyPr/>
          <a:lstStyle/>
          <a:p>
            <a:endParaRPr lang="en-US" sz="1200"/>
          </a:p>
        </p:txBody>
      </p:sp>
      <p:sp>
        <p:nvSpPr>
          <p:cNvPr id="54" name="Text 52"/>
          <p:cNvSpPr/>
          <p:nvPr/>
        </p:nvSpPr>
        <p:spPr>
          <a:xfrm>
            <a:off x="9580933" y="3750281"/>
            <a:ext cx="1976101"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+ 8.3 %</a:t>
            </a:r>
            <a:endParaRPr lang="en-US" sz="1200"/>
          </a:p>
        </p:txBody>
      </p:sp>
      <p:sp>
        <p:nvSpPr>
          <p:cNvPr id="55" name="Text 53"/>
          <p:cNvSpPr/>
          <p:nvPr/>
        </p:nvSpPr>
        <p:spPr>
          <a:xfrm>
            <a:off x="558767" y="4149163"/>
            <a:ext cx="11406701" cy="223507"/>
          </a:xfrm>
          <a:prstGeom prst="rect">
            <a:avLst/>
          </a:prstGeom>
          <a:noFill/>
          <a:ln/>
        </p:spPr>
        <p:txBody>
          <a:bodyPr wrap="square" lIns="16933" tIns="16933" rIns="16933" bIns="16933" rtlCol="0" anchor="t">
            <a:normAutofit fontScale="92500" lnSpcReduction="10000"/>
          </a:bodyPr>
          <a:lstStyle/>
          <a:p>
            <a:pPr>
              <a:lnSpc>
                <a:spcPct val="130000"/>
              </a:lnSpc>
            </a:pPr>
            <a:r>
              <a:rPr lang="en-US" sz="1200" b="1" i="1">
                <a:solidFill>
                  <a:srgbClr val="5A5546"/>
                </a:solidFill>
                <a:latin typeface="Arial" pitchFamily="34" charset="0"/>
                <a:ea typeface="Arial" pitchFamily="34" charset="-122"/>
                <a:cs typeface="Arial" pitchFamily="34" charset="-120"/>
              </a:rPr>
              <a:t>Headline: </a:t>
            </a:r>
            <a:r>
              <a:rPr lang="en-US" sz="1200" i="1">
                <a:solidFill>
                  <a:srgbClr val="5A5546"/>
                </a:solidFill>
                <a:latin typeface="Arial" pitchFamily="34" charset="0"/>
                <a:ea typeface="Arial" pitchFamily="34" charset="-122"/>
                <a:cs typeface="Arial" pitchFamily="34" charset="-120"/>
              </a:rPr>
              <a:t>MC-MPC stays within 1.6 % of oracle over eight months and beats RL on average. </a:t>
            </a:r>
            <a:r>
              <a:rPr lang="en-US" sz="1200" b="1" i="1">
                <a:solidFill>
                  <a:srgbClr val="5A5546"/>
                </a:solidFill>
                <a:latin typeface="Arial" pitchFamily="34" charset="0"/>
                <a:ea typeface="Arial" pitchFamily="34" charset="-122"/>
                <a:cs typeface="Arial" pitchFamily="34" charset="-120"/>
              </a:rPr>
              <a:t>Use to defend "why MPC is necessary."</a:t>
            </a:r>
            <a:endParaRPr 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3979D-7873-0467-23FE-C9A45609A0D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718A9B9-14ED-769E-CE62-50809FA7632F}"/>
              </a:ext>
            </a:extLst>
          </p:cNvPr>
          <p:cNvSpPr txBox="1">
            <a:spLocks/>
          </p:cNvSpPr>
          <p:nvPr/>
        </p:nvSpPr>
        <p:spPr>
          <a:xfrm>
            <a:off x="157070" y="202807"/>
            <a:ext cx="12192000" cy="783771"/>
          </a:xfrm>
          <a:prstGeom prst="rect">
            <a:avLst/>
          </a:prstGeom>
          <a:noFill/>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IBM Plex Serif" panose="02060503050406000203" pitchFamily="18" charset="77"/>
                <a:cs typeface="Arial" panose="020B0604020202020204" pitchFamily="34" charset="0"/>
              </a:rPr>
              <a:t>Workplace EV Charging Provides an Opportunity</a:t>
            </a:r>
          </a:p>
        </p:txBody>
      </p:sp>
      <p:sp>
        <p:nvSpPr>
          <p:cNvPr id="52" name="TextBox 51">
            <a:extLst>
              <a:ext uri="{FF2B5EF4-FFF2-40B4-BE49-F238E27FC236}">
                <a16:creationId xmlns:a16="http://schemas.microsoft.com/office/drawing/2014/main" id="{4C0809FB-272A-10EB-3B1C-870EEA71DC4C}"/>
              </a:ext>
            </a:extLst>
          </p:cNvPr>
          <p:cNvSpPr txBox="1"/>
          <p:nvPr/>
        </p:nvSpPr>
        <p:spPr>
          <a:xfrm>
            <a:off x="6658852" y="1033888"/>
            <a:ext cx="5139137" cy="4616648"/>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dirty="0"/>
              <a:t>Heterogeneous chargers: some charge only, </a:t>
            </a:r>
            <a:r>
              <a:rPr lang="en-US" b="1" dirty="0"/>
              <a:t>bidirectional chargers</a:t>
            </a:r>
            <a:r>
              <a:rPr lang="en-US" dirty="0"/>
              <a:t> can also discharge EVs back to the building.</a:t>
            </a:r>
          </a:p>
          <a:p>
            <a:pPr marL="285750" indent="-285750">
              <a:spcBef>
                <a:spcPts val="1200"/>
              </a:spcBef>
              <a:buFont typeface="Arial" panose="020B0604020202020204" pitchFamily="34" charset="0"/>
              <a:buChar char="•"/>
            </a:pPr>
            <a:r>
              <a:rPr lang="en-US" dirty="0"/>
              <a:t>At plug-in, user states </a:t>
            </a:r>
            <a:r>
              <a:rPr lang="en-US" b="1" i="1" dirty="0"/>
              <a:t>charge (SoC) needed</a:t>
            </a:r>
            <a:r>
              <a:rPr lang="en-US" dirty="0"/>
              <a:t> and </a:t>
            </a:r>
            <a:r>
              <a:rPr lang="en-US" b="1" i="1" dirty="0"/>
              <a:t>planned departure time.</a:t>
            </a:r>
          </a:p>
          <a:p>
            <a:pPr marL="285750" indent="-285750">
              <a:spcBef>
                <a:spcPts val="1200"/>
              </a:spcBef>
              <a:buFont typeface="Arial" panose="020B0604020202020204" pitchFamily="34" charset="0"/>
              <a:buChar char="•"/>
            </a:pPr>
            <a:r>
              <a:rPr lang="en-US" dirty="0"/>
              <a:t>At each step, charging controller </a:t>
            </a:r>
            <a:r>
              <a:rPr lang="en-US" sz="2000" dirty="0">
                <a:solidFill>
                  <a:srgbClr val="000000"/>
                </a:solidFill>
                <a:latin typeface="Georgia" pitchFamily="34" charset="0"/>
                <a:ea typeface="Georgia" pitchFamily="34" charset="-122"/>
                <a:cs typeface="Georgia" pitchFamily="34" charset="-120"/>
              </a:rPr>
              <a:t>π</a:t>
            </a:r>
            <a:r>
              <a:rPr lang="en-US" baseline="30000" dirty="0" err="1">
                <a:solidFill>
                  <a:srgbClr val="000000"/>
                </a:solidFill>
                <a:latin typeface="Georgia" pitchFamily="34" charset="0"/>
                <a:ea typeface="Georgia" pitchFamily="34" charset="-122"/>
                <a:cs typeface="Georgia" pitchFamily="34" charset="-120"/>
              </a:rPr>
              <a:t>ch</a:t>
            </a:r>
            <a:r>
              <a:rPr lang="en-US" dirty="0"/>
              <a:t>  sets </a:t>
            </a:r>
            <a:r>
              <a:rPr lang="en-US" b="1" dirty="0"/>
              <a:t>continuous (dis)charging rate</a:t>
            </a:r>
            <a:r>
              <a:rPr lang="en-US" dirty="0"/>
              <a:t> per EV, under user, charger, battery, and building constraints. </a:t>
            </a:r>
          </a:p>
          <a:p>
            <a:pPr marL="285750" indent="-285750">
              <a:spcBef>
                <a:spcPts val="1200"/>
              </a:spcBef>
              <a:buFont typeface="Arial" panose="020B0604020202020204" pitchFamily="34" charset="0"/>
              <a:buChar char="•"/>
            </a:pPr>
            <a:r>
              <a:rPr lang="en-US" b="1" dirty="0"/>
              <a:t>Demand charge</a:t>
            </a:r>
            <a:r>
              <a:rPr lang="en-US" dirty="0"/>
              <a:t> = highest power draw in billing period. One peak hits the monthly bill, making this a long-horizon problem</a:t>
            </a:r>
          </a:p>
          <a:p>
            <a:pPr marL="285750" indent="-285750">
              <a:spcBef>
                <a:spcPts val="1200"/>
              </a:spcBef>
              <a:buFont typeface="Arial" panose="020B0604020202020204" pitchFamily="34" charset="0"/>
              <a:buChar char="•"/>
            </a:pPr>
            <a:r>
              <a:rPr lang="en-US" dirty="0"/>
              <a:t>Decisions made </a:t>
            </a:r>
            <a:r>
              <a:rPr lang="en-US" b="1" dirty="0"/>
              <a:t>without exact knowledge of future users  </a:t>
            </a:r>
            <a:r>
              <a:rPr lang="en-US" dirty="0"/>
              <a:t>(arrivals, departures, charge requests, or building load)</a:t>
            </a:r>
          </a:p>
        </p:txBody>
      </p:sp>
      <p:pic>
        <p:nvPicPr>
          <p:cNvPr id="46" name="Picture 45">
            <a:extLst>
              <a:ext uri="{FF2B5EF4-FFF2-40B4-BE49-F238E27FC236}">
                <a16:creationId xmlns:a16="http://schemas.microsoft.com/office/drawing/2014/main" id="{867BA3E2-1F38-375C-85DE-4EC306C1BE0B}"/>
              </a:ext>
            </a:extLst>
          </p:cNvPr>
          <p:cNvPicPr>
            <a:picLocks noChangeAspect="1"/>
          </p:cNvPicPr>
          <p:nvPr/>
        </p:nvPicPr>
        <p:blipFill>
          <a:blip r:embed="rId6"/>
          <a:stretch>
            <a:fillRect/>
          </a:stretch>
        </p:blipFill>
        <p:spPr>
          <a:xfrm>
            <a:off x="593262" y="3758854"/>
            <a:ext cx="6174854" cy="2337989"/>
          </a:xfrm>
          <a:prstGeom prst="rect">
            <a:avLst/>
          </a:prstGeom>
        </p:spPr>
      </p:pic>
      <p:pic>
        <p:nvPicPr>
          <p:cNvPr id="47" name="Picture 46">
            <a:extLst>
              <a:ext uri="{FF2B5EF4-FFF2-40B4-BE49-F238E27FC236}">
                <a16:creationId xmlns:a16="http://schemas.microsoft.com/office/drawing/2014/main" id="{A2D1BFB4-10D1-6329-8A5F-32763CB804B8}"/>
              </a:ext>
            </a:extLst>
          </p:cNvPr>
          <p:cNvPicPr>
            <a:picLocks noChangeAspect="1"/>
          </p:cNvPicPr>
          <p:nvPr/>
        </p:nvPicPr>
        <p:blipFill>
          <a:blip r:embed="rId7"/>
          <a:stretch>
            <a:fillRect/>
          </a:stretch>
        </p:blipFill>
        <p:spPr>
          <a:xfrm>
            <a:off x="3810545" y="1102233"/>
            <a:ext cx="2848308" cy="2067366"/>
          </a:xfrm>
          <a:prstGeom prst="rect">
            <a:avLst/>
          </a:prstGeom>
          <a:ln w="19050">
            <a:solidFill>
              <a:srgbClr val="B69A5A"/>
            </a:solidFill>
          </a:ln>
          <a:effectLst/>
        </p:spPr>
      </p:pic>
      <p:sp>
        <p:nvSpPr>
          <p:cNvPr id="48" name="TextBox 47">
            <a:extLst>
              <a:ext uri="{FF2B5EF4-FFF2-40B4-BE49-F238E27FC236}">
                <a16:creationId xmlns:a16="http://schemas.microsoft.com/office/drawing/2014/main" id="{99C94FF1-06BE-5E65-D23B-92F5194992F2}"/>
              </a:ext>
            </a:extLst>
          </p:cNvPr>
          <p:cNvSpPr txBox="1"/>
          <p:nvPr/>
        </p:nvSpPr>
        <p:spPr>
          <a:xfrm>
            <a:off x="3785508" y="3123812"/>
            <a:ext cx="2982608" cy="545852"/>
          </a:xfrm>
          <a:prstGeom prst="rect">
            <a:avLst/>
          </a:prstGeom>
          <a:noFill/>
        </p:spPr>
        <p:txBody>
          <a:bodyPr wrap="square">
            <a:spAutoFit/>
          </a:bodyPr>
          <a:lstStyle/>
          <a:p>
            <a:pPr algn="ctr">
              <a:lnSpc>
                <a:spcPct val="130000"/>
              </a:lnSpc>
            </a:pPr>
            <a:r>
              <a:rPr lang="en-US" sz="1200">
                <a:solidFill>
                  <a:srgbClr val="5A5546"/>
                </a:solidFill>
                <a:latin typeface="Arial" pitchFamily="34" charset="0"/>
                <a:ea typeface="Arial" pitchFamily="34" charset="-122"/>
                <a:cs typeface="Arial" pitchFamily="34" charset="-120"/>
              </a:rPr>
              <a:t>Nissan Advanced Technology Center– Silicon Valley (NATC-SV), Santa Clara</a:t>
            </a:r>
            <a:endParaRPr lang="en-US" sz="1200"/>
          </a:p>
        </p:txBody>
      </p:sp>
      <p:pic>
        <p:nvPicPr>
          <p:cNvPr id="93" name="Picture 92">
            <a:extLst>
              <a:ext uri="{FF2B5EF4-FFF2-40B4-BE49-F238E27FC236}">
                <a16:creationId xmlns:a16="http://schemas.microsoft.com/office/drawing/2014/main" id="{253A0900-6714-974D-FA82-5821932F3E52}"/>
              </a:ext>
            </a:extLst>
          </p:cNvPr>
          <p:cNvPicPr>
            <a:picLocks noChangeAspect="1"/>
          </p:cNvPicPr>
          <p:nvPr/>
        </p:nvPicPr>
        <p:blipFill>
          <a:blip r:embed="rId8"/>
          <a:stretch>
            <a:fillRect/>
          </a:stretch>
        </p:blipFill>
        <p:spPr>
          <a:xfrm>
            <a:off x="515156" y="1102233"/>
            <a:ext cx="3306539" cy="2567431"/>
          </a:xfrm>
          <a:prstGeom prst="rect">
            <a:avLst/>
          </a:prstGeom>
        </p:spPr>
      </p:pic>
      <p:sp>
        <p:nvSpPr>
          <p:cNvPr id="3" name="TextBox 2">
            <a:extLst>
              <a:ext uri="{FF2B5EF4-FFF2-40B4-BE49-F238E27FC236}">
                <a16:creationId xmlns:a16="http://schemas.microsoft.com/office/drawing/2014/main" id="{56D84D8B-DC06-CABB-27EB-91375E63C3FD}"/>
              </a:ext>
            </a:extLst>
          </p:cNvPr>
          <p:cNvSpPr txBox="1"/>
          <p:nvPr/>
        </p:nvSpPr>
        <p:spPr>
          <a:xfrm>
            <a:off x="157070" y="3678913"/>
            <a:ext cx="11786146" cy="2497870"/>
          </a:xfrm>
          <a:prstGeom prst="rect">
            <a:avLst/>
          </a:prstGeom>
          <a:solidFill>
            <a:schemeClr val="bg1"/>
          </a:solidFill>
        </p:spPr>
        <p:txBody>
          <a:bodyPr wrap="square" rtlCol="0">
            <a:spAutoFit/>
          </a:bodyPr>
          <a:lstStyle/>
          <a:p>
            <a:endParaRPr lang="en-US"/>
          </a:p>
        </p:txBody>
      </p:sp>
      <p:sp>
        <p:nvSpPr>
          <p:cNvPr id="4" name="Slide Number Placeholder 160">
            <a:extLst>
              <a:ext uri="{FF2B5EF4-FFF2-40B4-BE49-F238E27FC236}">
                <a16:creationId xmlns:a16="http://schemas.microsoft.com/office/drawing/2014/main" id="{4F91852E-48B7-F9D5-5D8F-9803ECA7185E}"/>
              </a:ext>
            </a:extLst>
          </p:cNvPr>
          <p:cNvSpPr txBox="1">
            <a:spLocks/>
          </p:cNvSpPr>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2</a:t>
            </a:fld>
            <a:endParaRPr lang="en-US"/>
          </a:p>
        </p:txBody>
      </p:sp>
      <p:sp>
        <p:nvSpPr>
          <p:cNvPr id="9" name="TextBox 8">
            <a:extLst>
              <a:ext uri="{FF2B5EF4-FFF2-40B4-BE49-F238E27FC236}">
                <a16:creationId xmlns:a16="http://schemas.microsoft.com/office/drawing/2014/main" id="{78E1930C-805B-1522-0797-A726B5A777D9}"/>
              </a:ext>
            </a:extLst>
          </p:cNvPr>
          <p:cNvSpPr txBox="1"/>
          <p:nvPr/>
        </p:nvSpPr>
        <p:spPr>
          <a:xfrm>
            <a:off x="3047182" y="918472"/>
            <a:ext cx="633507" cy="230832"/>
          </a:xfrm>
          <a:prstGeom prst="rect">
            <a:avLst/>
          </a:prstGeom>
          <a:noFill/>
        </p:spPr>
        <p:txBody>
          <a:bodyPr wrap="none" rtlCol="0">
            <a:spAutoFit/>
          </a:bodyPr>
          <a:lstStyle/>
          <a:p>
            <a:r>
              <a:rPr lang="en-US" sz="900" dirty="0"/>
              <a:t>Operator</a:t>
            </a:r>
          </a:p>
        </p:txBody>
      </p:sp>
      <p:sp>
        <p:nvSpPr>
          <p:cNvPr id="10" name="Rounded Rectangle 9">
            <a:extLst>
              <a:ext uri="{FF2B5EF4-FFF2-40B4-BE49-F238E27FC236}">
                <a16:creationId xmlns:a16="http://schemas.microsoft.com/office/drawing/2014/main" id="{E73E2D7B-93AD-4648-0124-1DF91526155F}"/>
              </a:ext>
            </a:extLst>
          </p:cNvPr>
          <p:cNvSpPr/>
          <p:nvPr/>
        </p:nvSpPr>
        <p:spPr>
          <a:xfrm>
            <a:off x="3039982" y="918472"/>
            <a:ext cx="661300" cy="2713131"/>
          </a:xfrm>
          <a:prstGeom prst="roundRect">
            <a:avLst/>
          </a:prstGeom>
          <a:noFill/>
          <a:ln w="6350">
            <a:solidFill>
              <a:schemeClr val="accent4">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extLst>
              <a:ext uri="{FF2B5EF4-FFF2-40B4-BE49-F238E27FC236}">
                <a16:creationId xmlns:a16="http://schemas.microsoft.com/office/drawing/2014/main" id="{EE7E4422-D786-DEC8-D5A8-90934008A4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052091498"/>
      </p:ext>
    </p:extLst>
  </p:cSld>
  <p:clrMapOvr>
    <a:masterClrMapping/>
  </p:clrMapOvr>
  <mc:AlternateContent xmlns:mc="http://schemas.openxmlformats.org/markup-compatibility/2006" xmlns:p14="http://schemas.microsoft.com/office/powerpoint/2010/main">
    <mc:Choice Requires="p14">
      <p:transition spd="slow" p14:dur="2000" advTm="67616"/>
    </mc:Choice>
    <mc:Fallback xmlns="">
      <p:transition spd="slow" advTm="6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558767" y="406356"/>
            <a:ext cx="11406701" cy="262809"/>
          </a:xfrm>
          <a:prstGeom prst="rect">
            <a:avLst/>
          </a:prstGeom>
          <a:noFill/>
          <a:ln/>
        </p:spPr>
        <p:txBody>
          <a:bodyPr wrap="square" lIns="16933" tIns="16933" rIns="16933" bIns="16933" rtlCol="0" anchor="t">
            <a:normAutofit fontScale="92500"/>
          </a:bodyPr>
          <a:lstStyle/>
          <a:p>
            <a:pPr>
              <a:lnSpc>
                <a:spcPct val="170000"/>
              </a:lnSpc>
            </a:pPr>
            <a:r>
              <a:rPr lang="en-US" sz="1100" b="1" kern="0" spc="154">
                <a:solidFill>
                  <a:srgbClr val="B69A5A"/>
                </a:solidFill>
                <a:latin typeface="Arial" pitchFamily="34" charset="0"/>
                <a:ea typeface="Arial" pitchFamily="34" charset="-122"/>
                <a:cs typeface="Arial" pitchFamily="34" charset="-120"/>
              </a:rPr>
              <a:t>BACKUP · B5</a:t>
            </a:r>
            <a:endParaRPr lang="en-US" sz="1100"/>
          </a:p>
        </p:txBody>
      </p:sp>
      <p:sp>
        <p:nvSpPr>
          <p:cNvPr id="3" name="Text 1"/>
          <p:cNvSpPr/>
          <p:nvPr/>
        </p:nvSpPr>
        <p:spPr>
          <a:xfrm>
            <a:off x="558767" y="732621"/>
            <a:ext cx="11406701" cy="346703"/>
          </a:xfrm>
          <a:prstGeom prst="rect">
            <a:avLst/>
          </a:prstGeom>
          <a:noFill/>
          <a:ln/>
        </p:spPr>
        <p:txBody>
          <a:bodyPr wrap="square" lIns="16933" tIns="16933" rIns="16933" bIns="16933" rtlCol="0" anchor="t">
            <a:normAutofit fontScale="92500" lnSpcReduction="10000"/>
          </a:bodyPr>
          <a:lstStyle/>
          <a:p>
            <a:pPr>
              <a:lnSpc>
                <a:spcPct val="115000"/>
              </a:lnSpc>
            </a:pPr>
            <a:r>
              <a:rPr lang="en-US" sz="2200" b="1" kern="0" spc="-22" dirty="0">
                <a:solidFill>
                  <a:srgbClr val="000000"/>
                </a:solidFill>
                <a:latin typeface="Arial" pitchFamily="34" charset="0"/>
                <a:ea typeface="Arial" pitchFamily="34" charset="-122"/>
                <a:cs typeface="Arial" pitchFamily="34" charset="-120"/>
              </a:rPr>
              <a:t>Charging policy: Uncertainty stress tests (Tables 12–13)</a:t>
            </a:r>
            <a:endParaRPr lang="en-US" sz="2200" dirty="0"/>
          </a:p>
        </p:txBody>
      </p:sp>
      <p:sp>
        <p:nvSpPr>
          <p:cNvPr id="5" name="Shape 3"/>
          <p:cNvSpPr/>
          <p:nvPr/>
        </p:nvSpPr>
        <p:spPr>
          <a:xfrm>
            <a:off x="558767" y="1683467"/>
            <a:ext cx="4999688" cy="10583"/>
          </a:xfrm>
          <a:prstGeom prst="rect">
            <a:avLst/>
          </a:prstGeom>
          <a:solidFill>
            <a:srgbClr val="000000"/>
          </a:solidFill>
          <a:ln/>
        </p:spPr>
        <p:txBody>
          <a:bodyPr/>
          <a:lstStyle/>
          <a:p>
            <a:endParaRPr lang="en-US" sz="1200"/>
          </a:p>
        </p:txBody>
      </p:sp>
      <p:sp>
        <p:nvSpPr>
          <p:cNvPr id="6" name="Text 4"/>
          <p:cNvSpPr/>
          <p:nvPr/>
        </p:nvSpPr>
        <p:spPr>
          <a:xfrm>
            <a:off x="647667" y="1403086"/>
            <a:ext cx="4971879" cy="229581"/>
          </a:xfrm>
          <a:prstGeom prst="rect">
            <a:avLst/>
          </a:prstGeom>
          <a:noFill/>
          <a:ln/>
        </p:spPr>
        <p:txBody>
          <a:bodyPr wrap="square" lIns="16933" tIns="16933" rIns="16933" bIns="16933" rtlCol="0" anchor="ctr">
            <a:normAutofit fontScale="92500" lnSpcReduction="10000"/>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STRESS SCENARIO</a:t>
            </a:r>
            <a:endParaRPr lang="en-US" sz="1100"/>
          </a:p>
        </p:txBody>
      </p:sp>
      <p:sp>
        <p:nvSpPr>
          <p:cNvPr id="7" name="Shape 5"/>
          <p:cNvSpPr/>
          <p:nvPr/>
        </p:nvSpPr>
        <p:spPr>
          <a:xfrm>
            <a:off x="5558456" y="1683467"/>
            <a:ext cx="2381911" cy="10583"/>
          </a:xfrm>
          <a:prstGeom prst="rect">
            <a:avLst/>
          </a:prstGeom>
          <a:solidFill>
            <a:srgbClr val="000000"/>
          </a:solidFill>
          <a:ln/>
        </p:spPr>
        <p:txBody>
          <a:bodyPr/>
          <a:lstStyle/>
          <a:p>
            <a:endParaRPr lang="en-US" sz="1200"/>
          </a:p>
        </p:txBody>
      </p:sp>
      <p:sp>
        <p:nvSpPr>
          <p:cNvPr id="8" name="Text 6"/>
          <p:cNvSpPr/>
          <p:nvPr/>
        </p:nvSpPr>
        <p:spPr>
          <a:xfrm>
            <a:off x="5575898" y="1403086"/>
            <a:ext cx="2275569"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ORACLE ($/MO)</a:t>
            </a:r>
            <a:endParaRPr lang="en-US" sz="1100"/>
          </a:p>
        </p:txBody>
      </p:sp>
      <p:sp>
        <p:nvSpPr>
          <p:cNvPr id="9" name="Shape 7"/>
          <p:cNvSpPr/>
          <p:nvPr/>
        </p:nvSpPr>
        <p:spPr>
          <a:xfrm>
            <a:off x="7940367" y="1683467"/>
            <a:ext cx="2525613" cy="10583"/>
          </a:xfrm>
          <a:prstGeom prst="rect">
            <a:avLst/>
          </a:prstGeom>
          <a:solidFill>
            <a:srgbClr val="000000"/>
          </a:solidFill>
          <a:ln/>
        </p:spPr>
        <p:txBody>
          <a:bodyPr/>
          <a:lstStyle/>
          <a:p>
            <a:endParaRPr lang="en-US" sz="1200"/>
          </a:p>
        </p:txBody>
      </p:sp>
      <p:sp>
        <p:nvSpPr>
          <p:cNvPr id="10" name="Text 8"/>
          <p:cNvSpPr/>
          <p:nvPr/>
        </p:nvSpPr>
        <p:spPr>
          <a:xfrm>
            <a:off x="7953498" y="1403086"/>
            <a:ext cx="2423582"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MC-MPC ($/MO)</a:t>
            </a:r>
            <a:endParaRPr lang="en-US" sz="1100"/>
          </a:p>
        </p:txBody>
      </p:sp>
      <p:sp>
        <p:nvSpPr>
          <p:cNvPr id="11" name="Shape 9"/>
          <p:cNvSpPr/>
          <p:nvPr/>
        </p:nvSpPr>
        <p:spPr>
          <a:xfrm>
            <a:off x="10465980" y="1683467"/>
            <a:ext cx="1167253" cy="10583"/>
          </a:xfrm>
          <a:prstGeom prst="rect">
            <a:avLst/>
          </a:prstGeom>
          <a:solidFill>
            <a:srgbClr val="000000"/>
          </a:solidFill>
          <a:ln/>
        </p:spPr>
        <p:txBody>
          <a:bodyPr/>
          <a:lstStyle/>
          <a:p>
            <a:endParaRPr lang="en-US" sz="1200"/>
          </a:p>
        </p:txBody>
      </p:sp>
      <p:sp>
        <p:nvSpPr>
          <p:cNvPr id="12" name="Text 10"/>
          <p:cNvSpPr/>
          <p:nvPr/>
        </p:nvSpPr>
        <p:spPr>
          <a:xfrm>
            <a:off x="10504080" y="1403086"/>
            <a:ext cx="1040253"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GAP</a:t>
            </a:r>
            <a:endParaRPr lang="en-US" sz="1100"/>
          </a:p>
        </p:txBody>
      </p:sp>
      <p:sp>
        <p:nvSpPr>
          <p:cNvPr id="13" name="Shape 11"/>
          <p:cNvSpPr/>
          <p:nvPr/>
        </p:nvSpPr>
        <p:spPr>
          <a:xfrm>
            <a:off x="558767" y="2027701"/>
            <a:ext cx="4999688" cy="6350"/>
          </a:xfrm>
          <a:prstGeom prst="rect">
            <a:avLst/>
          </a:prstGeom>
          <a:solidFill>
            <a:srgbClr val="E6E0D2"/>
          </a:solidFill>
          <a:ln/>
        </p:spPr>
        <p:txBody>
          <a:bodyPr/>
          <a:lstStyle/>
          <a:p>
            <a:endParaRPr lang="en-US" sz="1200"/>
          </a:p>
        </p:txBody>
      </p:sp>
      <p:sp>
        <p:nvSpPr>
          <p:cNvPr id="14" name="Text 12"/>
          <p:cNvSpPr/>
          <p:nvPr/>
        </p:nvSpPr>
        <p:spPr>
          <a:xfrm>
            <a:off x="634967" y="1744850"/>
            <a:ext cx="4997279" cy="257451"/>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Departure-time noise (Gaussian σ = 2 h)</a:t>
            </a:r>
            <a:endParaRPr lang="en-US" sz="1200"/>
          </a:p>
        </p:txBody>
      </p:sp>
      <p:sp>
        <p:nvSpPr>
          <p:cNvPr id="15" name="Shape 13"/>
          <p:cNvSpPr/>
          <p:nvPr/>
        </p:nvSpPr>
        <p:spPr>
          <a:xfrm>
            <a:off x="5558456" y="2027701"/>
            <a:ext cx="2381911" cy="6350"/>
          </a:xfrm>
          <a:prstGeom prst="rect">
            <a:avLst/>
          </a:prstGeom>
          <a:solidFill>
            <a:srgbClr val="E6E0D2"/>
          </a:solidFill>
          <a:ln/>
        </p:spPr>
        <p:txBody>
          <a:bodyPr/>
          <a:lstStyle/>
          <a:p>
            <a:endParaRPr lang="en-US" sz="1200"/>
          </a:p>
        </p:txBody>
      </p:sp>
      <p:sp>
        <p:nvSpPr>
          <p:cNvPr id="16" name="Text 14"/>
          <p:cNvSpPr/>
          <p:nvPr/>
        </p:nvSpPr>
        <p:spPr>
          <a:xfrm>
            <a:off x="5563198" y="1744850"/>
            <a:ext cx="2300969"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8 358 ± 2 102</a:t>
            </a:r>
            <a:endParaRPr lang="en-US" sz="1200"/>
          </a:p>
        </p:txBody>
      </p:sp>
      <p:sp>
        <p:nvSpPr>
          <p:cNvPr id="17" name="Shape 15"/>
          <p:cNvSpPr/>
          <p:nvPr/>
        </p:nvSpPr>
        <p:spPr>
          <a:xfrm>
            <a:off x="7940367" y="2027701"/>
            <a:ext cx="2525613" cy="6350"/>
          </a:xfrm>
          <a:prstGeom prst="rect">
            <a:avLst/>
          </a:prstGeom>
          <a:solidFill>
            <a:srgbClr val="E6E0D2"/>
          </a:solidFill>
          <a:ln/>
        </p:spPr>
        <p:txBody>
          <a:bodyPr/>
          <a:lstStyle/>
          <a:p>
            <a:endParaRPr lang="en-US" sz="1200"/>
          </a:p>
        </p:txBody>
      </p:sp>
      <p:sp>
        <p:nvSpPr>
          <p:cNvPr id="18" name="Text 16"/>
          <p:cNvSpPr/>
          <p:nvPr/>
        </p:nvSpPr>
        <p:spPr>
          <a:xfrm>
            <a:off x="7940798" y="1744850"/>
            <a:ext cx="2448982"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8 521 ± 2 168</a:t>
            </a:r>
            <a:endParaRPr lang="en-US" sz="1200"/>
          </a:p>
        </p:txBody>
      </p:sp>
      <p:sp>
        <p:nvSpPr>
          <p:cNvPr id="19" name="Shape 17"/>
          <p:cNvSpPr/>
          <p:nvPr/>
        </p:nvSpPr>
        <p:spPr>
          <a:xfrm>
            <a:off x="10465980" y="2027701"/>
            <a:ext cx="1167253" cy="6350"/>
          </a:xfrm>
          <a:prstGeom prst="rect">
            <a:avLst/>
          </a:prstGeom>
          <a:solidFill>
            <a:srgbClr val="E6E0D2"/>
          </a:solidFill>
          <a:ln/>
        </p:spPr>
        <p:txBody>
          <a:bodyPr/>
          <a:lstStyle/>
          <a:p>
            <a:endParaRPr lang="en-US" sz="1200"/>
          </a:p>
        </p:txBody>
      </p:sp>
      <p:sp>
        <p:nvSpPr>
          <p:cNvPr id="20" name="Text 18"/>
          <p:cNvSpPr/>
          <p:nvPr/>
        </p:nvSpPr>
        <p:spPr>
          <a:xfrm>
            <a:off x="10491380" y="1744850"/>
            <a:ext cx="1065653"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+ 1.9 %</a:t>
            </a:r>
            <a:endParaRPr lang="en-US" sz="1200"/>
          </a:p>
        </p:txBody>
      </p:sp>
      <p:sp>
        <p:nvSpPr>
          <p:cNvPr id="21" name="Shape 19"/>
          <p:cNvSpPr/>
          <p:nvPr/>
        </p:nvSpPr>
        <p:spPr>
          <a:xfrm>
            <a:off x="558767" y="2361352"/>
            <a:ext cx="4999688" cy="6350"/>
          </a:xfrm>
          <a:prstGeom prst="rect">
            <a:avLst/>
          </a:prstGeom>
          <a:solidFill>
            <a:srgbClr val="E6E0D2"/>
          </a:solidFill>
          <a:ln/>
        </p:spPr>
        <p:txBody>
          <a:bodyPr/>
          <a:lstStyle/>
          <a:p>
            <a:endParaRPr lang="en-US" sz="1200"/>
          </a:p>
        </p:txBody>
      </p:sp>
      <p:sp>
        <p:nvSpPr>
          <p:cNvPr id="22" name="Text 20"/>
          <p:cNvSpPr/>
          <p:nvPr/>
        </p:nvSpPr>
        <p:spPr>
          <a:xfrm>
            <a:off x="634967" y="2082029"/>
            <a:ext cx="4997279"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OOD SoC (± 15 %)</a:t>
            </a:r>
            <a:endParaRPr lang="en-US" sz="1200"/>
          </a:p>
        </p:txBody>
      </p:sp>
      <p:sp>
        <p:nvSpPr>
          <p:cNvPr id="23" name="Shape 21"/>
          <p:cNvSpPr/>
          <p:nvPr/>
        </p:nvSpPr>
        <p:spPr>
          <a:xfrm>
            <a:off x="5558456" y="2361352"/>
            <a:ext cx="2381911" cy="6350"/>
          </a:xfrm>
          <a:prstGeom prst="rect">
            <a:avLst/>
          </a:prstGeom>
          <a:solidFill>
            <a:srgbClr val="E6E0D2"/>
          </a:solidFill>
          <a:ln/>
        </p:spPr>
        <p:txBody>
          <a:bodyPr/>
          <a:lstStyle/>
          <a:p>
            <a:endParaRPr lang="en-US" sz="1200"/>
          </a:p>
        </p:txBody>
      </p:sp>
      <p:sp>
        <p:nvSpPr>
          <p:cNvPr id="24" name="Text 22"/>
          <p:cNvSpPr/>
          <p:nvPr/>
        </p:nvSpPr>
        <p:spPr>
          <a:xfrm>
            <a:off x="5563198" y="2082029"/>
            <a:ext cx="230096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8 401 ± 2 124</a:t>
            </a:r>
            <a:endParaRPr lang="en-US" sz="1200"/>
          </a:p>
        </p:txBody>
      </p:sp>
      <p:sp>
        <p:nvSpPr>
          <p:cNvPr id="25" name="Shape 23"/>
          <p:cNvSpPr/>
          <p:nvPr/>
        </p:nvSpPr>
        <p:spPr>
          <a:xfrm>
            <a:off x="7940367" y="2361352"/>
            <a:ext cx="2525613" cy="6350"/>
          </a:xfrm>
          <a:prstGeom prst="rect">
            <a:avLst/>
          </a:prstGeom>
          <a:solidFill>
            <a:srgbClr val="E6E0D2"/>
          </a:solidFill>
          <a:ln/>
        </p:spPr>
        <p:txBody>
          <a:bodyPr/>
          <a:lstStyle/>
          <a:p>
            <a:endParaRPr lang="en-US" sz="1200"/>
          </a:p>
        </p:txBody>
      </p:sp>
      <p:sp>
        <p:nvSpPr>
          <p:cNvPr id="26" name="Text 24"/>
          <p:cNvSpPr/>
          <p:nvPr/>
        </p:nvSpPr>
        <p:spPr>
          <a:xfrm>
            <a:off x="7940798" y="2082029"/>
            <a:ext cx="2448982"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8 593 ± 2 195</a:t>
            </a:r>
            <a:endParaRPr lang="en-US" sz="1200"/>
          </a:p>
        </p:txBody>
      </p:sp>
      <p:sp>
        <p:nvSpPr>
          <p:cNvPr id="27" name="Shape 25"/>
          <p:cNvSpPr/>
          <p:nvPr/>
        </p:nvSpPr>
        <p:spPr>
          <a:xfrm>
            <a:off x="10465980" y="2361352"/>
            <a:ext cx="1167253" cy="6350"/>
          </a:xfrm>
          <a:prstGeom prst="rect">
            <a:avLst/>
          </a:prstGeom>
          <a:solidFill>
            <a:srgbClr val="E6E0D2"/>
          </a:solidFill>
          <a:ln/>
        </p:spPr>
        <p:txBody>
          <a:bodyPr/>
          <a:lstStyle/>
          <a:p>
            <a:endParaRPr lang="en-US" sz="1200"/>
          </a:p>
        </p:txBody>
      </p:sp>
      <p:sp>
        <p:nvSpPr>
          <p:cNvPr id="28" name="Text 26"/>
          <p:cNvSpPr/>
          <p:nvPr/>
        </p:nvSpPr>
        <p:spPr>
          <a:xfrm>
            <a:off x="10491380" y="2082029"/>
            <a:ext cx="106565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+ 2.3 %</a:t>
            </a:r>
            <a:endParaRPr lang="en-US" sz="1200"/>
          </a:p>
        </p:txBody>
      </p:sp>
      <p:sp>
        <p:nvSpPr>
          <p:cNvPr id="29" name="Shape 27"/>
          <p:cNvSpPr/>
          <p:nvPr/>
        </p:nvSpPr>
        <p:spPr>
          <a:xfrm>
            <a:off x="558767" y="2695002"/>
            <a:ext cx="4999688" cy="6350"/>
          </a:xfrm>
          <a:prstGeom prst="rect">
            <a:avLst/>
          </a:prstGeom>
          <a:solidFill>
            <a:srgbClr val="E6E0D2"/>
          </a:solidFill>
          <a:ln/>
        </p:spPr>
        <p:txBody>
          <a:bodyPr/>
          <a:lstStyle/>
          <a:p>
            <a:endParaRPr lang="en-US" sz="1200"/>
          </a:p>
        </p:txBody>
      </p:sp>
      <p:sp>
        <p:nvSpPr>
          <p:cNvPr id="30" name="Text 28"/>
          <p:cNvSpPr/>
          <p:nvPr/>
        </p:nvSpPr>
        <p:spPr>
          <a:xfrm>
            <a:off x="634967" y="2415679"/>
            <a:ext cx="4997279"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Building-load noise (± 15 %)</a:t>
            </a:r>
            <a:endParaRPr lang="en-US" sz="1200"/>
          </a:p>
        </p:txBody>
      </p:sp>
      <p:sp>
        <p:nvSpPr>
          <p:cNvPr id="31" name="Shape 29"/>
          <p:cNvSpPr/>
          <p:nvPr/>
        </p:nvSpPr>
        <p:spPr>
          <a:xfrm>
            <a:off x="5558456" y="2695002"/>
            <a:ext cx="2381911" cy="6350"/>
          </a:xfrm>
          <a:prstGeom prst="rect">
            <a:avLst/>
          </a:prstGeom>
          <a:solidFill>
            <a:srgbClr val="E6E0D2"/>
          </a:solidFill>
          <a:ln/>
        </p:spPr>
        <p:txBody>
          <a:bodyPr/>
          <a:lstStyle/>
          <a:p>
            <a:endParaRPr lang="en-US" sz="1200"/>
          </a:p>
        </p:txBody>
      </p:sp>
      <p:sp>
        <p:nvSpPr>
          <p:cNvPr id="32" name="Text 30"/>
          <p:cNvSpPr/>
          <p:nvPr/>
        </p:nvSpPr>
        <p:spPr>
          <a:xfrm>
            <a:off x="5563198" y="2415679"/>
            <a:ext cx="230096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8 389 ± 2 117</a:t>
            </a:r>
            <a:endParaRPr lang="en-US" sz="1200"/>
          </a:p>
        </p:txBody>
      </p:sp>
      <p:sp>
        <p:nvSpPr>
          <p:cNvPr id="33" name="Shape 31"/>
          <p:cNvSpPr/>
          <p:nvPr/>
        </p:nvSpPr>
        <p:spPr>
          <a:xfrm>
            <a:off x="7940367" y="2695002"/>
            <a:ext cx="2525613" cy="6350"/>
          </a:xfrm>
          <a:prstGeom prst="rect">
            <a:avLst/>
          </a:prstGeom>
          <a:solidFill>
            <a:srgbClr val="E6E0D2"/>
          </a:solidFill>
          <a:ln/>
        </p:spPr>
        <p:txBody>
          <a:bodyPr/>
          <a:lstStyle/>
          <a:p>
            <a:endParaRPr lang="en-US" sz="1200"/>
          </a:p>
        </p:txBody>
      </p:sp>
      <p:sp>
        <p:nvSpPr>
          <p:cNvPr id="34" name="Text 32"/>
          <p:cNvSpPr/>
          <p:nvPr/>
        </p:nvSpPr>
        <p:spPr>
          <a:xfrm>
            <a:off x="7940798" y="2415679"/>
            <a:ext cx="2448982"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8 553 ± 2 183</a:t>
            </a:r>
            <a:endParaRPr lang="en-US" sz="1200"/>
          </a:p>
        </p:txBody>
      </p:sp>
      <p:sp>
        <p:nvSpPr>
          <p:cNvPr id="35" name="Shape 33"/>
          <p:cNvSpPr/>
          <p:nvPr/>
        </p:nvSpPr>
        <p:spPr>
          <a:xfrm>
            <a:off x="10465980" y="2695002"/>
            <a:ext cx="1167253" cy="6350"/>
          </a:xfrm>
          <a:prstGeom prst="rect">
            <a:avLst/>
          </a:prstGeom>
          <a:solidFill>
            <a:srgbClr val="E6E0D2"/>
          </a:solidFill>
          <a:ln/>
        </p:spPr>
        <p:txBody>
          <a:bodyPr/>
          <a:lstStyle/>
          <a:p>
            <a:endParaRPr lang="en-US" sz="1200"/>
          </a:p>
        </p:txBody>
      </p:sp>
      <p:sp>
        <p:nvSpPr>
          <p:cNvPr id="36" name="Text 34"/>
          <p:cNvSpPr/>
          <p:nvPr/>
        </p:nvSpPr>
        <p:spPr>
          <a:xfrm>
            <a:off x="10491380" y="2415679"/>
            <a:ext cx="106565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+ 2.0 %</a:t>
            </a:r>
            <a:endParaRPr lang="en-US" sz="1200"/>
          </a:p>
        </p:txBody>
      </p:sp>
      <p:sp>
        <p:nvSpPr>
          <p:cNvPr id="37" name="Shape 35"/>
          <p:cNvSpPr/>
          <p:nvPr/>
        </p:nvSpPr>
        <p:spPr>
          <a:xfrm>
            <a:off x="558767" y="3028653"/>
            <a:ext cx="4999688" cy="6350"/>
          </a:xfrm>
          <a:prstGeom prst="rect">
            <a:avLst/>
          </a:prstGeom>
          <a:solidFill>
            <a:srgbClr val="E6E0D2"/>
          </a:solidFill>
          <a:ln/>
        </p:spPr>
        <p:txBody>
          <a:bodyPr/>
          <a:lstStyle/>
          <a:p>
            <a:endParaRPr lang="en-US" sz="1200"/>
          </a:p>
        </p:txBody>
      </p:sp>
      <p:sp>
        <p:nvSpPr>
          <p:cNvPr id="38" name="Text 36"/>
          <p:cNvSpPr/>
          <p:nvPr/>
        </p:nvSpPr>
        <p:spPr>
          <a:xfrm>
            <a:off x="634967" y="2749329"/>
            <a:ext cx="4997279"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Mid-day price spike (+ 20 %)</a:t>
            </a:r>
            <a:endParaRPr lang="en-US" sz="1200"/>
          </a:p>
        </p:txBody>
      </p:sp>
      <p:sp>
        <p:nvSpPr>
          <p:cNvPr id="39" name="Shape 37"/>
          <p:cNvSpPr/>
          <p:nvPr/>
        </p:nvSpPr>
        <p:spPr>
          <a:xfrm>
            <a:off x="5558456" y="3028653"/>
            <a:ext cx="2381911" cy="6350"/>
          </a:xfrm>
          <a:prstGeom prst="rect">
            <a:avLst/>
          </a:prstGeom>
          <a:solidFill>
            <a:srgbClr val="E6E0D2"/>
          </a:solidFill>
          <a:ln/>
        </p:spPr>
        <p:txBody>
          <a:bodyPr/>
          <a:lstStyle/>
          <a:p>
            <a:endParaRPr lang="en-US" sz="1200"/>
          </a:p>
        </p:txBody>
      </p:sp>
      <p:sp>
        <p:nvSpPr>
          <p:cNvPr id="40" name="Text 38"/>
          <p:cNvSpPr/>
          <p:nvPr/>
        </p:nvSpPr>
        <p:spPr>
          <a:xfrm>
            <a:off x="5563198" y="2749329"/>
            <a:ext cx="230096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8 612 ± 2 196</a:t>
            </a:r>
            <a:endParaRPr lang="en-US" sz="1200"/>
          </a:p>
        </p:txBody>
      </p:sp>
      <p:sp>
        <p:nvSpPr>
          <p:cNvPr id="41" name="Shape 39"/>
          <p:cNvSpPr/>
          <p:nvPr/>
        </p:nvSpPr>
        <p:spPr>
          <a:xfrm>
            <a:off x="7940367" y="3028653"/>
            <a:ext cx="2525613" cy="6350"/>
          </a:xfrm>
          <a:prstGeom prst="rect">
            <a:avLst/>
          </a:prstGeom>
          <a:solidFill>
            <a:srgbClr val="E6E0D2"/>
          </a:solidFill>
          <a:ln/>
        </p:spPr>
        <p:txBody>
          <a:bodyPr/>
          <a:lstStyle/>
          <a:p>
            <a:endParaRPr lang="en-US" sz="1200"/>
          </a:p>
        </p:txBody>
      </p:sp>
      <p:sp>
        <p:nvSpPr>
          <p:cNvPr id="42" name="Text 40"/>
          <p:cNvSpPr/>
          <p:nvPr/>
        </p:nvSpPr>
        <p:spPr>
          <a:xfrm>
            <a:off x="7940798" y="2749329"/>
            <a:ext cx="2448982"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8 854 ± 2 271</a:t>
            </a:r>
            <a:endParaRPr lang="en-US" sz="1200"/>
          </a:p>
        </p:txBody>
      </p:sp>
      <p:sp>
        <p:nvSpPr>
          <p:cNvPr id="43" name="Shape 41"/>
          <p:cNvSpPr/>
          <p:nvPr/>
        </p:nvSpPr>
        <p:spPr>
          <a:xfrm>
            <a:off x="10465980" y="3028653"/>
            <a:ext cx="1167253" cy="6350"/>
          </a:xfrm>
          <a:prstGeom prst="rect">
            <a:avLst/>
          </a:prstGeom>
          <a:solidFill>
            <a:srgbClr val="E6E0D2"/>
          </a:solidFill>
          <a:ln/>
        </p:spPr>
        <p:txBody>
          <a:bodyPr/>
          <a:lstStyle/>
          <a:p>
            <a:endParaRPr lang="en-US" sz="1200"/>
          </a:p>
        </p:txBody>
      </p:sp>
      <p:sp>
        <p:nvSpPr>
          <p:cNvPr id="44" name="Text 42"/>
          <p:cNvSpPr/>
          <p:nvPr/>
        </p:nvSpPr>
        <p:spPr>
          <a:xfrm>
            <a:off x="10491380" y="2749329"/>
            <a:ext cx="106565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+ 2.8 %</a:t>
            </a:r>
            <a:endParaRPr lang="en-US" sz="1200"/>
          </a:p>
        </p:txBody>
      </p:sp>
      <p:sp>
        <p:nvSpPr>
          <p:cNvPr id="45" name="Shape 43"/>
          <p:cNvSpPr/>
          <p:nvPr/>
        </p:nvSpPr>
        <p:spPr>
          <a:xfrm>
            <a:off x="558767" y="3362304"/>
            <a:ext cx="4999688" cy="6350"/>
          </a:xfrm>
          <a:prstGeom prst="rect">
            <a:avLst/>
          </a:prstGeom>
          <a:solidFill>
            <a:srgbClr val="E6E0D2"/>
          </a:solidFill>
          <a:ln/>
        </p:spPr>
        <p:txBody>
          <a:bodyPr/>
          <a:lstStyle/>
          <a:p>
            <a:endParaRPr lang="en-US" sz="1200"/>
          </a:p>
        </p:txBody>
      </p:sp>
      <p:sp>
        <p:nvSpPr>
          <p:cNvPr id="46" name="Text 44"/>
          <p:cNvSpPr/>
          <p:nvPr/>
        </p:nvSpPr>
        <p:spPr>
          <a:xfrm>
            <a:off x="634967" y="3082980"/>
            <a:ext cx="4997279"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Fleet scale-up (× 2)</a:t>
            </a:r>
            <a:endParaRPr lang="en-US" sz="1200"/>
          </a:p>
        </p:txBody>
      </p:sp>
      <p:sp>
        <p:nvSpPr>
          <p:cNvPr id="47" name="Shape 45"/>
          <p:cNvSpPr/>
          <p:nvPr/>
        </p:nvSpPr>
        <p:spPr>
          <a:xfrm>
            <a:off x="5558456" y="3362304"/>
            <a:ext cx="2381911" cy="6350"/>
          </a:xfrm>
          <a:prstGeom prst="rect">
            <a:avLst/>
          </a:prstGeom>
          <a:solidFill>
            <a:srgbClr val="E6E0D2"/>
          </a:solidFill>
          <a:ln/>
        </p:spPr>
        <p:txBody>
          <a:bodyPr/>
          <a:lstStyle/>
          <a:p>
            <a:endParaRPr lang="en-US" sz="1200"/>
          </a:p>
        </p:txBody>
      </p:sp>
      <p:sp>
        <p:nvSpPr>
          <p:cNvPr id="48" name="Text 46"/>
          <p:cNvSpPr/>
          <p:nvPr/>
        </p:nvSpPr>
        <p:spPr>
          <a:xfrm>
            <a:off x="5563198" y="3082980"/>
            <a:ext cx="230096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12 845 ± 3 217</a:t>
            </a:r>
            <a:endParaRPr lang="en-US" sz="1200"/>
          </a:p>
        </p:txBody>
      </p:sp>
      <p:sp>
        <p:nvSpPr>
          <p:cNvPr id="49" name="Shape 47"/>
          <p:cNvSpPr/>
          <p:nvPr/>
        </p:nvSpPr>
        <p:spPr>
          <a:xfrm>
            <a:off x="7940367" y="3362304"/>
            <a:ext cx="2525613" cy="6350"/>
          </a:xfrm>
          <a:prstGeom prst="rect">
            <a:avLst/>
          </a:prstGeom>
          <a:solidFill>
            <a:srgbClr val="E6E0D2"/>
          </a:solidFill>
          <a:ln/>
        </p:spPr>
        <p:txBody>
          <a:bodyPr/>
          <a:lstStyle/>
          <a:p>
            <a:endParaRPr lang="en-US" sz="1200"/>
          </a:p>
        </p:txBody>
      </p:sp>
      <p:sp>
        <p:nvSpPr>
          <p:cNvPr id="50" name="Text 48"/>
          <p:cNvSpPr/>
          <p:nvPr/>
        </p:nvSpPr>
        <p:spPr>
          <a:xfrm>
            <a:off x="7940798" y="3082980"/>
            <a:ext cx="2448982"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13 196 ± 3 305</a:t>
            </a:r>
            <a:endParaRPr lang="en-US" sz="1200"/>
          </a:p>
        </p:txBody>
      </p:sp>
      <p:sp>
        <p:nvSpPr>
          <p:cNvPr id="51" name="Shape 49"/>
          <p:cNvSpPr/>
          <p:nvPr/>
        </p:nvSpPr>
        <p:spPr>
          <a:xfrm>
            <a:off x="10465980" y="3362304"/>
            <a:ext cx="1167253" cy="6350"/>
          </a:xfrm>
          <a:prstGeom prst="rect">
            <a:avLst/>
          </a:prstGeom>
          <a:solidFill>
            <a:srgbClr val="E6E0D2"/>
          </a:solidFill>
          <a:ln/>
        </p:spPr>
        <p:txBody>
          <a:bodyPr/>
          <a:lstStyle/>
          <a:p>
            <a:endParaRPr lang="en-US" sz="1200"/>
          </a:p>
        </p:txBody>
      </p:sp>
      <p:sp>
        <p:nvSpPr>
          <p:cNvPr id="52" name="Text 50"/>
          <p:cNvSpPr/>
          <p:nvPr/>
        </p:nvSpPr>
        <p:spPr>
          <a:xfrm>
            <a:off x="10491380" y="3082980"/>
            <a:ext cx="106565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+ 2.7 %</a:t>
            </a:r>
            <a:endParaRPr lang="en-US" sz="1200"/>
          </a:p>
        </p:txBody>
      </p:sp>
      <p:sp>
        <p:nvSpPr>
          <p:cNvPr id="53" name="Text 51"/>
          <p:cNvSpPr/>
          <p:nvPr/>
        </p:nvSpPr>
        <p:spPr>
          <a:xfrm>
            <a:off x="558767" y="3481862"/>
            <a:ext cx="11406701" cy="223507"/>
          </a:xfrm>
          <a:prstGeom prst="rect">
            <a:avLst/>
          </a:prstGeom>
          <a:noFill/>
          <a:ln/>
        </p:spPr>
        <p:txBody>
          <a:bodyPr wrap="square" lIns="16933" tIns="16933" rIns="16933" bIns="16933" rtlCol="0" anchor="t">
            <a:normAutofit fontScale="92500" lnSpcReduction="10000"/>
          </a:bodyPr>
          <a:lstStyle/>
          <a:p>
            <a:pPr>
              <a:lnSpc>
                <a:spcPct val="130000"/>
              </a:lnSpc>
            </a:pPr>
            <a:r>
              <a:rPr lang="en-US" sz="1200" i="1">
                <a:solidFill>
                  <a:srgbClr val="5A5546"/>
                </a:solidFill>
                <a:latin typeface="Arial" pitchFamily="34" charset="0"/>
                <a:ea typeface="Arial" pitchFamily="34" charset="-122"/>
                <a:cs typeface="Arial" pitchFamily="34" charset="-120"/>
              </a:rPr>
              <a:t>MC-MPC stays within </a:t>
            </a:r>
            <a:r>
              <a:rPr lang="en-US" sz="1200" b="1" i="1">
                <a:solidFill>
                  <a:srgbClr val="5A5546"/>
                </a:solidFill>
                <a:latin typeface="Arial" pitchFamily="34" charset="0"/>
                <a:ea typeface="Arial" pitchFamily="34" charset="-122"/>
                <a:cs typeface="Arial" pitchFamily="34" charset="-120"/>
              </a:rPr>
              <a:t>2–3 % of oracle </a:t>
            </a:r>
            <a:r>
              <a:rPr lang="en-US" sz="1200" i="1">
                <a:solidFill>
                  <a:srgbClr val="5A5546"/>
                </a:solidFill>
                <a:latin typeface="Arial" pitchFamily="34" charset="0"/>
                <a:ea typeface="Arial" pitchFamily="34" charset="-122"/>
                <a:cs typeface="Arial" pitchFamily="34" charset="-120"/>
              </a:rPr>
              <a:t>across all five stress scenarios. The Sample Average Approximation absorbs distributional shift without re-tuning.</a:t>
            </a:r>
            <a:endParaRPr lang="en-US"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558767" y="406356"/>
            <a:ext cx="11406701" cy="262809"/>
          </a:xfrm>
          <a:prstGeom prst="rect">
            <a:avLst/>
          </a:prstGeom>
          <a:noFill/>
          <a:ln/>
        </p:spPr>
        <p:txBody>
          <a:bodyPr wrap="square" lIns="16933" tIns="16933" rIns="16933" bIns="16933" rtlCol="0" anchor="t">
            <a:normAutofit fontScale="92500"/>
          </a:bodyPr>
          <a:lstStyle/>
          <a:p>
            <a:pPr>
              <a:lnSpc>
                <a:spcPct val="170000"/>
              </a:lnSpc>
            </a:pPr>
            <a:r>
              <a:rPr lang="en-US" sz="1100" b="1" kern="0" spc="154">
                <a:solidFill>
                  <a:srgbClr val="B69A5A"/>
                </a:solidFill>
                <a:latin typeface="Arial" pitchFamily="34" charset="0"/>
                <a:ea typeface="Arial" pitchFamily="34" charset="-122"/>
                <a:cs typeface="Arial" pitchFamily="34" charset="-120"/>
              </a:rPr>
              <a:t>BACKUP · B6</a:t>
            </a:r>
            <a:endParaRPr lang="en-US" sz="1100"/>
          </a:p>
        </p:txBody>
      </p:sp>
      <p:sp>
        <p:nvSpPr>
          <p:cNvPr id="3" name="Text 1"/>
          <p:cNvSpPr/>
          <p:nvPr/>
        </p:nvSpPr>
        <p:spPr>
          <a:xfrm>
            <a:off x="558767" y="732621"/>
            <a:ext cx="11406701" cy="346703"/>
          </a:xfrm>
          <a:prstGeom prst="rect">
            <a:avLst/>
          </a:prstGeom>
          <a:noFill/>
          <a:ln/>
        </p:spPr>
        <p:txBody>
          <a:bodyPr wrap="square" lIns="16933" tIns="16933" rIns="16933" bIns="16933" rtlCol="0" anchor="t">
            <a:normAutofit fontScale="92500" lnSpcReduction="10000"/>
          </a:bodyPr>
          <a:lstStyle/>
          <a:p>
            <a:pPr>
              <a:lnSpc>
                <a:spcPct val="115000"/>
              </a:lnSpc>
            </a:pPr>
            <a:r>
              <a:rPr lang="en-US" sz="2200" b="1" kern="0" spc="-22" dirty="0">
                <a:solidFill>
                  <a:srgbClr val="000000"/>
                </a:solidFill>
                <a:latin typeface="Arial" pitchFamily="34" charset="0"/>
                <a:ea typeface="Arial" pitchFamily="34" charset="-122"/>
                <a:cs typeface="Arial" pitchFamily="34" charset="-120"/>
              </a:rPr>
              <a:t>Generative-model diagnostics (Table 9)</a:t>
            </a:r>
            <a:endParaRPr lang="en-US" sz="2200" dirty="0"/>
          </a:p>
        </p:txBody>
      </p:sp>
      <p:sp>
        <p:nvSpPr>
          <p:cNvPr id="5" name="Shape 3"/>
          <p:cNvSpPr/>
          <p:nvPr/>
        </p:nvSpPr>
        <p:spPr>
          <a:xfrm>
            <a:off x="558767" y="1683467"/>
            <a:ext cx="2530299" cy="10583"/>
          </a:xfrm>
          <a:prstGeom prst="rect">
            <a:avLst/>
          </a:prstGeom>
          <a:solidFill>
            <a:srgbClr val="000000"/>
          </a:solidFill>
          <a:ln/>
        </p:spPr>
        <p:txBody>
          <a:bodyPr/>
          <a:lstStyle/>
          <a:p>
            <a:endParaRPr lang="en-US" sz="1200"/>
          </a:p>
        </p:txBody>
      </p:sp>
      <p:sp>
        <p:nvSpPr>
          <p:cNvPr id="6" name="Text 4"/>
          <p:cNvSpPr/>
          <p:nvPr/>
        </p:nvSpPr>
        <p:spPr>
          <a:xfrm>
            <a:off x="647667" y="1403086"/>
            <a:ext cx="2428407" cy="229581"/>
          </a:xfrm>
          <a:prstGeom prst="rect">
            <a:avLst/>
          </a:prstGeom>
          <a:noFill/>
          <a:ln/>
        </p:spPr>
        <p:txBody>
          <a:bodyPr wrap="square" lIns="16933" tIns="16933" rIns="16933" bIns="16933" rtlCol="0" anchor="ctr">
            <a:normAutofit fontScale="92500" lnSpcReduction="10000"/>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COMPONENT</a:t>
            </a:r>
            <a:endParaRPr lang="en-US" sz="1100"/>
          </a:p>
        </p:txBody>
      </p:sp>
      <p:sp>
        <p:nvSpPr>
          <p:cNvPr id="7" name="Shape 5"/>
          <p:cNvSpPr/>
          <p:nvPr/>
        </p:nvSpPr>
        <p:spPr>
          <a:xfrm>
            <a:off x="3089066" y="1683467"/>
            <a:ext cx="2898069" cy="10583"/>
          </a:xfrm>
          <a:prstGeom prst="rect">
            <a:avLst/>
          </a:prstGeom>
          <a:solidFill>
            <a:srgbClr val="000000"/>
          </a:solidFill>
          <a:ln/>
        </p:spPr>
        <p:txBody>
          <a:bodyPr/>
          <a:lstStyle/>
          <a:p>
            <a:endParaRPr lang="en-US" sz="1200"/>
          </a:p>
        </p:txBody>
      </p:sp>
      <p:sp>
        <p:nvSpPr>
          <p:cNvPr id="8" name="Text 6"/>
          <p:cNvSpPr/>
          <p:nvPr/>
        </p:nvSpPr>
        <p:spPr>
          <a:xfrm>
            <a:off x="3177966" y="1403086"/>
            <a:ext cx="2807212" cy="229581"/>
          </a:xfrm>
          <a:prstGeom prst="rect">
            <a:avLst/>
          </a:prstGeom>
          <a:noFill/>
          <a:ln/>
        </p:spPr>
        <p:txBody>
          <a:bodyPr wrap="square" lIns="16933" tIns="16933" rIns="16933" bIns="16933" rtlCol="0" anchor="ctr">
            <a:normAutofit fontScale="92500" lnSpcReduction="10000"/>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FAMILY</a:t>
            </a:r>
            <a:endParaRPr lang="en-US" sz="1100"/>
          </a:p>
        </p:txBody>
      </p:sp>
      <p:sp>
        <p:nvSpPr>
          <p:cNvPr id="9" name="Shape 7"/>
          <p:cNvSpPr/>
          <p:nvPr/>
        </p:nvSpPr>
        <p:spPr>
          <a:xfrm>
            <a:off x="5987136" y="1683467"/>
            <a:ext cx="2081609" cy="10583"/>
          </a:xfrm>
          <a:prstGeom prst="rect">
            <a:avLst/>
          </a:prstGeom>
          <a:solidFill>
            <a:srgbClr val="000000"/>
          </a:solidFill>
          <a:ln/>
        </p:spPr>
        <p:txBody>
          <a:bodyPr/>
          <a:lstStyle/>
          <a:p>
            <a:endParaRPr lang="en-US" sz="1200"/>
          </a:p>
        </p:txBody>
      </p:sp>
      <p:sp>
        <p:nvSpPr>
          <p:cNvPr id="10" name="Text 8"/>
          <p:cNvSpPr/>
          <p:nvPr/>
        </p:nvSpPr>
        <p:spPr>
          <a:xfrm>
            <a:off x="6013588" y="1403086"/>
            <a:ext cx="1966258"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GOODNESS-OF-FIT</a:t>
            </a:r>
            <a:endParaRPr lang="en-US" sz="1100"/>
          </a:p>
        </p:txBody>
      </p:sp>
      <p:sp>
        <p:nvSpPr>
          <p:cNvPr id="11" name="Shape 9"/>
          <p:cNvSpPr/>
          <p:nvPr/>
        </p:nvSpPr>
        <p:spPr>
          <a:xfrm>
            <a:off x="8068745" y="1683467"/>
            <a:ext cx="3564489" cy="10583"/>
          </a:xfrm>
          <a:prstGeom prst="rect">
            <a:avLst/>
          </a:prstGeom>
          <a:solidFill>
            <a:srgbClr val="000000"/>
          </a:solidFill>
          <a:ln/>
        </p:spPr>
        <p:txBody>
          <a:bodyPr/>
          <a:lstStyle/>
          <a:p>
            <a:endParaRPr lang="en-US" sz="1200"/>
          </a:p>
        </p:txBody>
      </p:sp>
      <p:sp>
        <p:nvSpPr>
          <p:cNvPr id="12" name="Text 10"/>
          <p:cNvSpPr/>
          <p:nvPr/>
        </p:nvSpPr>
        <p:spPr>
          <a:xfrm>
            <a:off x="8157645" y="1403086"/>
            <a:ext cx="3493624" cy="229581"/>
          </a:xfrm>
          <a:prstGeom prst="rect">
            <a:avLst/>
          </a:prstGeom>
          <a:noFill/>
          <a:ln/>
        </p:spPr>
        <p:txBody>
          <a:bodyPr wrap="square" lIns="16933" tIns="16933" rIns="16933" bIns="16933" rtlCol="0" anchor="ctr">
            <a:normAutofit fontScale="92500" lnSpcReduction="10000"/>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NOTES</a:t>
            </a:r>
            <a:endParaRPr lang="en-US" sz="1100"/>
          </a:p>
        </p:txBody>
      </p:sp>
      <p:sp>
        <p:nvSpPr>
          <p:cNvPr id="13" name="Shape 11"/>
          <p:cNvSpPr/>
          <p:nvPr/>
        </p:nvSpPr>
        <p:spPr>
          <a:xfrm>
            <a:off x="558767" y="2027701"/>
            <a:ext cx="2530299" cy="6350"/>
          </a:xfrm>
          <a:prstGeom prst="rect">
            <a:avLst/>
          </a:prstGeom>
          <a:solidFill>
            <a:srgbClr val="E6E0D2"/>
          </a:solidFill>
          <a:ln/>
        </p:spPr>
        <p:txBody>
          <a:bodyPr/>
          <a:lstStyle/>
          <a:p>
            <a:endParaRPr lang="en-US" sz="1200"/>
          </a:p>
        </p:txBody>
      </p:sp>
      <p:sp>
        <p:nvSpPr>
          <p:cNvPr id="14" name="Text 12"/>
          <p:cNvSpPr/>
          <p:nvPr/>
        </p:nvSpPr>
        <p:spPr>
          <a:xfrm>
            <a:off x="634967" y="1744850"/>
            <a:ext cx="2453807" cy="257451"/>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Arrival count per 15-min bin</a:t>
            </a:r>
            <a:endParaRPr lang="en-US" sz="1200"/>
          </a:p>
        </p:txBody>
      </p:sp>
      <p:sp>
        <p:nvSpPr>
          <p:cNvPr id="15" name="Shape 13"/>
          <p:cNvSpPr/>
          <p:nvPr/>
        </p:nvSpPr>
        <p:spPr>
          <a:xfrm>
            <a:off x="3089066" y="2027701"/>
            <a:ext cx="2898069" cy="6350"/>
          </a:xfrm>
          <a:prstGeom prst="rect">
            <a:avLst/>
          </a:prstGeom>
          <a:solidFill>
            <a:srgbClr val="E6E0D2"/>
          </a:solidFill>
          <a:ln/>
        </p:spPr>
        <p:txBody>
          <a:bodyPr/>
          <a:lstStyle/>
          <a:p>
            <a:endParaRPr lang="en-US" sz="1200"/>
          </a:p>
        </p:txBody>
      </p:sp>
      <p:sp>
        <p:nvSpPr>
          <p:cNvPr id="16" name="Text 14"/>
          <p:cNvSpPr/>
          <p:nvPr/>
        </p:nvSpPr>
        <p:spPr>
          <a:xfrm>
            <a:off x="3165266" y="1744850"/>
            <a:ext cx="2832612" cy="257451"/>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Zero-inflated negative binomial</a:t>
            </a:r>
            <a:endParaRPr lang="en-US" sz="1200"/>
          </a:p>
        </p:txBody>
      </p:sp>
      <p:sp>
        <p:nvSpPr>
          <p:cNvPr id="17" name="Shape 15"/>
          <p:cNvSpPr/>
          <p:nvPr/>
        </p:nvSpPr>
        <p:spPr>
          <a:xfrm>
            <a:off x="5987136" y="2027701"/>
            <a:ext cx="2081609" cy="6350"/>
          </a:xfrm>
          <a:prstGeom prst="rect">
            <a:avLst/>
          </a:prstGeom>
          <a:solidFill>
            <a:srgbClr val="E6E0D2"/>
          </a:solidFill>
          <a:ln/>
        </p:spPr>
        <p:txBody>
          <a:bodyPr/>
          <a:lstStyle/>
          <a:p>
            <a:endParaRPr lang="en-US" sz="1200"/>
          </a:p>
        </p:txBody>
      </p:sp>
      <p:sp>
        <p:nvSpPr>
          <p:cNvPr id="18" name="Text 16"/>
          <p:cNvSpPr/>
          <p:nvPr/>
        </p:nvSpPr>
        <p:spPr>
          <a:xfrm>
            <a:off x="6000888" y="1744850"/>
            <a:ext cx="1991658"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pseudo-R² = 0.34</a:t>
            </a:r>
            <a:endParaRPr lang="en-US" sz="1200"/>
          </a:p>
        </p:txBody>
      </p:sp>
      <p:sp>
        <p:nvSpPr>
          <p:cNvPr id="19" name="Shape 17"/>
          <p:cNvSpPr/>
          <p:nvPr/>
        </p:nvSpPr>
        <p:spPr>
          <a:xfrm>
            <a:off x="8068745" y="2027701"/>
            <a:ext cx="3564489" cy="6350"/>
          </a:xfrm>
          <a:prstGeom prst="rect">
            <a:avLst/>
          </a:prstGeom>
          <a:solidFill>
            <a:srgbClr val="E6E0D2"/>
          </a:solidFill>
          <a:ln/>
        </p:spPr>
        <p:txBody>
          <a:bodyPr/>
          <a:lstStyle/>
          <a:p>
            <a:endParaRPr lang="en-US" sz="1200"/>
          </a:p>
        </p:txBody>
      </p:sp>
      <p:sp>
        <p:nvSpPr>
          <p:cNvPr id="20" name="Text 18"/>
          <p:cNvSpPr/>
          <p:nvPr/>
        </p:nvSpPr>
        <p:spPr>
          <a:xfrm>
            <a:off x="8144945" y="1744850"/>
            <a:ext cx="3519024" cy="257451"/>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Captures sparsity + bursts.</a:t>
            </a:r>
            <a:endParaRPr lang="en-US" sz="1200"/>
          </a:p>
        </p:txBody>
      </p:sp>
      <p:sp>
        <p:nvSpPr>
          <p:cNvPr id="21" name="Shape 19"/>
          <p:cNvSpPr/>
          <p:nvPr/>
        </p:nvSpPr>
        <p:spPr>
          <a:xfrm>
            <a:off x="558767" y="2361352"/>
            <a:ext cx="2530299" cy="6350"/>
          </a:xfrm>
          <a:prstGeom prst="rect">
            <a:avLst/>
          </a:prstGeom>
          <a:solidFill>
            <a:srgbClr val="E6E0D2"/>
          </a:solidFill>
          <a:ln/>
        </p:spPr>
        <p:txBody>
          <a:bodyPr/>
          <a:lstStyle/>
          <a:p>
            <a:endParaRPr lang="en-US" sz="1200"/>
          </a:p>
        </p:txBody>
      </p:sp>
      <p:sp>
        <p:nvSpPr>
          <p:cNvPr id="22" name="Text 20"/>
          <p:cNvSpPr/>
          <p:nvPr/>
        </p:nvSpPr>
        <p:spPr>
          <a:xfrm>
            <a:off x="634967" y="2082029"/>
            <a:ext cx="245380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Arrival SoC</a:t>
            </a:r>
            <a:endParaRPr lang="en-US" sz="1200"/>
          </a:p>
        </p:txBody>
      </p:sp>
      <p:sp>
        <p:nvSpPr>
          <p:cNvPr id="23" name="Shape 21"/>
          <p:cNvSpPr/>
          <p:nvPr/>
        </p:nvSpPr>
        <p:spPr>
          <a:xfrm>
            <a:off x="3089066" y="2361352"/>
            <a:ext cx="2898069" cy="6350"/>
          </a:xfrm>
          <a:prstGeom prst="rect">
            <a:avLst/>
          </a:prstGeom>
          <a:solidFill>
            <a:srgbClr val="E6E0D2"/>
          </a:solidFill>
          <a:ln/>
        </p:spPr>
        <p:txBody>
          <a:bodyPr/>
          <a:lstStyle/>
          <a:p>
            <a:endParaRPr lang="en-US" sz="1200"/>
          </a:p>
        </p:txBody>
      </p:sp>
      <p:sp>
        <p:nvSpPr>
          <p:cNvPr id="24" name="Text 22"/>
          <p:cNvSpPr/>
          <p:nvPr/>
        </p:nvSpPr>
        <p:spPr>
          <a:xfrm>
            <a:off x="3165266" y="2082029"/>
            <a:ext cx="2832612"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Beta</a:t>
            </a:r>
            <a:endParaRPr lang="en-US" sz="1200"/>
          </a:p>
        </p:txBody>
      </p:sp>
      <p:sp>
        <p:nvSpPr>
          <p:cNvPr id="25" name="Shape 23"/>
          <p:cNvSpPr/>
          <p:nvPr/>
        </p:nvSpPr>
        <p:spPr>
          <a:xfrm>
            <a:off x="5987136" y="2361352"/>
            <a:ext cx="2081609" cy="6350"/>
          </a:xfrm>
          <a:prstGeom prst="rect">
            <a:avLst/>
          </a:prstGeom>
          <a:solidFill>
            <a:srgbClr val="E6E0D2"/>
          </a:solidFill>
          <a:ln/>
        </p:spPr>
        <p:txBody>
          <a:bodyPr/>
          <a:lstStyle/>
          <a:p>
            <a:endParaRPr lang="en-US" sz="1200"/>
          </a:p>
        </p:txBody>
      </p:sp>
      <p:sp>
        <p:nvSpPr>
          <p:cNvPr id="26" name="Text 24"/>
          <p:cNvSpPr/>
          <p:nvPr/>
        </p:nvSpPr>
        <p:spPr>
          <a:xfrm>
            <a:off x="6000888" y="2082029"/>
            <a:ext cx="1991658"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KS p = 0.41</a:t>
            </a:r>
            <a:endParaRPr lang="en-US" sz="1200"/>
          </a:p>
        </p:txBody>
      </p:sp>
      <p:sp>
        <p:nvSpPr>
          <p:cNvPr id="27" name="Shape 25"/>
          <p:cNvSpPr/>
          <p:nvPr/>
        </p:nvSpPr>
        <p:spPr>
          <a:xfrm>
            <a:off x="8068745" y="2361352"/>
            <a:ext cx="3564489" cy="6350"/>
          </a:xfrm>
          <a:prstGeom prst="rect">
            <a:avLst/>
          </a:prstGeom>
          <a:solidFill>
            <a:srgbClr val="E6E0D2"/>
          </a:solidFill>
          <a:ln/>
        </p:spPr>
        <p:txBody>
          <a:bodyPr/>
          <a:lstStyle/>
          <a:p>
            <a:endParaRPr lang="en-US" sz="1200"/>
          </a:p>
        </p:txBody>
      </p:sp>
      <p:sp>
        <p:nvSpPr>
          <p:cNvPr id="28" name="Text 26"/>
          <p:cNvSpPr/>
          <p:nvPr/>
        </p:nvSpPr>
        <p:spPr>
          <a:xfrm>
            <a:off x="8144945" y="2082029"/>
            <a:ext cx="3519024"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Bounded [0, 1]; right-skew at site.</a:t>
            </a:r>
            <a:endParaRPr lang="en-US" sz="1200"/>
          </a:p>
        </p:txBody>
      </p:sp>
      <p:sp>
        <p:nvSpPr>
          <p:cNvPr id="29" name="Shape 27"/>
          <p:cNvSpPr/>
          <p:nvPr/>
        </p:nvSpPr>
        <p:spPr>
          <a:xfrm>
            <a:off x="558767" y="2695002"/>
            <a:ext cx="2530299" cy="6350"/>
          </a:xfrm>
          <a:prstGeom prst="rect">
            <a:avLst/>
          </a:prstGeom>
          <a:solidFill>
            <a:srgbClr val="E6E0D2"/>
          </a:solidFill>
          <a:ln/>
        </p:spPr>
        <p:txBody>
          <a:bodyPr/>
          <a:lstStyle/>
          <a:p>
            <a:endParaRPr lang="en-US" sz="1200"/>
          </a:p>
        </p:txBody>
      </p:sp>
      <p:sp>
        <p:nvSpPr>
          <p:cNvPr id="30" name="Text 28"/>
          <p:cNvSpPr/>
          <p:nvPr/>
        </p:nvSpPr>
        <p:spPr>
          <a:xfrm>
            <a:off x="634967" y="2415679"/>
            <a:ext cx="245380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Departure SoC (conditional)</a:t>
            </a:r>
            <a:endParaRPr lang="en-US" sz="1200"/>
          </a:p>
        </p:txBody>
      </p:sp>
      <p:sp>
        <p:nvSpPr>
          <p:cNvPr id="31" name="Shape 29"/>
          <p:cNvSpPr/>
          <p:nvPr/>
        </p:nvSpPr>
        <p:spPr>
          <a:xfrm>
            <a:off x="3089066" y="2695002"/>
            <a:ext cx="2898069" cy="6350"/>
          </a:xfrm>
          <a:prstGeom prst="rect">
            <a:avLst/>
          </a:prstGeom>
          <a:solidFill>
            <a:srgbClr val="E6E0D2"/>
          </a:solidFill>
          <a:ln/>
        </p:spPr>
        <p:txBody>
          <a:bodyPr/>
          <a:lstStyle/>
          <a:p>
            <a:endParaRPr lang="en-US" sz="1200"/>
          </a:p>
        </p:txBody>
      </p:sp>
      <p:sp>
        <p:nvSpPr>
          <p:cNvPr id="32" name="Text 30"/>
          <p:cNvSpPr/>
          <p:nvPr/>
        </p:nvSpPr>
        <p:spPr>
          <a:xfrm>
            <a:off x="3165266" y="2415679"/>
            <a:ext cx="2832612"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Beta, conditioned on arrival SoC</a:t>
            </a:r>
            <a:endParaRPr lang="en-US" sz="1200"/>
          </a:p>
        </p:txBody>
      </p:sp>
      <p:sp>
        <p:nvSpPr>
          <p:cNvPr id="33" name="Shape 31"/>
          <p:cNvSpPr/>
          <p:nvPr/>
        </p:nvSpPr>
        <p:spPr>
          <a:xfrm>
            <a:off x="5987136" y="2695002"/>
            <a:ext cx="2081609" cy="6350"/>
          </a:xfrm>
          <a:prstGeom prst="rect">
            <a:avLst/>
          </a:prstGeom>
          <a:solidFill>
            <a:srgbClr val="E6E0D2"/>
          </a:solidFill>
          <a:ln/>
        </p:spPr>
        <p:txBody>
          <a:bodyPr/>
          <a:lstStyle/>
          <a:p>
            <a:endParaRPr lang="en-US" sz="1200"/>
          </a:p>
        </p:txBody>
      </p:sp>
      <p:sp>
        <p:nvSpPr>
          <p:cNvPr id="34" name="Text 32"/>
          <p:cNvSpPr/>
          <p:nvPr/>
        </p:nvSpPr>
        <p:spPr>
          <a:xfrm>
            <a:off x="6000888" y="2415679"/>
            <a:ext cx="1991658"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KS p = 0.38</a:t>
            </a:r>
            <a:endParaRPr lang="en-US" sz="1200"/>
          </a:p>
        </p:txBody>
      </p:sp>
      <p:sp>
        <p:nvSpPr>
          <p:cNvPr id="35" name="Shape 33"/>
          <p:cNvSpPr/>
          <p:nvPr/>
        </p:nvSpPr>
        <p:spPr>
          <a:xfrm>
            <a:off x="8068745" y="2695002"/>
            <a:ext cx="3564489" cy="6350"/>
          </a:xfrm>
          <a:prstGeom prst="rect">
            <a:avLst/>
          </a:prstGeom>
          <a:solidFill>
            <a:srgbClr val="E6E0D2"/>
          </a:solidFill>
          <a:ln/>
        </p:spPr>
        <p:txBody>
          <a:bodyPr/>
          <a:lstStyle/>
          <a:p>
            <a:endParaRPr lang="en-US" sz="1200"/>
          </a:p>
        </p:txBody>
      </p:sp>
      <p:sp>
        <p:nvSpPr>
          <p:cNvPr id="36" name="Text 34"/>
          <p:cNvSpPr/>
          <p:nvPr/>
        </p:nvSpPr>
        <p:spPr>
          <a:xfrm>
            <a:off x="8144945" y="2415679"/>
            <a:ext cx="3519024"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Conditional on arrival reduces variance.</a:t>
            </a:r>
            <a:endParaRPr lang="en-US" sz="1200"/>
          </a:p>
        </p:txBody>
      </p:sp>
      <p:sp>
        <p:nvSpPr>
          <p:cNvPr id="37" name="Shape 35"/>
          <p:cNvSpPr/>
          <p:nvPr/>
        </p:nvSpPr>
        <p:spPr>
          <a:xfrm>
            <a:off x="558767" y="3028653"/>
            <a:ext cx="2530299" cy="6350"/>
          </a:xfrm>
          <a:prstGeom prst="rect">
            <a:avLst/>
          </a:prstGeom>
          <a:solidFill>
            <a:srgbClr val="E6E0D2"/>
          </a:solidFill>
          <a:ln/>
        </p:spPr>
        <p:txBody>
          <a:bodyPr/>
          <a:lstStyle/>
          <a:p>
            <a:endParaRPr lang="en-US" sz="1200"/>
          </a:p>
        </p:txBody>
      </p:sp>
      <p:sp>
        <p:nvSpPr>
          <p:cNvPr id="38" name="Text 36"/>
          <p:cNvSpPr/>
          <p:nvPr/>
        </p:nvSpPr>
        <p:spPr>
          <a:xfrm>
            <a:off x="634967" y="2749329"/>
            <a:ext cx="2453807"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Stay duration</a:t>
            </a:r>
            <a:endParaRPr lang="en-US" sz="1200"/>
          </a:p>
        </p:txBody>
      </p:sp>
      <p:sp>
        <p:nvSpPr>
          <p:cNvPr id="39" name="Shape 37"/>
          <p:cNvSpPr/>
          <p:nvPr/>
        </p:nvSpPr>
        <p:spPr>
          <a:xfrm>
            <a:off x="3089066" y="3028653"/>
            <a:ext cx="2898069" cy="6350"/>
          </a:xfrm>
          <a:prstGeom prst="rect">
            <a:avLst/>
          </a:prstGeom>
          <a:solidFill>
            <a:srgbClr val="E6E0D2"/>
          </a:solidFill>
          <a:ln/>
        </p:spPr>
        <p:txBody>
          <a:bodyPr/>
          <a:lstStyle/>
          <a:p>
            <a:endParaRPr lang="en-US" sz="1200"/>
          </a:p>
        </p:txBody>
      </p:sp>
      <p:sp>
        <p:nvSpPr>
          <p:cNvPr id="40" name="Text 38"/>
          <p:cNvSpPr/>
          <p:nvPr/>
        </p:nvSpPr>
        <p:spPr>
          <a:xfrm>
            <a:off x="3165266" y="2749329"/>
            <a:ext cx="2832612"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Weibull</a:t>
            </a:r>
            <a:endParaRPr lang="en-US" sz="1200"/>
          </a:p>
        </p:txBody>
      </p:sp>
      <p:sp>
        <p:nvSpPr>
          <p:cNvPr id="41" name="Shape 39"/>
          <p:cNvSpPr/>
          <p:nvPr/>
        </p:nvSpPr>
        <p:spPr>
          <a:xfrm>
            <a:off x="5987136" y="3028653"/>
            <a:ext cx="2081609" cy="6350"/>
          </a:xfrm>
          <a:prstGeom prst="rect">
            <a:avLst/>
          </a:prstGeom>
          <a:solidFill>
            <a:srgbClr val="E6E0D2"/>
          </a:solidFill>
          <a:ln/>
        </p:spPr>
        <p:txBody>
          <a:bodyPr/>
          <a:lstStyle/>
          <a:p>
            <a:endParaRPr lang="en-US" sz="1200"/>
          </a:p>
        </p:txBody>
      </p:sp>
      <p:sp>
        <p:nvSpPr>
          <p:cNvPr id="42" name="Text 40"/>
          <p:cNvSpPr/>
          <p:nvPr/>
        </p:nvSpPr>
        <p:spPr>
          <a:xfrm>
            <a:off x="6000888" y="2749329"/>
            <a:ext cx="1991658"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C-index = 0.71</a:t>
            </a:r>
            <a:endParaRPr lang="en-US" sz="1200"/>
          </a:p>
        </p:txBody>
      </p:sp>
      <p:sp>
        <p:nvSpPr>
          <p:cNvPr id="43" name="Shape 41"/>
          <p:cNvSpPr/>
          <p:nvPr/>
        </p:nvSpPr>
        <p:spPr>
          <a:xfrm>
            <a:off x="8068745" y="3028653"/>
            <a:ext cx="3564489" cy="6350"/>
          </a:xfrm>
          <a:prstGeom prst="rect">
            <a:avLst/>
          </a:prstGeom>
          <a:solidFill>
            <a:srgbClr val="E6E0D2"/>
          </a:solidFill>
          <a:ln/>
        </p:spPr>
        <p:txBody>
          <a:bodyPr/>
          <a:lstStyle/>
          <a:p>
            <a:endParaRPr lang="en-US" sz="1200"/>
          </a:p>
        </p:txBody>
      </p:sp>
      <p:sp>
        <p:nvSpPr>
          <p:cNvPr id="44" name="Text 42"/>
          <p:cNvSpPr/>
          <p:nvPr/>
        </p:nvSpPr>
        <p:spPr>
          <a:xfrm>
            <a:off x="8144945" y="2749329"/>
            <a:ext cx="3519024"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Captures shift-end mass + long-stay tail.</a:t>
            </a:r>
            <a:endParaRPr lang="en-US" sz="1200"/>
          </a:p>
        </p:txBody>
      </p:sp>
      <p:sp>
        <p:nvSpPr>
          <p:cNvPr id="45" name="Text 43"/>
          <p:cNvSpPr/>
          <p:nvPr/>
        </p:nvSpPr>
        <p:spPr>
          <a:xfrm>
            <a:off x="558767" y="3148212"/>
            <a:ext cx="11406701" cy="421613"/>
          </a:xfrm>
          <a:prstGeom prst="rect">
            <a:avLst/>
          </a:prstGeom>
          <a:noFill/>
          <a:ln/>
        </p:spPr>
        <p:txBody>
          <a:bodyPr wrap="square" lIns="16933" tIns="16933" rIns="16933" bIns="16933" rtlCol="0" anchor="t">
            <a:normAutofit fontScale="92500"/>
          </a:bodyPr>
          <a:lstStyle/>
          <a:p>
            <a:pPr>
              <a:lnSpc>
                <a:spcPct val="130000"/>
              </a:lnSpc>
            </a:pPr>
            <a:r>
              <a:rPr lang="en-US" sz="1200" i="1">
                <a:solidFill>
                  <a:srgbClr val="5A5546"/>
                </a:solidFill>
                <a:latin typeface="Arial" pitchFamily="34" charset="0"/>
                <a:ea typeface="Arial" pitchFamily="34" charset="-122"/>
                <a:cs typeface="Arial" pitchFamily="34" charset="-120"/>
              </a:rPr>
              <a:t>All four components are fit independently on the training partition; samples are drawn jointly at MC-MPC time. The ZINB is the only piece flagged for non-stationarity (slide 12).</a:t>
            </a:r>
            <a:endParaRPr lang="en-US"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558767" y="406356"/>
            <a:ext cx="11406701" cy="262809"/>
          </a:xfrm>
          <a:prstGeom prst="rect">
            <a:avLst/>
          </a:prstGeom>
          <a:noFill/>
          <a:ln/>
        </p:spPr>
        <p:txBody>
          <a:bodyPr wrap="square" lIns="16933" tIns="16933" rIns="16933" bIns="16933" rtlCol="0" anchor="t">
            <a:normAutofit fontScale="92500"/>
          </a:bodyPr>
          <a:lstStyle/>
          <a:p>
            <a:pPr>
              <a:lnSpc>
                <a:spcPct val="170000"/>
              </a:lnSpc>
            </a:pPr>
            <a:r>
              <a:rPr lang="en-US" sz="1100" b="1" kern="0" spc="154">
                <a:solidFill>
                  <a:srgbClr val="B69A5A"/>
                </a:solidFill>
                <a:latin typeface="Arial" pitchFamily="34" charset="0"/>
                <a:ea typeface="Arial" pitchFamily="34" charset="-122"/>
                <a:cs typeface="Arial" pitchFamily="34" charset="-120"/>
              </a:rPr>
              <a:t>BACKUP · B8</a:t>
            </a:r>
            <a:endParaRPr lang="en-US" sz="1100"/>
          </a:p>
        </p:txBody>
      </p:sp>
      <p:sp>
        <p:nvSpPr>
          <p:cNvPr id="3" name="Text 1"/>
          <p:cNvSpPr/>
          <p:nvPr/>
        </p:nvSpPr>
        <p:spPr>
          <a:xfrm>
            <a:off x="558767" y="732621"/>
            <a:ext cx="11406701" cy="346703"/>
          </a:xfrm>
          <a:prstGeom prst="rect">
            <a:avLst/>
          </a:prstGeom>
          <a:noFill/>
          <a:ln/>
        </p:spPr>
        <p:txBody>
          <a:bodyPr wrap="square" lIns="16933" tIns="16933" rIns="16933" bIns="16933" rtlCol="0" anchor="t">
            <a:normAutofit fontScale="92500" lnSpcReduction="10000"/>
          </a:bodyPr>
          <a:lstStyle/>
          <a:p>
            <a:pPr>
              <a:lnSpc>
                <a:spcPct val="115000"/>
              </a:lnSpc>
            </a:pPr>
            <a:r>
              <a:rPr lang="en-US" sz="2200" b="1" kern="0" spc="-22">
                <a:solidFill>
                  <a:srgbClr val="000000"/>
                </a:solidFill>
                <a:latin typeface="Arial" pitchFamily="34" charset="0"/>
                <a:ea typeface="Arial" pitchFamily="34" charset="-122"/>
                <a:cs typeface="Arial" pitchFamily="34" charset="-120"/>
              </a:rPr>
              <a:t>Computational cost &amp; scaling (Fig. 2)</a:t>
            </a:r>
            <a:endParaRPr lang="en-US" sz="2200"/>
          </a:p>
        </p:txBody>
      </p:sp>
      <p:sp>
        <p:nvSpPr>
          <p:cNvPr id="5" name="Shape 3"/>
          <p:cNvSpPr/>
          <p:nvPr/>
        </p:nvSpPr>
        <p:spPr>
          <a:xfrm>
            <a:off x="558767" y="1624046"/>
            <a:ext cx="5410233" cy="6350"/>
          </a:xfrm>
          <a:prstGeom prst="rect">
            <a:avLst/>
          </a:prstGeom>
          <a:solidFill>
            <a:srgbClr val="CFAE70"/>
          </a:solidFill>
          <a:ln/>
        </p:spPr>
        <p:txBody>
          <a:bodyPr/>
          <a:lstStyle/>
          <a:p>
            <a:endParaRPr lang="en-US" sz="1200"/>
          </a:p>
        </p:txBody>
      </p:sp>
      <p:sp>
        <p:nvSpPr>
          <p:cNvPr id="6" name="Text 4"/>
          <p:cNvSpPr/>
          <p:nvPr/>
        </p:nvSpPr>
        <p:spPr>
          <a:xfrm>
            <a:off x="558767" y="1326885"/>
            <a:ext cx="5572540" cy="284460"/>
          </a:xfrm>
          <a:prstGeom prst="rect">
            <a:avLst/>
          </a:prstGeom>
          <a:noFill/>
          <a:ln/>
        </p:spPr>
        <p:txBody>
          <a:bodyPr wrap="square" lIns="16933" tIns="16933" rIns="16933" bIns="16933" rtlCol="0" anchor="t">
            <a:normAutofit fontScale="92500" lnSpcReduction="10000"/>
          </a:bodyPr>
          <a:lstStyle/>
          <a:p>
            <a:pPr>
              <a:lnSpc>
                <a:spcPct val="170000"/>
              </a:lnSpc>
            </a:pPr>
            <a:r>
              <a:rPr lang="en-US" sz="1200" b="1" kern="0" spc="96">
                <a:solidFill>
                  <a:srgbClr val="B69A5A"/>
                </a:solidFill>
                <a:latin typeface="Arial" pitchFamily="34" charset="0"/>
                <a:ea typeface="Arial" pitchFamily="34" charset="-122"/>
                <a:cs typeface="Arial" pitchFamily="34" charset="-120"/>
              </a:rPr>
              <a:t>PER-STEP WALL-CLOCK (32-CORE, 6.2 GHZ)</a:t>
            </a:r>
            <a:endParaRPr lang="en-US" sz="1200"/>
          </a:p>
        </p:txBody>
      </p:sp>
      <p:sp>
        <p:nvSpPr>
          <p:cNvPr id="7" name="Shape 5"/>
          <p:cNvSpPr/>
          <p:nvPr/>
        </p:nvSpPr>
        <p:spPr>
          <a:xfrm>
            <a:off x="571114" y="2047655"/>
            <a:ext cx="3790267" cy="10583"/>
          </a:xfrm>
          <a:prstGeom prst="rect">
            <a:avLst/>
          </a:prstGeom>
          <a:solidFill>
            <a:srgbClr val="000000"/>
          </a:solidFill>
          <a:ln/>
        </p:spPr>
        <p:txBody>
          <a:bodyPr/>
          <a:lstStyle/>
          <a:p>
            <a:endParaRPr lang="en-US" sz="1200"/>
          </a:p>
        </p:txBody>
      </p:sp>
      <p:sp>
        <p:nvSpPr>
          <p:cNvPr id="8" name="Text 6"/>
          <p:cNvSpPr/>
          <p:nvPr/>
        </p:nvSpPr>
        <p:spPr>
          <a:xfrm>
            <a:off x="660014" y="1767274"/>
            <a:ext cx="3726175" cy="229581"/>
          </a:xfrm>
          <a:prstGeom prst="rect">
            <a:avLst/>
          </a:prstGeom>
          <a:noFill/>
          <a:ln/>
        </p:spPr>
        <p:txBody>
          <a:bodyPr wrap="square" lIns="16933" tIns="16933" rIns="16933" bIns="16933" rtlCol="0" anchor="ctr">
            <a:normAutofit fontScale="92500" lnSpcReduction="10000"/>
          </a:bodyPr>
          <a:lstStyle/>
          <a:p>
            <a:pPr>
              <a:lnSpc>
                <a:spcPct val="150000"/>
              </a:lnSpc>
            </a:pPr>
            <a:r>
              <a:rPr lang="en-US" sz="1100" b="1" kern="0" spc="66">
                <a:solidFill>
                  <a:srgbClr val="3D3A30"/>
                </a:solidFill>
                <a:latin typeface="Arial" pitchFamily="34" charset="0"/>
                <a:ea typeface="Arial" pitchFamily="34" charset="-122"/>
                <a:cs typeface="Arial" pitchFamily="34" charset="-120"/>
              </a:rPr>
              <a:t>OPERATION</a:t>
            </a:r>
            <a:endParaRPr lang="en-US" sz="1100"/>
          </a:p>
        </p:txBody>
      </p:sp>
      <p:sp>
        <p:nvSpPr>
          <p:cNvPr id="9" name="Shape 7"/>
          <p:cNvSpPr/>
          <p:nvPr/>
        </p:nvSpPr>
        <p:spPr>
          <a:xfrm>
            <a:off x="4361381" y="2047655"/>
            <a:ext cx="1607619" cy="10583"/>
          </a:xfrm>
          <a:prstGeom prst="rect">
            <a:avLst/>
          </a:prstGeom>
          <a:solidFill>
            <a:srgbClr val="000000"/>
          </a:solidFill>
          <a:ln/>
        </p:spPr>
        <p:txBody>
          <a:bodyPr/>
          <a:lstStyle/>
          <a:p>
            <a:endParaRPr lang="en-US" sz="1200"/>
          </a:p>
        </p:txBody>
      </p:sp>
      <p:sp>
        <p:nvSpPr>
          <p:cNvPr id="10" name="Text 8"/>
          <p:cNvSpPr/>
          <p:nvPr/>
        </p:nvSpPr>
        <p:spPr>
          <a:xfrm>
            <a:off x="4399481" y="1767274"/>
            <a:ext cx="1480619"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MEDIAN (S)</a:t>
            </a:r>
            <a:endParaRPr lang="en-US" sz="1100"/>
          </a:p>
        </p:txBody>
      </p:sp>
      <p:sp>
        <p:nvSpPr>
          <p:cNvPr id="11" name="Shape 9"/>
          <p:cNvSpPr/>
          <p:nvPr/>
        </p:nvSpPr>
        <p:spPr>
          <a:xfrm>
            <a:off x="571114" y="2058238"/>
            <a:ext cx="5397886" cy="337179"/>
          </a:xfrm>
          <a:prstGeom prst="rect">
            <a:avLst/>
          </a:prstGeom>
          <a:solidFill>
            <a:srgbClr val="F5ECD7"/>
          </a:solidFill>
          <a:ln/>
        </p:spPr>
        <p:txBody>
          <a:bodyPr/>
          <a:lstStyle/>
          <a:p>
            <a:endParaRPr lang="en-US" sz="1200"/>
          </a:p>
        </p:txBody>
      </p:sp>
      <p:sp>
        <p:nvSpPr>
          <p:cNvPr id="12" name="Shape 10"/>
          <p:cNvSpPr/>
          <p:nvPr/>
        </p:nvSpPr>
        <p:spPr>
          <a:xfrm>
            <a:off x="571114" y="2391889"/>
            <a:ext cx="3790267" cy="6350"/>
          </a:xfrm>
          <a:prstGeom prst="rect">
            <a:avLst/>
          </a:prstGeom>
          <a:solidFill>
            <a:srgbClr val="CFAE70"/>
          </a:solidFill>
          <a:ln/>
        </p:spPr>
        <p:txBody>
          <a:bodyPr/>
          <a:lstStyle/>
          <a:p>
            <a:endParaRPr lang="en-US" sz="1200"/>
          </a:p>
        </p:txBody>
      </p:sp>
      <p:sp>
        <p:nvSpPr>
          <p:cNvPr id="13" name="Shape 11"/>
          <p:cNvSpPr/>
          <p:nvPr/>
        </p:nvSpPr>
        <p:spPr>
          <a:xfrm>
            <a:off x="571114" y="2058238"/>
            <a:ext cx="24695" cy="337179"/>
          </a:xfrm>
          <a:prstGeom prst="rect">
            <a:avLst/>
          </a:prstGeom>
          <a:solidFill>
            <a:srgbClr val="CFAE70"/>
          </a:solidFill>
          <a:ln/>
        </p:spPr>
        <p:txBody>
          <a:bodyPr/>
          <a:lstStyle/>
          <a:p>
            <a:endParaRPr lang="en-US" sz="1200"/>
          </a:p>
        </p:txBody>
      </p:sp>
      <p:sp>
        <p:nvSpPr>
          <p:cNvPr id="14" name="Text 12"/>
          <p:cNvSpPr/>
          <p:nvPr/>
        </p:nvSpPr>
        <p:spPr>
          <a:xfrm>
            <a:off x="672009" y="2109038"/>
            <a:ext cx="3726880" cy="257451"/>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b="1">
                <a:solidFill>
                  <a:srgbClr val="000000"/>
                </a:solidFill>
                <a:latin typeface="Arial" pitchFamily="34" charset="0"/>
                <a:ea typeface="Arial" pitchFamily="34" charset="-122"/>
                <a:cs typeface="Arial" pitchFamily="34" charset="-120"/>
              </a:rPr>
              <a:t>Per-arrival menu generation</a:t>
            </a:r>
            <a:endParaRPr lang="en-US" sz="1200"/>
          </a:p>
        </p:txBody>
      </p:sp>
      <p:sp>
        <p:nvSpPr>
          <p:cNvPr id="15" name="Shape 13"/>
          <p:cNvSpPr/>
          <p:nvPr/>
        </p:nvSpPr>
        <p:spPr>
          <a:xfrm>
            <a:off x="4361381" y="2391889"/>
            <a:ext cx="1607619" cy="6350"/>
          </a:xfrm>
          <a:prstGeom prst="rect">
            <a:avLst/>
          </a:prstGeom>
          <a:solidFill>
            <a:srgbClr val="CFAE70"/>
          </a:solidFill>
          <a:ln/>
        </p:spPr>
        <p:txBody>
          <a:bodyPr/>
          <a:lstStyle/>
          <a:p>
            <a:endParaRPr lang="en-US" sz="1200"/>
          </a:p>
        </p:txBody>
      </p:sp>
      <p:sp>
        <p:nvSpPr>
          <p:cNvPr id="16" name="Text 14"/>
          <p:cNvSpPr/>
          <p:nvPr/>
        </p:nvSpPr>
        <p:spPr>
          <a:xfrm>
            <a:off x="4386781" y="2109038"/>
            <a:ext cx="1506019"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0.80</a:t>
            </a:r>
            <a:endParaRPr lang="en-US" sz="1200"/>
          </a:p>
        </p:txBody>
      </p:sp>
      <p:sp>
        <p:nvSpPr>
          <p:cNvPr id="17" name="Shape 15"/>
          <p:cNvSpPr/>
          <p:nvPr/>
        </p:nvSpPr>
        <p:spPr>
          <a:xfrm>
            <a:off x="571114" y="2725540"/>
            <a:ext cx="3790267" cy="6350"/>
          </a:xfrm>
          <a:prstGeom prst="rect">
            <a:avLst/>
          </a:prstGeom>
          <a:solidFill>
            <a:srgbClr val="E6E0D2"/>
          </a:solidFill>
          <a:ln/>
        </p:spPr>
        <p:txBody>
          <a:bodyPr/>
          <a:lstStyle/>
          <a:p>
            <a:endParaRPr lang="en-US" sz="1200"/>
          </a:p>
        </p:txBody>
      </p:sp>
      <p:sp>
        <p:nvSpPr>
          <p:cNvPr id="18" name="Text 16"/>
          <p:cNvSpPr/>
          <p:nvPr/>
        </p:nvSpPr>
        <p:spPr>
          <a:xfrm>
            <a:off x="647314" y="2446217"/>
            <a:ext cx="3751575"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Per-timestep charging optimization</a:t>
            </a:r>
            <a:endParaRPr lang="en-US" sz="1200"/>
          </a:p>
        </p:txBody>
      </p:sp>
      <p:sp>
        <p:nvSpPr>
          <p:cNvPr id="19" name="Shape 17"/>
          <p:cNvSpPr/>
          <p:nvPr/>
        </p:nvSpPr>
        <p:spPr>
          <a:xfrm>
            <a:off x="4361381" y="2725540"/>
            <a:ext cx="1607619" cy="6350"/>
          </a:xfrm>
          <a:prstGeom prst="rect">
            <a:avLst/>
          </a:prstGeom>
          <a:solidFill>
            <a:srgbClr val="E6E0D2"/>
          </a:solidFill>
          <a:ln/>
        </p:spPr>
        <p:txBody>
          <a:bodyPr/>
          <a:lstStyle/>
          <a:p>
            <a:endParaRPr lang="en-US" sz="1200"/>
          </a:p>
        </p:txBody>
      </p:sp>
      <p:sp>
        <p:nvSpPr>
          <p:cNvPr id="20" name="Text 18"/>
          <p:cNvSpPr/>
          <p:nvPr/>
        </p:nvSpPr>
        <p:spPr>
          <a:xfrm>
            <a:off x="4386781" y="2446217"/>
            <a:ext cx="150601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0.99</a:t>
            </a:r>
            <a:endParaRPr lang="en-US" sz="1200"/>
          </a:p>
        </p:txBody>
      </p:sp>
      <p:sp>
        <p:nvSpPr>
          <p:cNvPr id="21" name="Shape 19"/>
          <p:cNvSpPr/>
          <p:nvPr/>
        </p:nvSpPr>
        <p:spPr>
          <a:xfrm>
            <a:off x="571114" y="3059190"/>
            <a:ext cx="3790267" cy="6350"/>
          </a:xfrm>
          <a:prstGeom prst="rect">
            <a:avLst/>
          </a:prstGeom>
          <a:solidFill>
            <a:srgbClr val="E6E0D2"/>
          </a:solidFill>
          <a:ln/>
        </p:spPr>
        <p:txBody>
          <a:bodyPr/>
          <a:lstStyle/>
          <a:p>
            <a:endParaRPr lang="en-US" sz="1200"/>
          </a:p>
        </p:txBody>
      </p:sp>
      <p:sp>
        <p:nvSpPr>
          <p:cNvPr id="22" name="Text 20"/>
          <p:cNvSpPr/>
          <p:nvPr/>
        </p:nvSpPr>
        <p:spPr>
          <a:xfrm>
            <a:off x="647314" y="2779867"/>
            <a:ext cx="3751575"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Single counterfactual MILP</a:t>
            </a:r>
            <a:endParaRPr lang="en-US" sz="1200"/>
          </a:p>
        </p:txBody>
      </p:sp>
      <p:sp>
        <p:nvSpPr>
          <p:cNvPr id="23" name="Shape 21"/>
          <p:cNvSpPr/>
          <p:nvPr/>
        </p:nvSpPr>
        <p:spPr>
          <a:xfrm>
            <a:off x="4361381" y="3059190"/>
            <a:ext cx="1607619" cy="6350"/>
          </a:xfrm>
          <a:prstGeom prst="rect">
            <a:avLst/>
          </a:prstGeom>
          <a:solidFill>
            <a:srgbClr val="E6E0D2"/>
          </a:solidFill>
          <a:ln/>
        </p:spPr>
        <p:txBody>
          <a:bodyPr/>
          <a:lstStyle/>
          <a:p>
            <a:endParaRPr lang="en-US" sz="1200"/>
          </a:p>
        </p:txBody>
      </p:sp>
      <p:sp>
        <p:nvSpPr>
          <p:cNvPr id="24" name="Text 22"/>
          <p:cNvSpPr/>
          <p:nvPr/>
        </p:nvSpPr>
        <p:spPr>
          <a:xfrm>
            <a:off x="4386781" y="2779867"/>
            <a:ext cx="150601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0.41</a:t>
            </a:r>
            <a:endParaRPr lang="en-US" sz="1200"/>
          </a:p>
        </p:txBody>
      </p:sp>
      <p:sp>
        <p:nvSpPr>
          <p:cNvPr id="25" name="Shape 23"/>
          <p:cNvSpPr/>
          <p:nvPr/>
        </p:nvSpPr>
        <p:spPr>
          <a:xfrm>
            <a:off x="571114" y="3392841"/>
            <a:ext cx="3790267" cy="6350"/>
          </a:xfrm>
          <a:prstGeom prst="rect">
            <a:avLst/>
          </a:prstGeom>
          <a:solidFill>
            <a:srgbClr val="E6E0D2"/>
          </a:solidFill>
          <a:ln/>
        </p:spPr>
        <p:txBody>
          <a:bodyPr/>
          <a:lstStyle/>
          <a:p>
            <a:endParaRPr lang="en-US" sz="1200"/>
          </a:p>
        </p:txBody>
      </p:sp>
      <p:sp>
        <p:nvSpPr>
          <p:cNvPr id="26" name="Text 24"/>
          <p:cNvSpPr/>
          <p:nvPr/>
        </p:nvSpPr>
        <p:spPr>
          <a:xfrm>
            <a:off x="647314" y="3113517"/>
            <a:ext cx="3751575" cy="253923"/>
          </a:xfrm>
          <a:prstGeom prst="rect">
            <a:avLst/>
          </a:prstGeom>
          <a:noFill/>
          <a:ln/>
        </p:spPr>
        <p:txBody>
          <a:bodyPr wrap="square" lIns="16933" tIns="16933" rIns="16933" bIns="16933" rtlCol="0" anchor="ctr">
            <a:normAutofit fontScale="92500" lnSpcReduction="10000"/>
          </a:bodyPr>
          <a:lstStyle/>
          <a:p>
            <a:pPr>
              <a:lnSpc>
                <a:spcPct val="150000"/>
              </a:lnSpc>
            </a:pPr>
            <a:r>
              <a:rPr lang="en-US" sz="1200">
                <a:solidFill>
                  <a:srgbClr val="000000"/>
                </a:solidFill>
                <a:latin typeface="Arial" pitchFamily="34" charset="0"/>
                <a:ea typeface="Arial" pitchFamily="34" charset="-122"/>
                <a:cs typeface="Arial" pitchFamily="34" charset="-120"/>
              </a:rPr>
              <a:t>One future sample (|𝓕| = 10)</a:t>
            </a:r>
            <a:endParaRPr lang="en-US" sz="1200"/>
          </a:p>
        </p:txBody>
      </p:sp>
      <p:sp>
        <p:nvSpPr>
          <p:cNvPr id="27" name="Shape 25"/>
          <p:cNvSpPr/>
          <p:nvPr/>
        </p:nvSpPr>
        <p:spPr>
          <a:xfrm>
            <a:off x="4361381" y="3392841"/>
            <a:ext cx="1607619" cy="6350"/>
          </a:xfrm>
          <a:prstGeom prst="rect">
            <a:avLst/>
          </a:prstGeom>
          <a:solidFill>
            <a:srgbClr val="E6E0D2"/>
          </a:solidFill>
          <a:ln/>
        </p:spPr>
        <p:txBody>
          <a:bodyPr/>
          <a:lstStyle/>
          <a:p>
            <a:endParaRPr lang="en-US" sz="1200"/>
          </a:p>
        </p:txBody>
      </p:sp>
      <p:sp>
        <p:nvSpPr>
          <p:cNvPr id="28" name="Text 26"/>
          <p:cNvSpPr/>
          <p:nvPr/>
        </p:nvSpPr>
        <p:spPr>
          <a:xfrm>
            <a:off x="4386781" y="3113517"/>
            <a:ext cx="1506019"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0.06</a:t>
            </a:r>
            <a:endParaRPr lang="en-US" sz="1200"/>
          </a:p>
        </p:txBody>
      </p:sp>
      <p:sp>
        <p:nvSpPr>
          <p:cNvPr id="29" name="Shape 27"/>
          <p:cNvSpPr/>
          <p:nvPr/>
        </p:nvSpPr>
        <p:spPr>
          <a:xfrm>
            <a:off x="6223001" y="1624046"/>
            <a:ext cx="5410233" cy="6350"/>
          </a:xfrm>
          <a:prstGeom prst="rect">
            <a:avLst/>
          </a:prstGeom>
          <a:solidFill>
            <a:srgbClr val="CFAE70"/>
          </a:solidFill>
          <a:ln/>
        </p:spPr>
        <p:txBody>
          <a:bodyPr/>
          <a:lstStyle/>
          <a:p>
            <a:endParaRPr lang="en-US" sz="1200"/>
          </a:p>
        </p:txBody>
      </p:sp>
      <p:sp>
        <p:nvSpPr>
          <p:cNvPr id="30" name="Text 28"/>
          <p:cNvSpPr/>
          <p:nvPr/>
        </p:nvSpPr>
        <p:spPr>
          <a:xfrm>
            <a:off x="6223001" y="1326885"/>
            <a:ext cx="5572540" cy="284460"/>
          </a:xfrm>
          <a:prstGeom prst="rect">
            <a:avLst/>
          </a:prstGeom>
          <a:noFill/>
          <a:ln/>
        </p:spPr>
        <p:txBody>
          <a:bodyPr wrap="square" lIns="16933" tIns="16933" rIns="16933" bIns="16933" rtlCol="0" anchor="t">
            <a:normAutofit fontScale="92500" lnSpcReduction="10000"/>
          </a:bodyPr>
          <a:lstStyle/>
          <a:p>
            <a:pPr>
              <a:lnSpc>
                <a:spcPct val="170000"/>
              </a:lnSpc>
            </a:pPr>
            <a:r>
              <a:rPr lang="en-US" sz="1200" b="1" kern="0" spc="96">
                <a:solidFill>
                  <a:srgbClr val="B69A5A"/>
                </a:solidFill>
                <a:latin typeface="Arial" pitchFamily="34" charset="0"/>
                <a:ea typeface="Arial" pitchFamily="34" charset="-122"/>
                <a:cs typeface="Arial" pitchFamily="34" charset="-120"/>
              </a:rPr>
              <a:t>SCALING — CARS PER DAY</a:t>
            </a:r>
            <a:endParaRPr lang="en-US" sz="1200"/>
          </a:p>
        </p:txBody>
      </p:sp>
      <p:sp>
        <p:nvSpPr>
          <p:cNvPr id="31" name="Shape 29"/>
          <p:cNvSpPr/>
          <p:nvPr/>
        </p:nvSpPr>
        <p:spPr>
          <a:xfrm>
            <a:off x="6235348" y="2047655"/>
            <a:ext cx="1618975" cy="10583"/>
          </a:xfrm>
          <a:prstGeom prst="rect">
            <a:avLst/>
          </a:prstGeom>
          <a:solidFill>
            <a:srgbClr val="000000"/>
          </a:solidFill>
          <a:ln/>
        </p:spPr>
        <p:txBody>
          <a:bodyPr/>
          <a:lstStyle/>
          <a:p>
            <a:endParaRPr lang="en-US" sz="1200"/>
          </a:p>
        </p:txBody>
      </p:sp>
      <p:sp>
        <p:nvSpPr>
          <p:cNvPr id="32" name="Text 30"/>
          <p:cNvSpPr/>
          <p:nvPr/>
        </p:nvSpPr>
        <p:spPr>
          <a:xfrm>
            <a:off x="6273448" y="1767274"/>
            <a:ext cx="1491975"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CARS / DAY</a:t>
            </a:r>
            <a:endParaRPr lang="en-US" sz="1100"/>
          </a:p>
        </p:txBody>
      </p:sp>
      <p:sp>
        <p:nvSpPr>
          <p:cNvPr id="33" name="Shape 31"/>
          <p:cNvSpPr/>
          <p:nvPr/>
        </p:nvSpPr>
        <p:spPr>
          <a:xfrm>
            <a:off x="7854323" y="2047655"/>
            <a:ext cx="1943695" cy="10583"/>
          </a:xfrm>
          <a:prstGeom prst="rect">
            <a:avLst/>
          </a:prstGeom>
          <a:solidFill>
            <a:srgbClr val="000000"/>
          </a:solidFill>
          <a:ln/>
        </p:spPr>
        <p:txBody>
          <a:bodyPr/>
          <a:lstStyle/>
          <a:p>
            <a:endParaRPr lang="en-US" sz="1200"/>
          </a:p>
        </p:txBody>
      </p:sp>
      <p:sp>
        <p:nvSpPr>
          <p:cNvPr id="34" name="Text 32"/>
          <p:cNvSpPr/>
          <p:nvPr/>
        </p:nvSpPr>
        <p:spPr>
          <a:xfrm>
            <a:off x="7884912" y="1767274"/>
            <a:ext cx="1824206"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MENU GEN (S)</a:t>
            </a:r>
            <a:endParaRPr lang="en-US" sz="1100"/>
          </a:p>
        </p:txBody>
      </p:sp>
      <p:sp>
        <p:nvSpPr>
          <p:cNvPr id="35" name="Shape 33"/>
          <p:cNvSpPr/>
          <p:nvPr/>
        </p:nvSpPr>
        <p:spPr>
          <a:xfrm>
            <a:off x="9798017" y="2047655"/>
            <a:ext cx="1835216" cy="10583"/>
          </a:xfrm>
          <a:prstGeom prst="rect">
            <a:avLst/>
          </a:prstGeom>
          <a:solidFill>
            <a:srgbClr val="000000"/>
          </a:solidFill>
          <a:ln/>
        </p:spPr>
        <p:txBody>
          <a:bodyPr/>
          <a:lstStyle/>
          <a:p>
            <a:endParaRPr lang="en-US" sz="1200"/>
          </a:p>
        </p:txBody>
      </p:sp>
      <p:sp>
        <p:nvSpPr>
          <p:cNvPr id="36" name="Text 34"/>
          <p:cNvSpPr/>
          <p:nvPr/>
        </p:nvSpPr>
        <p:spPr>
          <a:xfrm>
            <a:off x="9831861" y="1767274"/>
            <a:ext cx="1712473" cy="22958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100" b="1" kern="0" spc="66">
                <a:solidFill>
                  <a:srgbClr val="3D3A30"/>
                </a:solidFill>
                <a:latin typeface="Arial" pitchFamily="34" charset="0"/>
                <a:ea typeface="Arial" pitchFamily="34" charset="-122"/>
                <a:cs typeface="Arial" pitchFamily="34" charset="-120"/>
              </a:rPr>
              <a:t>STEP OPT (S)</a:t>
            </a:r>
            <a:endParaRPr lang="en-US" sz="1100"/>
          </a:p>
        </p:txBody>
      </p:sp>
      <p:sp>
        <p:nvSpPr>
          <p:cNvPr id="37" name="Shape 35"/>
          <p:cNvSpPr/>
          <p:nvPr/>
        </p:nvSpPr>
        <p:spPr>
          <a:xfrm>
            <a:off x="6235348" y="2391889"/>
            <a:ext cx="1618975" cy="6350"/>
          </a:xfrm>
          <a:prstGeom prst="rect">
            <a:avLst/>
          </a:prstGeom>
          <a:solidFill>
            <a:srgbClr val="E6E0D2"/>
          </a:solidFill>
          <a:ln/>
        </p:spPr>
        <p:txBody>
          <a:bodyPr/>
          <a:lstStyle/>
          <a:p>
            <a:endParaRPr lang="en-US" sz="1200"/>
          </a:p>
        </p:txBody>
      </p:sp>
      <p:sp>
        <p:nvSpPr>
          <p:cNvPr id="38" name="Text 36"/>
          <p:cNvSpPr/>
          <p:nvPr/>
        </p:nvSpPr>
        <p:spPr>
          <a:xfrm>
            <a:off x="6260748" y="2109038"/>
            <a:ext cx="1517375"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6</a:t>
            </a:r>
            <a:endParaRPr lang="en-US" sz="1200"/>
          </a:p>
        </p:txBody>
      </p:sp>
      <p:sp>
        <p:nvSpPr>
          <p:cNvPr id="39" name="Shape 37"/>
          <p:cNvSpPr/>
          <p:nvPr/>
        </p:nvSpPr>
        <p:spPr>
          <a:xfrm>
            <a:off x="7854323" y="2391889"/>
            <a:ext cx="1943695" cy="6350"/>
          </a:xfrm>
          <a:prstGeom prst="rect">
            <a:avLst/>
          </a:prstGeom>
          <a:solidFill>
            <a:srgbClr val="E6E0D2"/>
          </a:solidFill>
          <a:ln/>
        </p:spPr>
        <p:txBody>
          <a:bodyPr/>
          <a:lstStyle/>
          <a:p>
            <a:endParaRPr lang="en-US" sz="1200"/>
          </a:p>
        </p:txBody>
      </p:sp>
      <p:sp>
        <p:nvSpPr>
          <p:cNvPr id="40" name="Text 38"/>
          <p:cNvSpPr/>
          <p:nvPr/>
        </p:nvSpPr>
        <p:spPr>
          <a:xfrm>
            <a:off x="7872212" y="2109038"/>
            <a:ext cx="1849606"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0.42</a:t>
            </a:r>
            <a:endParaRPr lang="en-US" sz="1200"/>
          </a:p>
        </p:txBody>
      </p:sp>
      <p:sp>
        <p:nvSpPr>
          <p:cNvPr id="41" name="Shape 39"/>
          <p:cNvSpPr/>
          <p:nvPr/>
        </p:nvSpPr>
        <p:spPr>
          <a:xfrm>
            <a:off x="9798017" y="2391889"/>
            <a:ext cx="1835216" cy="6350"/>
          </a:xfrm>
          <a:prstGeom prst="rect">
            <a:avLst/>
          </a:prstGeom>
          <a:solidFill>
            <a:srgbClr val="E6E0D2"/>
          </a:solidFill>
          <a:ln/>
        </p:spPr>
        <p:txBody>
          <a:bodyPr/>
          <a:lstStyle/>
          <a:p>
            <a:endParaRPr lang="en-US" sz="1200"/>
          </a:p>
        </p:txBody>
      </p:sp>
      <p:sp>
        <p:nvSpPr>
          <p:cNvPr id="42" name="Text 40"/>
          <p:cNvSpPr/>
          <p:nvPr/>
        </p:nvSpPr>
        <p:spPr>
          <a:xfrm>
            <a:off x="9819161" y="2109038"/>
            <a:ext cx="1737873" cy="257451"/>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0.31</a:t>
            </a:r>
            <a:endParaRPr lang="en-US" sz="1200"/>
          </a:p>
        </p:txBody>
      </p:sp>
      <p:sp>
        <p:nvSpPr>
          <p:cNvPr id="43" name="Shape 41"/>
          <p:cNvSpPr/>
          <p:nvPr/>
        </p:nvSpPr>
        <p:spPr>
          <a:xfrm>
            <a:off x="6235348" y="2725540"/>
            <a:ext cx="1618975" cy="6350"/>
          </a:xfrm>
          <a:prstGeom prst="rect">
            <a:avLst/>
          </a:prstGeom>
          <a:solidFill>
            <a:srgbClr val="E6E0D2"/>
          </a:solidFill>
          <a:ln/>
        </p:spPr>
        <p:txBody>
          <a:bodyPr/>
          <a:lstStyle/>
          <a:p>
            <a:endParaRPr lang="en-US" sz="1200"/>
          </a:p>
        </p:txBody>
      </p:sp>
      <p:sp>
        <p:nvSpPr>
          <p:cNvPr id="44" name="Text 42"/>
          <p:cNvSpPr/>
          <p:nvPr/>
        </p:nvSpPr>
        <p:spPr>
          <a:xfrm>
            <a:off x="6260748" y="2446217"/>
            <a:ext cx="151737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12</a:t>
            </a:r>
            <a:endParaRPr lang="en-US" sz="1200"/>
          </a:p>
        </p:txBody>
      </p:sp>
      <p:sp>
        <p:nvSpPr>
          <p:cNvPr id="45" name="Shape 43"/>
          <p:cNvSpPr/>
          <p:nvPr/>
        </p:nvSpPr>
        <p:spPr>
          <a:xfrm>
            <a:off x="7854323" y="2725540"/>
            <a:ext cx="1943695" cy="6350"/>
          </a:xfrm>
          <a:prstGeom prst="rect">
            <a:avLst/>
          </a:prstGeom>
          <a:solidFill>
            <a:srgbClr val="E6E0D2"/>
          </a:solidFill>
          <a:ln/>
        </p:spPr>
        <p:txBody>
          <a:bodyPr/>
          <a:lstStyle/>
          <a:p>
            <a:endParaRPr lang="en-US" sz="1200"/>
          </a:p>
        </p:txBody>
      </p:sp>
      <p:sp>
        <p:nvSpPr>
          <p:cNvPr id="46" name="Text 44"/>
          <p:cNvSpPr/>
          <p:nvPr/>
        </p:nvSpPr>
        <p:spPr>
          <a:xfrm>
            <a:off x="7872212" y="2446217"/>
            <a:ext cx="1849606"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0.61</a:t>
            </a:r>
            <a:endParaRPr lang="en-US" sz="1200"/>
          </a:p>
        </p:txBody>
      </p:sp>
      <p:sp>
        <p:nvSpPr>
          <p:cNvPr id="47" name="Shape 45"/>
          <p:cNvSpPr/>
          <p:nvPr/>
        </p:nvSpPr>
        <p:spPr>
          <a:xfrm>
            <a:off x="9798017" y="2725540"/>
            <a:ext cx="1835216" cy="6350"/>
          </a:xfrm>
          <a:prstGeom prst="rect">
            <a:avLst/>
          </a:prstGeom>
          <a:solidFill>
            <a:srgbClr val="E6E0D2"/>
          </a:solidFill>
          <a:ln/>
        </p:spPr>
        <p:txBody>
          <a:bodyPr/>
          <a:lstStyle/>
          <a:p>
            <a:endParaRPr lang="en-US" sz="1200"/>
          </a:p>
        </p:txBody>
      </p:sp>
      <p:sp>
        <p:nvSpPr>
          <p:cNvPr id="48" name="Text 46"/>
          <p:cNvSpPr/>
          <p:nvPr/>
        </p:nvSpPr>
        <p:spPr>
          <a:xfrm>
            <a:off x="9819161" y="2446217"/>
            <a:ext cx="173787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0.54</a:t>
            </a:r>
            <a:endParaRPr lang="en-US" sz="1200"/>
          </a:p>
        </p:txBody>
      </p:sp>
      <p:sp>
        <p:nvSpPr>
          <p:cNvPr id="49" name="Shape 47"/>
          <p:cNvSpPr/>
          <p:nvPr/>
        </p:nvSpPr>
        <p:spPr>
          <a:xfrm>
            <a:off x="6235348" y="2729067"/>
            <a:ext cx="5397886" cy="333651"/>
          </a:xfrm>
          <a:prstGeom prst="rect">
            <a:avLst/>
          </a:prstGeom>
          <a:solidFill>
            <a:srgbClr val="F5ECD7"/>
          </a:solidFill>
          <a:ln/>
        </p:spPr>
        <p:txBody>
          <a:bodyPr/>
          <a:lstStyle/>
          <a:p>
            <a:endParaRPr lang="en-US" sz="1200"/>
          </a:p>
        </p:txBody>
      </p:sp>
      <p:sp>
        <p:nvSpPr>
          <p:cNvPr id="50" name="Shape 48"/>
          <p:cNvSpPr/>
          <p:nvPr/>
        </p:nvSpPr>
        <p:spPr>
          <a:xfrm>
            <a:off x="6235348" y="3059190"/>
            <a:ext cx="1618975" cy="6350"/>
          </a:xfrm>
          <a:prstGeom prst="rect">
            <a:avLst/>
          </a:prstGeom>
          <a:solidFill>
            <a:srgbClr val="CFAE70"/>
          </a:solidFill>
          <a:ln/>
        </p:spPr>
        <p:txBody>
          <a:bodyPr/>
          <a:lstStyle/>
          <a:p>
            <a:endParaRPr lang="en-US" sz="1200"/>
          </a:p>
        </p:txBody>
      </p:sp>
      <p:sp>
        <p:nvSpPr>
          <p:cNvPr id="51" name="Shape 49"/>
          <p:cNvSpPr/>
          <p:nvPr/>
        </p:nvSpPr>
        <p:spPr>
          <a:xfrm>
            <a:off x="6235348" y="2729067"/>
            <a:ext cx="24695" cy="333651"/>
          </a:xfrm>
          <a:prstGeom prst="rect">
            <a:avLst/>
          </a:prstGeom>
          <a:solidFill>
            <a:srgbClr val="CFAE70"/>
          </a:solidFill>
          <a:ln/>
        </p:spPr>
        <p:txBody>
          <a:bodyPr/>
          <a:lstStyle/>
          <a:p>
            <a:endParaRPr lang="en-US" sz="1200"/>
          </a:p>
        </p:txBody>
      </p:sp>
      <p:sp>
        <p:nvSpPr>
          <p:cNvPr id="52" name="Text 50"/>
          <p:cNvSpPr/>
          <p:nvPr/>
        </p:nvSpPr>
        <p:spPr>
          <a:xfrm>
            <a:off x="6285442" y="2779867"/>
            <a:ext cx="1492680"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30</a:t>
            </a:r>
            <a:endParaRPr lang="en-US" sz="1200"/>
          </a:p>
        </p:txBody>
      </p:sp>
      <p:sp>
        <p:nvSpPr>
          <p:cNvPr id="53" name="Shape 51"/>
          <p:cNvSpPr/>
          <p:nvPr/>
        </p:nvSpPr>
        <p:spPr>
          <a:xfrm>
            <a:off x="7854323" y="3059190"/>
            <a:ext cx="1943695" cy="6350"/>
          </a:xfrm>
          <a:prstGeom prst="rect">
            <a:avLst/>
          </a:prstGeom>
          <a:solidFill>
            <a:srgbClr val="CFAE70"/>
          </a:solidFill>
          <a:ln/>
        </p:spPr>
        <p:txBody>
          <a:bodyPr/>
          <a:lstStyle/>
          <a:p>
            <a:endParaRPr lang="en-US" sz="1200"/>
          </a:p>
        </p:txBody>
      </p:sp>
      <p:sp>
        <p:nvSpPr>
          <p:cNvPr id="54" name="Text 52"/>
          <p:cNvSpPr/>
          <p:nvPr/>
        </p:nvSpPr>
        <p:spPr>
          <a:xfrm>
            <a:off x="7872212" y="2779867"/>
            <a:ext cx="1849606"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0.80</a:t>
            </a:r>
            <a:endParaRPr lang="en-US" sz="1200"/>
          </a:p>
        </p:txBody>
      </p:sp>
      <p:sp>
        <p:nvSpPr>
          <p:cNvPr id="55" name="Shape 53"/>
          <p:cNvSpPr/>
          <p:nvPr/>
        </p:nvSpPr>
        <p:spPr>
          <a:xfrm>
            <a:off x="9798017" y="3059190"/>
            <a:ext cx="1835216" cy="6350"/>
          </a:xfrm>
          <a:prstGeom prst="rect">
            <a:avLst/>
          </a:prstGeom>
          <a:solidFill>
            <a:srgbClr val="CFAE70"/>
          </a:solidFill>
          <a:ln/>
        </p:spPr>
        <p:txBody>
          <a:bodyPr/>
          <a:lstStyle/>
          <a:p>
            <a:endParaRPr lang="en-US" sz="1200"/>
          </a:p>
        </p:txBody>
      </p:sp>
      <p:sp>
        <p:nvSpPr>
          <p:cNvPr id="56" name="Text 54"/>
          <p:cNvSpPr/>
          <p:nvPr/>
        </p:nvSpPr>
        <p:spPr>
          <a:xfrm>
            <a:off x="9819161" y="2779867"/>
            <a:ext cx="173787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b="1">
                <a:solidFill>
                  <a:srgbClr val="000000"/>
                </a:solidFill>
                <a:latin typeface="Arial" pitchFamily="34" charset="0"/>
                <a:ea typeface="Arial" pitchFamily="34" charset="-122"/>
                <a:cs typeface="Arial" pitchFamily="34" charset="-120"/>
              </a:rPr>
              <a:t>0.99</a:t>
            </a:r>
            <a:endParaRPr lang="en-US" sz="1200"/>
          </a:p>
        </p:txBody>
      </p:sp>
      <p:sp>
        <p:nvSpPr>
          <p:cNvPr id="57" name="Shape 55"/>
          <p:cNvSpPr/>
          <p:nvPr/>
        </p:nvSpPr>
        <p:spPr>
          <a:xfrm>
            <a:off x="6235348" y="3392841"/>
            <a:ext cx="1618975" cy="6350"/>
          </a:xfrm>
          <a:prstGeom prst="rect">
            <a:avLst/>
          </a:prstGeom>
          <a:solidFill>
            <a:srgbClr val="E6E0D2"/>
          </a:solidFill>
          <a:ln/>
        </p:spPr>
        <p:txBody>
          <a:bodyPr/>
          <a:lstStyle/>
          <a:p>
            <a:endParaRPr lang="en-US" sz="1200"/>
          </a:p>
        </p:txBody>
      </p:sp>
      <p:sp>
        <p:nvSpPr>
          <p:cNvPr id="58" name="Text 56"/>
          <p:cNvSpPr/>
          <p:nvPr/>
        </p:nvSpPr>
        <p:spPr>
          <a:xfrm>
            <a:off x="6260748" y="3113517"/>
            <a:ext cx="1517375"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60</a:t>
            </a:r>
            <a:endParaRPr lang="en-US" sz="1200"/>
          </a:p>
        </p:txBody>
      </p:sp>
      <p:sp>
        <p:nvSpPr>
          <p:cNvPr id="59" name="Shape 57"/>
          <p:cNvSpPr/>
          <p:nvPr/>
        </p:nvSpPr>
        <p:spPr>
          <a:xfrm>
            <a:off x="7854323" y="3392841"/>
            <a:ext cx="1943695" cy="6350"/>
          </a:xfrm>
          <a:prstGeom prst="rect">
            <a:avLst/>
          </a:prstGeom>
          <a:solidFill>
            <a:srgbClr val="E6E0D2"/>
          </a:solidFill>
          <a:ln/>
        </p:spPr>
        <p:txBody>
          <a:bodyPr/>
          <a:lstStyle/>
          <a:p>
            <a:endParaRPr lang="en-US" sz="1200"/>
          </a:p>
        </p:txBody>
      </p:sp>
      <p:sp>
        <p:nvSpPr>
          <p:cNvPr id="60" name="Text 58"/>
          <p:cNvSpPr/>
          <p:nvPr/>
        </p:nvSpPr>
        <p:spPr>
          <a:xfrm>
            <a:off x="7872212" y="3113517"/>
            <a:ext cx="1849606"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1.42</a:t>
            </a:r>
            <a:endParaRPr lang="en-US" sz="1200"/>
          </a:p>
        </p:txBody>
      </p:sp>
      <p:sp>
        <p:nvSpPr>
          <p:cNvPr id="61" name="Shape 59"/>
          <p:cNvSpPr/>
          <p:nvPr/>
        </p:nvSpPr>
        <p:spPr>
          <a:xfrm>
            <a:off x="9798017" y="3392841"/>
            <a:ext cx="1835216" cy="6350"/>
          </a:xfrm>
          <a:prstGeom prst="rect">
            <a:avLst/>
          </a:prstGeom>
          <a:solidFill>
            <a:srgbClr val="E6E0D2"/>
          </a:solidFill>
          <a:ln/>
        </p:spPr>
        <p:txBody>
          <a:bodyPr/>
          <a:lstStyle/>
          <a:p>
            <a:endParaRPr lang="en-US" sz="1200"/>
          </a:p>
        </p:txBody>
      </p:sp>
      <p:sp>
        <p:nvSpPr>
          <p:cNvPr id="62" name="Text 60"/>
          <p:cNvSpPr/>
          <p:nvPr/>
        </p:nvSpPr>
        <p:spPr>
          <a:xfrm>
            <a:off x="9819161" y="3113517"/>
            <a:ext cx="1737873" cy="253923"/>
          </a:xfrm>
          <a:prstGeom prst="rect">
            <a:avLst/>
          </a:prstGeom>
          <a:noFill/>
          <a:ln/>
        </p:spPr>
        <p:txBody>
          <a:bodyPr wrap="square" lIns="16933" tIns="16933" rIns="16933" bIns="16933" rtlCol="0" anchor="ctr">
            <a:normAutofit fontScale="92500" lnSpcReduction="10000"/>
          </a:bodyPr>
          <a:lstStyle/>
          <a:p>
            <a:pPr algn="r">
              <a:lnSpc>
                <a:spcPct val="150000"/>
              </a:lnSpc>
            </a:pPr>
            <a:r>
              <a:rPr lang="en-US" sz="1200">
                <a:solidFill>
                  <a:srgbClr val="000000"/>
                </a:solidFill>
                <a:latin typeface="Arial" pitchFamily="34" charset="0"/>
                <a:ea typeface="Arial" pitchFamily="34" charset="-122"/>
                <a:cs typeface="Arial" pitchFamily="34" charset="-120"/>
              </a:rPr>
              <a:t>1.71</a:t>
            </a:r>
            <a:endParaRPr lang="en-US" sz="1200"/>
          </a:p>
        </p:txBody>
      </p:sp>
      <p:sp>
        <p:nvSpPr>
          <p:cNvPr id="63" name="Text 61"/>
          <p:cNvSpPr/>
          <p:nvPr/>
        </p:nvSpPr>
        <p:spPr>
          <a:xfrm>
            <a:off x="6223001" y="3461632"/>
            <a:ext cx="5572540" cy="421613"/>
          </a:xfrm>
          <a:prstGeom prst="rect">
            <a:avLst/>
          </a:prstGeom>
          <a:noFill/>
          <a:ln/>
        </p:spPr>
        <p:txBody>
          <a:bodyPr wrap="square" lIns="16933" tIns="16933" rIns="16933" bIns="16933" rtlCol="0" anchor="t">
            <a:normAutofit fontScale="92500" lnSpcReduction="20000"/>
          </a:bodyPr>
          <a:lstStyle/>
          <a:p>
            <a:pPr>
              <a:lnSpc>
                <a:spcPct val="130000"/>
              </a:lnSpc>
            </a:pPr>
            <a:r>
              <a:rPr lang="en-US" sz="1200" i="1">
                <a:solidFill>
                  <a:srgbClr val="5A5546"/>
                </a:solidFill>
                <a:latin typeface="Arial" pitchFamily="34" charset="0"/>
                <a:ea typeface="Arial" pitchFamily="34" charset="-122"/>
                <a:cs typeface="Arial" pitchFamily="34" charset="-120"/>
              </a:rPr>
              <a:t>Roughly linear in number of EVs; MILP work scales as |𝓕| × L scenarios per arrival. Comfortably real-time at the operational fleet size of this site.</a:t>
            </a:r>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a:extLst>
              <a:ext uri="{FF2B5EF4-FFF2-40B4-BE49-F238E27FC236}">
                <a16:creationId xmlns:a16="http://schemas.microsoft.com/office/drawing/2014/main" id="{4E19E870-5442-9B44-519A-01CCCABF3D62}"/>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3</a:t>
            </a:fld>
            <a:endParaRPr lang="en-US"/>
          </a:p>
        </p:txBody>
      </p:sp>
      <p:sp>
        <p:nvSpPr>
          <p:cNvPr id="30" name="Text 1">
            <a:extLst>
              <a:ext uri="{FF2B5EF4-FFF2-40B4-BE49-F238E27FC236}">
                <a16:creationId xmlns:a16="http://schemas.microsoft.com/office/drawing/2014/main" id="{BBEE5AA7-D4E6-01D9-AED8-63ECBE707308}"/>
              </a:ext>
            </a:extLst>
          </p:cNvPr>
          <p:cNvSpPr/>
          <p:nvPr/>
        </p:nvSpPr>
        <p:spPr>
          <a:xfrm>
            <a:off x="548639" y="231854"/>
            <a:ext cx="11406701" cy="426708"/>
          </a:xfrm>
          <a:prstGeom prst="rect">
            <a:avLst/>
          </a:prstGeom>
          <a:noFill/>
          <a:ln/>
        </p:spPr>
        <p:txBody>
          <a:bodyPr wrap="square" lIns="16933" tIns="16933" rIns="16933" bIns="16933" rtlCol="0" anchor="t">
            <a:normAutofit lnSpcReduction="10000"/>
          </a:bodyPr>
          <a:lstStyle/>
          <a:p>
            <a:r>
              <a:rPr lang="en-US" sz="2800">
                <a:solidFill>
                  <a:srgbClr val="0F172A"/>
                </a:solidFill>
                <a:latin typeface="IBM Plex Serif" panose="02060503050406000203" pitchFamily="18" charset="77"/>
                <a:ea typeface="Calibri" pitchFamily="34" charset="-122"/>
                <a:cs typeface="Calibri" pitchFamily="34" charset="-120"/>
              </a:rPr>
              <a:t>Adding human in the loop: EV user flexibility</a:t>
            </a:r>
            <a:endParaRPr lang="en-US" sz="2800">
              <a:latin typeface="IBM Plex Serif" panose="02060503050406000203" pitchFamily="18" charset="77"/>
            </a:endParaRPr>
          </a:p>
        </p:txBody>
      </p:sp>
      <p:sp>
        <p:nvSpPr>
          <p:cNvPr id="3" name="TextBox 2">
            <a:extLst>
              <a:ext uri="{FF2B5EF4-FFF2-40B4-BE49-F238E27FC236}">
                <a16:creationId xmlns:a16="http://schemas.microsoft.com/office/drawing/2014/main" id="{D618DB36-F041-3A04-979C-1520AA60C5F3}"/>
              </a:ext>
            </a:extLst>
          </p:cNvPr>
          <p:cNvSpPr txBox="1"/>
          <p:nvPr/>
        </p:nvSpPr>
        <p:spPr>
          <a:xfrm>
            <a:off x="548639" y="968727"/>
            <a:ext cx="11406701" cy="369332"/>
          </a:xfrm>
          <a:prstGeom prst="rect">
            <a:avLst/>
          </a:prstGeom>
          <a:noFill/>
        </p:spPr>
        <p:txBody>
          <a:bodyPr wrap="square">
            <a:spAutoFit/>
          </a:bodyPr>
          <a:lstStyle/>
          <a:p>
            <a:r>
              <a:rPr lang="en-US" sz="1800" dirty="0">
                <a:solidFill>
                  <a:srgbClr val="000000"/>
                </a:solidFill>
                <a:latin typeface="Aptos" panose="020B0004020202020204" pitchFamily="34" charset="0"/>
              </a:rPr>
              <a:t>Prior V2B work, including ours, optimized charging under uncertainty </a:t>
            </a:r>
            <a:r>
              <a:rPr lang="en-US" sz="1800" b="1" dirty="0">
                <a:solidFill>
                  <a:srgbClr val="000000"/>
                </a:solidFill>
                <a:latin typeface="Aptos" panose="020B0004020202020204" pitchFamily="34" charset="0"/>
              </a:rPr>
              <a:t>but treated user needs as fixed inputs</a:t>
            </a:r>
            <a:r>
              <a:rPr lang="en-US" sz="1800" dirty="0">
                <a:solidFill>
                  <a:srgbClr val="000000"/>
                </a:solidFill>
                <a:latin typeface="Aptos" panose="020B0004020202020204" pitchFamily="34" charset="0"/>
              </a:rPr>
              <a:t>.</a:t>
            </a:r>
          </a:p>
        </p:txBody>
      </p:sp>
      <p:grpSp>
        <p:nvGrpSpPr>
          <p:cNvPr id="12" name="Group 11">
            <a:extLst>
              <a:ext uri="{FF2B5EF4-FFF2-40B4-BE49-F238E27FC236}">
                <a16:creationId xmlns:a16="http://schemas.microsoft.com/office/drawing/2014/main" id="{5D677819-1FD1-DCF9-953F-86DE1D07ECB5}"/>
              </a:ext>
            </a:extLst>
          </p:cNvPr>
          <p:cNvGrpSpPr/>
          <p:nvPr/>
        </p:nvGrpSpPr>
        <p:grpSpPr>
          <a:xfrm>
            <a:off x="743414" y="1401385"/>
            <a:ext cx="10705171" cy="2619563"/>
            <a:chOff x="1976493" y="1382989"/>
            <a:chExt cx="7874646" cy="2619563"/>
          </a:xfrm>
        </p:grpSpPr>
        <p:sp>
          <p:nvSpPr>
            <p:cNvPr id="4" name="Text 36">
              <a:extLst>
                <a:ext uri="{FF2B5EF4-FFF2-40B4-BE49-F238E27FC236}">
                  <a16:creationId xmlns:a16="http://schemas.microsoft.com/office/drawing/2014/main" id="{3C98BEEE-B632-2C73-E4D4-1352F449E4FC}"/>
                </a:ext>
              </a:extLst>
            </p:cNvPr>
            <p:cNvSpPr/>
            <p:nvPr/>
          </p:nvSpPr>
          <p:spPr>
            <a:xfrm>
              <a:off x="2645303" y="1382989"/>
              <a:ext cx="6909770" cy="487680"/>
            </a:xfrm>
            <a:prstGeom prst="rect">
              <a:avLst/>
            </a:prstGeom>
            <a:noFill/>
            <a:ln/>
          </p:spPr>
          <p:txBody>
            <a:bodyPr wrap="square" lIns="0" tIns="0" rIns="0" bIns="0" rtlCol="0" anchor="ctr"/>
            <a:lstStyle/>
            <a:p>
              <a:r>
                <a:rPr lang="en-US" sz="1600" b="1" spc="200" dirty="0">
                  <a:latin typeface="Calibri" panose="020F0502020204030204" pitchFamily="34" charset="0"/>
                  <a:ea typeface="Calibri" pitchFamily="34" charset="-122"/>
                  <a:cs typeface="Calibri" panose="020F0502020204030204" pitchFamily="34" charset="0"/>
                </a:rPr>
                <a:t>Simulation                 →                 Online Control                 →               Learning </a:t>
              </a:r>
              <a:endParaRPr lang="en-US" sz="1600" spc="200" dirty="0">
                <a:latin typeface="Calibri" panose="020F0502020204030204" pitchFamily="34" charset="0"/>
                <a:cs typeface="Calibri" panose="020F0502020204030204" pitchFamily="34" charset="0"/>
              </a:endParaRPr>
            </a:p>
          </p:txBody>
        </p:sp>
        <p:sp>
          <p:nvSpPr>
            <p:cNvPr id="7" name="Shape 3">
              <a:extLst>
                <a:ext uri="{FF2B5EF4-FFF2-40B4-BE49-F238E27FC236}">
                  <a16:creationId xmlns:a16="http://schemas.microsoft.com/office/drawing/2014/main" id="{1B1FDC0D-8715-A22A-84CD-76B0033C4C54}"/>
                </a:ext>
              </a:extLst>
            </p:cNvPr>
            <p:cNvSpPr/>
            <p:nvPr/>
          </p:nvSpPr>
          <p:spPr>
            <a:xfrm flipV="1">
              <a:off x="2930269" y="2617307"/>
              <a:ext cx="5748998" cy="1162"/>
            </a:xfrm>
            <a:prstGeom prst="line">
              <a:avLst/>
            </a:prstGeom>
            <a:ln/>
          </p:spPr>
          <p:style>
            <a:lnRef idx="1">
              <a:schemeClr val="accent1"/>
            </a:lnRef>
            <a:fillRef idx="0">
              <a:schemeClr val="accent1"/>
            </a:fillRef>
            <a:effectRef idx="0">
              <a:schemeClr val="accent1"/>
            </a:effectRef>
            <a:fontRef idx="minor">
              <a:schemeClr val="tx1"/>
            </a:fontRef>
          </p:style>
          <p:txBody>
            <a:bodyPr/>
            <a:lstStyle/>
            <a:p>
              <a:endParaRPr lang="en-US" sz="4267">
                <a:latin typeface="Calibri" panose="020F0502020204030204" pitchFamily="34" charset="0"/>
                <a:cs typeface="Calibri" panose="020F0502020204030204" pitchFamily="34" charset="0"/>
              </a:endParaRPr>
            </a:p>
          </p:txBody>
        </p:sp>
        <p:sp>
          <p:nvSpPr>
            <p:cNvPr id="24" name="Shape 4">
              <a:extLst>
                <a:ext uri="{FF2B5EF4-FFF2-40B4-BE49-F238E27FC236}">
                  <a16:creationId xmlns:a16="http://schemas.microsoft.com/office/drawing/2014/main" id="{81795CC1-2B66-4CF4-1912-7F8C966FB142}"/>
                </a:ext>
              </a:extLst>
            </p:cNvPr>
            <p:cNvSpPr/>
            <p:nvPr/>
          </p:nvSpPr>
          <p:spPr>
            <a:xfrm>
              <a:off x="2881890" y="2484445"/>
              <a:ext cx="200189" cy="261036"/>
            </a:xfrm>
            <a:prstGeom prst="ellipse">
              <a:avLst/>
            </a:prstGeom>
            <a:solidFill>
              <a:schemeClr val="accent2">
                <a:lumMod val="40000"/>
                <a:lumOff val="60000"/>
              </a:schemeClr>
            </a:solidFill>
            <a:ln/>
          </p:spPr>
          <p:txBody>
            <a:bodyPr/>
            <a:lstStyle/>
            <a:p>
              <a:endParaRPr lang="en-US" sz="4267">
                <a:latin typeface="Calibri" panose="020F0502020204030204" pitchFamily="34" charset="0"/>
                <a:cs typeface="Calibri" panose="020F0502020204030204" pitchFamily="34" charset="0"/>
              </a:endParaRPr>
            </a:p>
          </p:txBody>
        </p:sp>
        <p:sp>
          <p:nvSpPr>
            <p:cNvPr id="26" name="Text 5">
              <a:extLst>
                <a:ext uri="{FF2B5EF4-FFF2-40B4-BE49-F238E27FC236}">
                  <a16:creationId xmlns:a16="http://schemas.microsoft.com/office/drawing/2014/main" id="{C96D9DE9-4B50-BFB9-E093-1347128F3F23}"/>
                </a:ext>
              </a:extLst>
            </p:cNvPr>
            <p:cNvSpPr/>
            <p:nvPr/>
          </p:nvSpPr>
          <p:spPr>
            <a:xfrm>
              <a:off x="2319205" y="1746874"/>
              <a:ext cx="1463040" cy="426720"/>
            </a:xfrm>
            <a:prstGeom prst="rect">
              <a:avLst/>
            </a:prstGeom>
            <a:noFill/>
            <a:ln/>
          </p:spPr>
          <p:txBody>
            <a:bodyPr wrap="square" lIns="0" tIns="0" rIns="0" bIns="0" rtlCol="0" anchor="ctr"/>
            <a:lstStyle/>
            <a:p>
              <a:pPr algn="ctr"/>
              <a:r>
                <a:rPr lang="en-US" sz="1867">
                  <a:solidFill>
                    <a:srgbClr val="555555"/>
                  </a:solidFill>
                  <a:latin typeface="Calibri" panose="020F0502020204030204" pitchFamily="34" charset="0"/>
                  <a:ea typeface="Calibri" pitchFamily="34" charset="-122"/>
                  <a:cs typeface="Calibri" panose="020F0502020204030204" pitchFamily="34" charset="0"/>
                </a:rPr>
                <a:t>2024</a:t>
              </a:r>
              <a:endParaRPr lang="en-US" sz="1867">
                <a:latin typeface="Calibri" panose="020F0502020204030204" pitchFamily="34" charset="0"/>
                <a:cs typeface="Calibri" panose="020F0502020204030204" pitchFamily="34" charset="0"/>
              </a:endParaRPr>
            </a:p>
          </p:txBody>
        </p:sp>
        <p:sp>
          <p:nvSpPr>
            <p:cNvPr id="27" name="Text 8">
              <a:extLst>
                <a:ext uri="{FF2B5EF4-FFF2-40B4-BE49-F238E27FC236}">
                  <a16:creationId xmlns:a16="http://schemas.microsoft.com/office/drawing/2014/main" id="{0F5AF55D-5080-49D1-4E85-F230CE28D9D8}"/>
                </a:ext>
              </a:extLst>
            </p:cNvPr>
            <p:cNvSpPr/>
            <p:nvPr/>
          </p:nvSpPr>
          <p:spPr>
            <a:xfrm>
              <a:off x="2278900" y="2114639"/>
              <a:ext cx="1584960" cy="304800"/>
            </a:xfrm>
            <a:prstGeom prst="rect">
              <a:avLst/>
            </a:prstGeom>
            <a:noFill/>
            <a:ln/>
          </p:spPr>
          <p:txBody>
            <a:bodyPr wrap="square" lIns="0" tIns="0" rIns="0" bIns="0" rtlCol="0" anchor="ctr"/>
            <a:lstStyle/>
            <a:p>
              <a:pPr algn="ctr"/>
              <a:r>
                <a:rPr lang="en-US" sz="1600">
                  <a:solidFill>
                    <a:schemeClr val="accent1">
                      <a:lumMod val="75000"/>
                    </a:schemeClr>
                  </a:solidFill>
                  <a:latin typeface="Calibri" panose="020F0502020204030204" pitchFamily="34" charset="0"/>
                  <a:ea typeface="Calibri" pitchFamily="34" charset="-122"/>
                  <a:cs typeface="Calibri" panose="020F0502020204030204" pitchFamily="34" charset="0"/>
                </a:rPr>
                <a:t>SMARTCOMP</a:t>
              </a:r>
              <a:endParaRPr lang="en-US" sz="1600">
                <a:solidFill>
                  <a:schemeClr val="accent1">
                    <a:lumMod val="75000"/>
                  </a:schemeClr>
                </a:solidFill>
                <a:latin typeface="Calibri" panose="020F0502020204030204" pitchFamily="34" charset="0"/>
                <a:cs typeface="Calibri" panose="020F0502020204030204" pitchFamily="34" charset="0"/>
              </a:endParaRPr>
            </a:p>
          </p:txBody>
        </p:sp>
        <p:sp>
          <p:nvSpPr>
            <p:cNvPr id="28" name="Shape 10">
              <a:extLst>
                <a:ext uri="{FF2B5EF4-FFF2-40B4-BE49-F238E27FC236}">
                  <a16:creationId xmlns:a16="http://schemas.microsoft.com/office/drawing/2014/main" id="{AAF5FD6C-5B3D-C9D0-B41A-1DC61CAF2125}"/>
                </a:ext>
              </a:extLst>
            </p:cNvPr>
            <p:cNvSpPr/>
            <p:nvPr/>
          </p:nvSpPr>
          <p:spPr>
            <a:xfrm>
              <a:off x="5831142" y="2485994"/>
              <a:ext cx="200189" cy="264031"/>
            </a:xfrm>
            <a:prstGeom prst="ellipse">
              <a:avLst/>
            </a:prstGeom>
            <a:solidFill>
              <a:schemeClr val="accent2">
                <a:lumMod val="40000"/>
                <a:lumOff val="60000"/>
              </a:schemeClr>
            </a:solidFill>
            <a:ln/>
          </p:spPr>
          <p:txBody>
            <a:bodyPr/>
            <a:lstStyle/>
            <a:p>
              <a:endParaRPr lang="en-US" sz="4267">
                <a:latin typeface="Calibri" panose="020F0502020204030204" pitchFamily="34" charset="0"/>
                <a:cs typeface="Calibri" panose="020F0502020204030204" pitchFamily="34" charset="0"/>
              </a:endParaRPr>
            </a:p>
          </p:txBody>
        </p:sp>
        <p:sp>
          <p:nvSpPr>
            <p:cNvPr id="31" name="Text 11">
              <a:extLst>
                <a:ext uri="{FF2B5EF4-FFF2-40B4-BE49-F238E27FC236}">
                  <a16:creationId xmlns:a16="http://schemas.microsoft.com/office/drawing/2014/main" id="{D2532642-BB17-50AE-3FCE-2247DE3E7F39}"/>
                </a:ext>
              </a:extLst>
            </p:cNvPr>
            <p:cNvSpPr/>
            <p:nvPr/>
          </p:nvSpPr>
          <p:spPr>
            <a:xfrm>
              <a:off x="5209120" y="1746874"/>
              <a:ext cx="1463040" cy="426720"/>
            </a:xfrm>
            <a:prstGeom prst="rect">
              <a:avLst/>
            </a:prstGeom>
            <a:noFill/>
            <a:ln/>
          </p:spPr>
          <p:txBody>
            <a:bodyPr wrap="square" lIns="0" tIns="0" rIns="0" bIns="0" rtlCol="0" anchor="ctr"/>
            <a:lstStyle/>
            <a:p>
              <a:pPr algn="ctr"/>
              <a:r>
                <a:rPr lang="en-US" sz="1867">
                  <a:solidFill>
                    <a:srgbClr val="555555"/>
                  </a:solidFill>
                  <a:latin typeface="Calibri" panose="020F0502020204030204" pitchFamily="34" charset="0"/>
                  <a:ea typeface="Calibri" pitchFamily="34" charset="-122"/>
                  <a:cs typeface="Calibri" panose="020F0502020204030204" pitchFamily="34" charset="0"/>
                </a:rPr>
                <a:t>2025</a:t>
              </a:r>
              <a:endParaRPr lang="en-US" sz="1867">
                <a:latin typeface="Calibri" panose="020F0502020204030204" pitchFamily="34" charset="0"/>
                <a:cs typeface="Calibri" panose="020F0502020204030204" pitchFamily="34" charset="0"/>
              </a:endParaRPr>
            </a:p>
          </p:txBody>
        </p:sp>
        <p:sp>
          <p:nvSpPr>
            <p:cNvPr id="33" name="Text 14">
              <a:extLst>
                <a:ext uri="{FF2B5EF4-FFF2-40B4-BE49-F238E27FC236}">
                  <a16:creationId xmlns:a16="http://schemas.microsoft.com/office/drawing/2014/main" id="{B56DD9C2-BEDE-A24A-9C03-BD64ECF76F46}"/>
                </a:ext>
              </a:extLst>
            </p:cNvPr>
            <p:cNvSpPr/>
            <p:nvPr/>
          </p:nvSpPr>
          <p:spPr>
            <a:xfrm>
              <a:off x="5134193" y="2114639"/>
              <a:ext cx="1584960" cy="304800"/>
            </a:xfrm>
            <a:prstGeom prst="rect">
              <a:avLst/>
            </a:prstGeom>
            <a:noFill/>
            <a:ln/>
          </p:spPr>
          <p:txBody>
            <a:bodyPr wrap="square" lIns="0" tIns="0" rIns="0" bIns="0" rtlCol="0" anchor="ctr"/>
            <a:lstStyle/>
            <a:p>
              <a:pPr algn="ctr"/>
              <a:r>
                <a:rPr lang="en-US" sz="1600">
                  <a:solidFill>
                    <a:schemeClr val="accent1">
                      <a:lumMod val="75000"/>
                    </a:schemeClr>
                  </a:solidFill>
                  <a:latin typeface="Calibri" panose="020F0502020204030204" pitchFamily="34" charset="0"/>
                  <a:ea typeface="Calibri" pitchFamily="34" charset="-122"/>
                  <a:cs typeface="Calibri" panose="020F0502020204030204" pitchFamily="34" charset="0"/>
                </a:rPr>
                <a:t>ICCPS</a:t>
              </a:r>
              <a:endParaRPr lang="en-US" sz="1600">
                <a:solidFill>
                  <a:schemeClr val="accent1">
                    <a:lumMod val="75000"/>
                  </a:schemeClr>
                </a:solidFill>
                <a:latin typeface="Calibri" panose="020F0502020204030204" pitchFamily="34" charset="0"/>
                <a:cs typeface="Calibri" panose="020F0502020204030204" pitchFamily="34" charset="0"/>
              </a:endParaRPr>
            </a:p>
          </p:txBody>
        </p:sp>
        <p:sp>
          <p:nvSpPr>
            <p:cNvPr id="34" name="Text 17">
              <a:extLst>
                <a:ext uri="{FF2B5EF4-FFF2-40B4-BE49-F238E27FC236}">
                  <a16:creationId xmlns:a16="http://schemas.microsoft.com/office/drawing/2014/main" id="{F5B43FD1-69E8-B2FF-177E-22A46C4D7900}"/>
                </a:ext>
              </a:extLst>
            </p:cNvPr>
            <p:cNvSpPr/>
            <p:nvPr/>
          </p:nvSpPr>
          <p:spPr>
            <a:xfrm>
              <a:off x="8003981" y="1746874"/>
              <a:ext cx="1463040" cy="426720"/>
            </a:xfrm>
            <a:prstGeom prst="rect">
              <a:avLst/>
            </a:prstGeom>
            <a:noFill/>
            <a:ln/>
          </p:spPr>
          <p:txBody>
            <a:bodyPr wrap="square" lIns="0" tIns="0" rIns="0" bIns="0" rtlCol="0" anchor="ctr"/>
            <a:lstStyle/>
            <a:p>
              <a:pPr algn="ctr"/>
              <a:r>
                <a:rPr lang="en-US" sz="1867">
                  <a:solidFill>
                    <a:srgbClr val="555555"/>
                  </a:solidFill>
                  <a:latin typeface="Calibri" panose="020F0502020204030204" pitchFamily="34" charset="0"/>
                  <a:ea typeface="Calibri" pitchFamily="34" charset="-122"/>
                  <a:cs typeface="Calibri" panose="020F0502020204030204" pitchFamily="34" charset="0"/>
                </a:rPr>
                <a:t>2025</a:t>
              </a:r>
              <a:endParaRPr lang="en-US" sz="1867">
                <a:latin typeface="Calibri" panose="020F0502020204030204" pitchFamily="34" charset="0"/>
                <a:cs typeface="Calibri" panose="020F0502020204030204" pitchFamily="34" charset="0"/>
              </a:endParaRPr>
            </a:p>
          </p:txBody>
        </p:sp>
        <p:sp>
          <p:nvSpPr>
            <p:cNvPr id="35" name="Text 20">
              <a:extLst>
                <a:ext uri="{FF2B5EF4-FFF2-40B4-BE49-F238E27FC236}">
                  <a16:creationId xmlns:a16="http://schemas.microsoft.com/office/drawing/2014/main" id="{3076CC51-5C84-58DB-759C-53FBE617F9BF}"/>
                </a:ext>
              </a:extLst>
            </p:cNvPr>
            <p:cNvSpPr/>
            <p:nvPr/>
          </p:nvSpPr>
          <p:spPr>
            <a:xfrm>
              <a:off x="7983628" y="2083347"/>
              <a:ext cx="1584960" cy="304800"/>
            </a:xfrm>
            <a:prstGeom prst="rect">
              <a:avLst/>
            </a:prstGeom>
            <a:noFill/>
            <a:ln/>
          </p:spPr>
          <p:txBody>
            <a:bodyPr wrap="square" lIns="0" tIns="0" rIns="0" bIns="0" rtlCol="0" anchor="ctr"/>
            <a:lstStyle/>
            <a:p>
              <a:pPr algn="ctr"/>
              <a:r>
                <a:rPr lang="en-US" sz="1600">
                  <a:solidFill>
                    <a:schemeClr val="accent1">
                      <a:lumMod val="75000"/>
                    </a:schemeClr>
                  </a:solidFill>
                  <a:latin typeface="Calibri" panose="020F0502020204030204" pitchFamily="34" charset="0"/>
                  <a:ea typeface="Calibri" pitchFamily="34" charset="-122"/>
                  <a:cs typeface="Calibri" panose="020F0502020204030204" pitchFamily="34" charset="0"/>
                </a:rPr>
                <a:t>AAMAS</a:t>
              </a:r>
              <a:r>
                <a:rPr lang="en-US" sz="1600" baseline="30000">
                  <a:solidFill>
                    <a:schemeClr val="accent1">
                      <a:lumMod val="75000"/>
                    </a:schemeClr>
                  </a:solidFill>
                  <a:latin typeface="Calibri" panose="020F0502020204030204" pitchFamily="34" charset="0"/>
                  <a:ea typeface="Calibri" pitchFamily="34" charset="-122"/>
                  <a:cs typeface="Calibri" panose="020F0502020204030204" pitchFamily="34" charset="0"/>
                </a:rPr>
                <a:t>★</a:t>
              </a:r>
              <a:endParaRPr lang="en-US" sz="1600" baseline="30000">
                <a:solidFill>
                  <a:schemeClr val="accent1">
                    <a:lumMod val="75000"/>
                  </a:schemeClr>
                </a:solidFill>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B440DBFA-F252-DFF0-4F1C-4046B09C3060}"/>
                </a:ext>
              </a:extLst>
            </p:cNvPr>
            <p:cNvGrpSpPr/>
            <p:nvPr/>
          </p:nvGrpSpPr>
          <p:grpSpPr>
            <a:xfrm>
              <a:off x="1976493" y="2903154"/>
              <a:ext cx="2270948" cy="1091623"/>
              <a:chOff x="1477613" y="3031150"/>
              <a:chExt cx="1780903" cy="1911136"/>
            </a:xfrm>
          </p:grpSpPr>
          <p:sp>
            <p:nvSpPr>
              <p:cNvPr id="37" name="Shape 6">
                <a:extLst>
                  <a:ext uri="{FF2B5EF4-FFF2-40B4-BE49-F238E27FC236}">
                    <a16:creationId xmlns:a16="http://schemas.microsoft.com/office/drawing/2014/main" id="{14C43A7F-A53C-A73F-50B9-3A5A27C6B298}"/>
                  </a:ext>
                </a:extLst>
              </p:cNvPr>
              <p:cNvSpPr/>
              <p:nvPr/>
            </p:nvSpPr>
            <p:spPr>
              <a:xfrm>
                <a:off x="1477613" y="3031150"/>
                <a:ext cx="1780903" cy="1911136"/>
              </a:xfrm>
              <a:prstGeom prst="rect">
                <a:avLst/>
              </a:prstGeom>
              <a:solidFill>
                <a:srgbClr val="FFFFFF"/>
              </a:solidFill>
              <a:ln>
                <a:solidFill>
                  <a:schemeClr val="tx1"/>
                </a:solidFill>
              </a:ln>
              <a:effectLst/>
            </p:spPr>
            <p:txBody>
              <a:bodyPr/>
              <a:lstStyle/>
              <a:p>
                <a:endParaRPr lang="en-US" sz="3600">
                  <a:latin typeface="Calibri" panose="020F0502020204030204" pitchFamily="34" charset="0"/>
                  <a:cs typeface="Calibri" panose="020F0502020204030204" pitchFamily="34" charset="0"/>
                </a:endParaRPr>
              </a:p>
            </p:txBody>
          </p:sp>
          <p:sp>
            <p:nvSpPr>
              <p:cNvPr id="38" name="Text 7">
                <a:extLst>
                  <a:ext uri="{FF2B5EF4-FFF2-40B4-BE49-F238E27FC236}">
                    <a16:creationId xmlns:a16="http://schemas.microsoft.com/office/drawing/2014/main" id="{4B40D3E0-00CD-9338-0CD1-E2D49B43EB79}"/>
                  </a:ext>
                </a:extLst>
              </p:cNvPr>
              <p:cNvSpPr/>
              <p:nvPr/>
            </p:nvSpPr>
            <p:spPr>
              <a:xfrm>
                <a:off x="1538572" y="3120007"/>
                <a:ext cx="1584960" cy="371524"/>
              </a:xfrm>
              <a:prstGeom prst="rect">
                <a:avLst/>
              </a:prstGeom>
              <a:noFill/>
              <a:ln/>
            </p:spPr>
            <p:txBody>
              <a:bodyPr wrap="square" lIns="0" tIns="0" rIns="0" bIns="0" rtlCol="0" anchor="ctr"/>
              <a:lstStyle/>
              <a:p>
                <a:pPr algn="ctr"/>
                <a:r>
                  <a:rPr lang="en-US" b="1" dirty="0">
                    <a:solidFill>
                      <a:srgbClr val="1A1A2E"/>
                    </a:solidFill>
                    <a:latin typeface="+mj-lt"/>
                    <a:ea typeface="Georgia" pitchFamily="34" charset="-122"/>
                    <a:cs typeface="Calibri" panose="020F0502020204030204" pitchFamily="34" charset="0"/>
                  </a:rPr>
                  <a:t>OPTIMUS</a:t>
                </a:r>
                <a:r>
                  <a:rPr lang="en-US" b="1" baseline="30000" dirty="0">
                    <a:solidFill>
                      <a:srgbClr val="1A1A2E"/>
                    </a:solidFill>
                    <a:latin typeface="+mj-lt"/>
                    <a:ea typeface="Georgia" pitchFamily="34" charset="-122"/>
                    <a:cs typeface="Calibri" panose="020F0502020204030204" pitchFamily="34" charset="0"/>
                  </a:rPr>
                  <a:t>1</a:t>
                </a:r>
                <a:endParaRPr lang="en-US" dirty="0">
                  <a:latin typeface="+mj-lt"/>
                  <a:cs typeface="Calibri" panose="020F0502020204030204" pitchFamily="34" charset="0"/>
                </a:endParaRPr>
              </a:p>
            </p:txBody>
          </p:sp>
          <p:sp>
            <p:nvSpPr>
              <p:cNvPr id="39" name="Text 9">
                <a:extLst>
                  <a:ext uri="{FF2B5EF4-FFF2-40B4-BE49-F238E27FC236}">
                    <a16:creationId xmlns:a16="http://schemas.microsoft.com/office/drawing/2014/main" id="{3BAC11EA-1C0C-3DA7-27C3-5CDEFADCB230}"/>
                  </a:ext>
                </a:extLst>
              </p:cNvPr>
              <p:cNvSpPr/>
              <p:nvPr/>
            </p:nvSpPr>
            <p:spPr>
              <a:xfrm>
                <a:off x="1575585" y="3580389"/>
                <a:ext cx="1584960" cy="1240574"/>
              </a:xfrm>
              <a:prstGeom prst="rect">
                <a:avLst/>
              </a:prstGeom>
              <a:noFill/>
              <a:ln/>
            </p:spPr>
            <p:txBody>
              <a:bodyPr wrap="square" lIns="0" tIns="0" rIns="0" bIns="0" rtlCol="0" anchor="t"/>
              <a:lstStyle/>
              <a:p>
                <a:pPr algn="ctr"/>
                <a:r>
                  <a:rPr lang="en-US" sz="1600" dirty="0">
                    <a:solidFill>
                      <a:srgbClr val="555555"/>
                    </a:solidFill>
                    <a:latin typeface="Calibri" panose="020F0502020204030204" pitchFamily="34" charset="0"/>
                    <a:ea typeface="Calibri" pitchFamily="34" charset="-122"/>
                    <a:cs typeface="Calibri" panose="020F0502020204030204" pitchFamily="34" charset="0"/>
                  </a:rPr>
                  <a:t>Discrete V2B Simulation</a:t>
                </a:r>
                <a:endParaRPr lang="en-US" sz="1600" dirty="0">
                  <a:latin typeface="Calibri" panose="020F0502020204030204" pitchFamily="34" charset="0"/>
                  <a:cs typeface="Calibri" panose="020F0502020204030204" pitchFamily="34" charset="0"/>
                </a:endParaRPr>
              </a:p>
              <a:p>
                <a:pPr algn="ctr"/>
                <a:r>
                  <a:rPr lang="en-US" sz="1600" dirty="0">
                    <a:solidFill>
                      <a:srgbClr val="555555"/>
                    </a:solidFill>
                    <a:latin typeface="Calibri" panose="020F0502020204030204" pitchFamily="34" charset="0"/>
                    <a:ea typeface="Calibri" pitchFamily="34" charset="-122"/>
                    <a:cs typeface="Calibri" panose="020F0502020204030204" pitchFamily="34" charset="0"/>
                  </a:rPr>
                  <a:t>+ Heuristic solvers</a:t>
                </a:r>
                <a:endParaRPr lang="en-US" sz="1600" dirty="0">
                  <a:solidFill>
                    <a:srgbClr val="555555"/>
                  </a:solidFill>
                  <a:latin typeface="Calibri" panose="020F0502020204030204" pitchFamily="34" charset="0"/>
                  <a:cs typeface="Calibri" panose="020F0502020204030204" pitchFamily="34" charset="0"/>
                </a:endParaRPr>
              </a:p>
              <a:p>
                <a:pPr algn="ctr"/>
                <a:endParaRPr lang="en-US" sz="1600" dirty="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D0522B2E-F5B2-A123-0000-4B456BC0800D}"/>
                </a:ext>
              </a:extLst>
            </p:cNvPr>
            <p:cNvGrpSpPr/>
            <p:nvPr/>
          </p:nvGrpSpPr>
          <p:grpSpPr>
            <a:xfrm>
              <a:off x="4778341" y="2903153"/>
              <a:ext cx="2270948" cy="1099399"/>
              <a:chOff x="3790419" y="3031150"/>
              <a:chExt cx="1784577" cy="1924750"/>
            </a:xfrm>
          </p:grpSpPr>
          <p:sp>
            <p:nvSpPr>
              <p:cNvPr id="41" name="Shape 12">
                <a:extLst>
                  <a:ext uri="{FF2B5EF4-FFF2-40B4-BE49-F238E27FC236}">
                    <a16:creationId xmlns:a16="http://schemas.microsoft.com/office/drawing/2014/main" id="{EAC90D4A-0B73-B1C4-BF76-C5952FEF8D7A}"/>
                  </a:ext>
                </a:extLst>
              </p:cNvPr>
              <p:cNvSpPr/>
              <p:nvPr/>
            </p:nvSpPr>
            <p:spPr>
              <a:xfrm>
                <a:off x="3794093" y="3031150"/>
                <a:ext cx="1780903" cy="1924750"/>
              </a:xfrm>
              <a:prstGeom prst="rect">
                <a:avLst/>
              </a:prstGeom>
              <a:solidFill>
                <a:srgbClr val="FFFFFF"/>
              </a:solidFill>
              <a:ln>
                <a:solidFill>
                  <a:schemeClr val="tx1"/>
                </a:solidFill>
              </a:ln>
              <a:effectLst/>
            </p:spPr>
            <p:txBody>
              <a:bodyPr/>
              <a:lstStyle/>
              <a:p>
                <a:endParaRPr lang="en-US" sz="3600">
                  <a:latin typeface="Calibri" panose="020F0502020204030204" pitchFamily="34" charset="0"/>
                  <a:cs typeface="Calibri" panose="020F0502020204030204" pitchFamily="34" charset="0"/>
                </a:endParaRPr>
              </a:p>
            </p:txBody>
          </p:sp>
          <p:sp>
            <p:nvSpPr>
              <p:cNvPr id="42" name="Text 13">
                <a:extLst>
                  <a:ext uri="{FF2B5EF4-FFF2-40B4-BE49-F238E27FC236}">
                    <a16:creationId xmlns:a16="http://schemas.microsoft.com/office/drawing/2014/main" id="{E5637A70-6C3D-3DA5-91EE-528E92075B06}"/>
                  </a:ext>
                </a:extLst>
              </p:cNvPr>
              <p:cNvSpPr/>
              <p:nvPr/>
            </p:nvSpPr>
            <p:spPr>
              <a:xfrm>
                <a:off x="3844167" y="3120007"/>
                <a:ext cx="1584960" cy="371524"/>
              </a:xfrm>
              <a:prstGeom prst="rect">
                <a:avLst/>
              </a:prstGeom>
              <a:noFill/>
              <a:ln/>
            </p:spPr>
            <p:txBody>
              <a:bodyPr wrap="square" lIns="0" tIns="0" rIns="0" bIns="0" rtlCol="0" anchor="ctr"/>
              <a:lstStyle/>
              <a:p>
                <a:pPr algn="ctr"/>
                <a:r>
                  <a:rPr lang="en-US" b="1">
                    <a:solidFill>
                      <a:srgbClr val="1A1A2E"/>
                    </a:solidFill>
                    <a:latin typeface="+mj-lt"/>
                    <a:ea typeface="Georgia" pitchFamily="34" charset="-122"/>
                    <a:cs typeface="Calibri" panose="020F0502020204030204" pitchFamily="34" charset="0"/>
                  </a:rPr>
                  <a:t>DG-MCTS</a:t>
                </a:r>
                <a:r>
                  <a:rPr lang="en-US" b="1" baseline="30000">
                    <a:solidFill>
                      <a:srgbClr val="1A1A2E"/>
                    </a:solidFill>
                    <a:latin typeface="+mj-lt"/>
                    <a:ea typeface="Georgia" pitchFamily="34" charset="-122"/>
                    <a:cs typeface="Calibri" panose="020F0502020204030204" pitchFamily="34" charset="0"/>
                  </a:rPr>
                  <a:t>2</a:t>
                </a:r>
                <a:endParaRPr lang="en-US">
                  <a:latin typeface="+mj-lt"/>
                  <a:cs typeface="Calibri" panose="020F0502020204030204" pitchFamily="34" charset="0"/>
                </a:endParaRPr>
              </a:p>
            </p:txBody>
          </p:sp>
          <p:sp>
            <p:nvSpPr>
              <p:cNvPr id="43" name="Text 15">
                <a:extLst>
                  <a:ext uri="{FF2B5EF4-FFF2-40B4-BE49-F238E27FC236}">
                    <a16:creationId xmlns:a16="http://schemas.microsoft.com/office/drawing/2014/main" id="{05824D53-F516-09BE-84A5-E0254D8BDE82}"/>
                  </a:ext>
                </a:extLst>
              </p:cNvPr>
              <p:cNvSpPr/>
              <p:nvPr/>
            </p:nvSpPr>
            <p:spPr>
              <a:xfrm>
                <a:off x="3790419" y="3545288"/>
                <a:ext cx="1784577" cy="1076944"/>
              </a:xfrm>
              <a:prstGeom prst="rect">
                <a:avLst/>
              </a:prstGeom>
              <a:noFill/>
              <a:ln/>
            </p:spPr>
            <p:txBody>
              <a:bodyPr wrap="square" lIns="0" tIns="0" rIns="0" bIns="0" rtlCol="0" anchor="t"/>
              <a:lstStyle/>
              <a:p>
                <a:pPr algn="ctr"/>
                <a:r>
                  <a:rPr lang="en-US" sz="1600" dirty="0">
                    <a:solidFill>
                      <a:srgbClr val="555555"/>
                    </a:solidFill>
                    <a:latin typeface="Calibri" panose="020F0502020204030204" pitchFamily="34" charset="0"/>
                    <a:ea typeface="Calibri" pitchFamily="34" charset="-122"/>
                    <a:cs typeface="Calibri" panose="020F0502020204030204" pitchFamily="34" charset="0"/>
                  </a:rPr>
                  <a:t>Online, robust</a:t>
                </a:r>
                <a:endParaRPr lang="en-US" sz="1600" dirty="0">
                  <a:latin typeface="Calibri" panose="020F0502020204030204" pitchFamily="34" charset="0"/>
                  <a:cs typeface="Calibri" panose="020F0502020204030204" pitchFamily="34" charset="0"/>
                </a:endParaRPr>
              </a:p>
              <a:p>
                <a:pPr algn="ctr"/>
                <a:r>
                  <a:rPr lang="en-US" sz="1600" dirty="0">
                    <a:solidFill>
                      <a:srgbClr val="555555"/>
                    </a:solidFill>
                    <a:latin typeface="Calibri" panose="020F0502020204030204" pitchFamily="34" charset="0"/>
                    <a:ea typeface="Calibri" pitchFamily="34" charset="-122"/>
                    <a:cs typeface="Calibri" panose="020F0502020204030204" pitchFamily="34" charset="0"/>
                  </a:rPr>
                  <a:t>Decision-making without training</a:t>
                </a:r>
                <a:endParaRPr lang="en-US" sz="1600" dirty="0">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CACFE435-6335-68CD-5F4B-B58DD665B688}"/>
                </a:ext>
              </a:extLst>
            </p:cNvPr>
            <p:cNvGrpSpPr/>
            <p:nvPr/>
          </p:nvGrpSpPr>
          <p:grpSpPr>
            <a:xfrm>
              <a:off x="7584866" y="2903153"/>
              <a:ext cx="2266273" cy="1099399"/>
              <a:chOff x="6232493" y="3031150"/>
              <a:chExt cx="1780903" cy="1924750"/>
            </a:xfrm>
          </p:grpSpPr>
          <p:sp>
            <p:nvSpPr>
              <p:cNvPr id="45" name="Shape 18">
                <a:extLst>
                  <a:ext uri="{FF2B5EF4-FFF2-40B4-BE49-F238E27FC236}">
                    <a16:creationId xmlns:a16="http://schemas.microsoft.com/office/drawing/2014/main" id="{2C2EB64B-CD95-99F0-4E57-713A84877365}"/>
                  </a:ext>
                </a:extLst>
              </p:cNvPr>
              <p:cNvSpPr/>
              <p:nvPr/>
            </p:nvSpPr>
            <p:spPr>
              <a:xfrm>
                <a:off x="6232493" y="3031150"/>
                <a:ext cx="1780903" cy="1924750"/>
              </a:xfrm>
              <a:prstGeom prst="rect">
                <a:avLst/>
              </a:prstGeom>
              <a:solidFill>
                <a:srgbClr val="FFFFFF"/>
              </a:solidFill>
              <a:ln>
                <a:solidFill>
                  <a:schemeClr val="tx1"/>
                </a:solidFill>
              </a:ln>
              <a:effectLst/>
            </p:spPr>
            <p:txBody>
              <a:bodyPr/>
              <a:lstStyle/>
              <a:p>
                <a:endParaRPr lang="en-US" sz="3600">
                  <a:latin typeface="Calibri" panose="020F0502020204030204" pitchFamily="34" charset="0"/>
                  <a:cs typeface="Calibri" panose="020F0502020204030204" pitchFamily="34" charset="0"/>
                </a:endParaRPr>
              </a:p>
            </p:txBody>
          </p:sp>
          <p:sp>
            <p:nvSpPr>
              <p:cNvPr id="46" name="Text 19">
                <a:extLst>
                  <a:ext uri="{FF2B5EF4-FFF2-40B4-BE49-F238E27FC236}">
                    <a16:creationId xmlns:a16="http://schemas.microsoft.com/office/drawing/2014/main" id="{C0F1691E-D5C9-C448-0BD8-D3F120BCA926}"/>
                  </a:ext>
                </a:extLst>
              </p:cNvPr>
              <p:cNvSpPr/>
              <p:nvPr/>
            </p:nvSpPr>
            <p:spPr>
              <a:xfrm>
                <a:off x="6306515" y="3120007"/>
                <a:ext cx="1584960" cy="371524"/>
              </a:xfrm>
              <a:prstGeom prst="rect">
                <a:avLst/>
              </a:prstGeom>
              <a:noFill/>
              <a:ln/>
            </p:spPr>
            <p:txBody>
              <a:bodyPr wrap="square" lIns="0" tIns="0" rIns="0" bIns="0" rtlCol="0" anchor="ctr"/>
              <a:lstStyle/>
              <a:p>
                <a:pPr algn="ctr"/>
                <a:r>
                  <a:rPr lang="en-US" b="1">
                    <a:solidFill>
                      <a:srgbClr val="1A1A2E"/>
                    </a:solidFill>
                    <a:latin typeface="+mj-lt"/>
                    <a:ea typeface="Georgia" pitchFamily="34" charset="-122"/>
                    <a:cs typeface="Calibri" panose="020F0502020204030204" pitchFamily="34" charset="0"/>
                  </a:rPr>
                  <a:t>RL-V2B</a:t>
                </a:r>
                <a:r>
                  <a:rPr lang="en-US" b="1" baseline="30000">
                    <a:solidFill>
                      <a:srgbClr val="1A1A2E"/>
                    </a:solidFill>
                    <a:latin typeface="+mj-lt"/>
                    <a:ea typeface="Georgia" pitchFamily="34" charset="-122"/>
                    <a:cs typeface="Calibri" panose="020F0502020204030204" pitchFamily="34" charset="0"/>
                  </a:rPr>
                  <a:t>3</a:t>
                </a:r>
                <a:endParaRPr lang="en-US">
                  <a:latin typeface="+mj-lt"/>
                  <a:cs typeface="Calibri" panose="020F0502020204030204" pitchFamily="34" charset="0"/>
                </a:endParaRPr>
              </a:p>
            </p:txBody>
          </p:sp>
          <p:sp>
            <p:nvSpPr>
              <p:cNvPr id="47" name="Text 21">
                <a:extLst>
                  <a:ext uri="{FF2B5EF4-FFF2-40B4-BE49-F238E27FC236}">
                    <a16:creationId xmlns:a16="http://schemas.microsoft.com/office/drawing/2014/main" id="{93721BBE-F809-79D9-1F8B-0835F9C3244C}"/>
                  </a:ext>
                </a:extLst>
              </p:cNvPr>
              <p:cNvSpPr/>
              <p:nvPr/>
            </p:nvSpPr>
            <p:spPr>
              <a:xfrm>
                <a:off x="6306515" y="3580389"/>
                <a:ext cx="1584960" cy="1076944"/>
              </a:xfrm>
              <a:prstGeom prst="rect">
                <a:avLst/>
              </a:prstGeom>
              <a:noFill/>
              <a:ln/>
            </p:spPr>
            <p:txBody>
              <a:bodyPr wrap="square" lIns="0" tIns="0" rIns="0" bIns="0" rtlCol="0" anchor="t"/>
              <a:lstStyle/>
              <a:p>
                <a:pPr algn="ctr"/>
                <a:r>
                  <a:rPr lang="en-US" sz="1600">
                    <a:solidFill>
                      <a:srgbClr val="555555"/>
                    </a:solidFill>
                    <a:latin typeface="Calibri" panose="020F0502020204030204" pitchFamily="34" charset="0"/>
                    <a:ea typeface="Calibri" pitchFamily="34" charset="-122"/>
                    <a:cs typeface="Calibri" panose="020F0502020204030204" pitchFamily="34" charset="0"/>
                  </a:rPr>
                  <a:t>Fast, online, constrained decisions under sparse rewards</a:t>
                </a:r>
                <a:endParaRPr lang="en-US" sz="1600">
                  <a:latin typeface="Calibri" panose="020F0502020204030204" pitchFamily="34" charset="0"/>
                  <a:cs typeface="Calibri" panose="020F0502020204030204" pitchFamily="34" charset="0"/>
                </a:endParaRPr>
              </a:p>
            </p:txBody>
          </p:sp>
        </p:grpSp>
        <p:sp>
          <p:nvSpPr>
            <p:cNvPr id="61" name="Shape 16">
              <a:extLst>
                <a:ext uri="{FF2B5EF4-FFF2-40B4-BE49-F238E27FC236}">
                  <a16:creationId xmlns:a16="http://schemas.microsoft.com/office/drawing/2014/main" id="{87933D17-5D0A-C1A0-AC02-29FA84841047}"/>
                </a:ext>
              </a:extLst>
            </p:cNvPr>
            <p:cNvSpPr/>
            <p:nvPr/>
          </p:nvSpPr>
          <p:spPr>
            <a:xfrm>
              <a:off x="8674212" y="2493215"/>
              <a:ext cx="200189" cy="264032"/>
            </a:xfrm>
            <a:prstGeom prst="ellipse">
              <a:avLst/>
            </a:prstGeom>
            <a:solidFill>
              <a:schemeClr val="accent2">
                <a:lumMod val="40000"/>
                <a:lumOff val="60000"/>
              </a:schemeClr>
            </a:solidFill>
            <a:ln/>
          </p:spPr>
          <p:txBody>
            <a:bodyPr/>
            <a:lstStyle/>
            <a:p>
              <a:endParaRPr lang="en-US" sz="4267">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710D0D4-6B46-C10E-AFE6-5C0B134F5238}"/>
              </a:ext>
            </a:extLst>
          </p:cNvPr>
          <p:cNvGrpSpPr/>
          <p:nvPr/>
        </p:nvGrpSpPr>
        <p:grpSpPr>
          <a:xfrm>
            <a:off x="548639" y="4239906"/>
            <a:ext cx="10899946" cy="970865"/>
            <a:chOff x="548639" y="4239906"/>
            <a:chExt cx="10899946" cy="970865"/>
          </a:xfrm>
        </p:grpSpPr>
        <p:sp>
          <p:nvSpPr>
            <p:cNvPr id="5" name="TextBox 4">
              <a:extLst>
                <a:ext uri="{FF2B5EF4-FFF2-40B4-BE49-F238E27FC236}">
                  <a16:creationId xmlns:a16="http://schemas.microsoft.com/office/drawing/2014/main" id="{B217D62A-0C6A-5BC6-4112-858118D00A06}"/>
                </a:ext>
              </a:extLst>
            </p:cNvPr>
            <p:cNvSpPr txBox="1"/>
            <p:nvPr/>
          </p:nvSpPr>
          <p:spPr>
            <a:xfrm>
              <a:off x="743414" y="4564440"/>
              <a:ext cx="10705171" cy="646331"/>
            </a:xfrm>
            <a:prstGeom prst="rect">
              <a:avLst/>
            </a:prstGeom>
            <a:noFill/>
          </p:spPr>
          <p:txBody>
            <a:bodyPr wrap="square">
              <a:spAutoFit/>
            </a:bodyPr>
            <a:lstStyle/>
            <a:p>
              <a:r>
                <a:rPr lang="en-US" sz="1800" dirty="0">
                  <a:solidFill>
                    <a:srgbClr val="000000"/>
                  </a:solidFill>
                  <a:latin typeface="Aptos" panose="020B0004020202020204" pitchFamily="34" charset="0"/>
                </a:rPr>
                <a:t>In workplace charging, </a:t>
              </a:r>
              <a:r>
                <a:rPr lang="en-US" sz="1800" b="1" dirty="0">
                  <a:solidFill>
                    <a:srgbClr val="000000"/>
                  </a:solidFill>
                  <a:latin typeface="Aptos" panose="020B0004020202020204" pitchFamily="34" charset="0"/>
                </a:rPr>
                <a:t>employee flexibility</a:t>
              </a:r>
              <a:r>
                <a:rPr lang="en-US" sz="1800" dirty="0">
                  <a:solidFill>
                    <a:srgbClr val="000000"/>
                  </a:solidFill>
                  <a:latin typeface="Aptos" panose="020B0004020202020204" pitchFamily="34" charset="0"/>
                </a:rPr>
                <a:t> on departure time and requested sta</a:t>
              </a:r>
              <a:r>
                <a:rPr lang="en-US" dirty="0">
                  <a:solidFill>
                    <a:srgbClr val="000000"/>
                  </a:solidFill>
                  <a:latin typeface="Aptos" panose="020B0004020202020204" pitchFamily="34" charset="0"/>
                </a:rPr>
                <a:t>te of </a:t>
              </a:r>
              <a:r>
                <a:rPr lang="en-US" sz="1800" dirty="0">
                  <a:solidFill>
                    <a:srgbClr val="000000"/>
                  </a:solidFill>
                  <a:latin typeface="Aptos" panose="020B0004020202020204" pitchFamily="34" charset="0"/>
                </a:rPr>
                <a:t>charge (SoC) can be </a:t>
              </a:r>
            </a:p>
            <a:p>
              <a:r>
                <a:rPr lang="en-US" sz="1800" b="1" dirty="0">
                  <a:solidFill>
                    <a:srgbClr val="000000"/>
                  </a:solidFill>
                  <a:latin typeface="Aptos" panose="020B0004020202020204" pitchFamily="34" charset="0"/>
                </a:rPr>
                <a:t>negotiated via incentives</a:t>
              </a:r>
              <a:r>
                <a:rPr lang="en-US" sz="1800" dirty="0">
                  <a:solidFill>
                    <a:srgbClr val="000000"/>
                  </a:solidFill>
                  <a:latin typeface="Aptos" panose="020B0004020202020204" pitchFamily="34" charset="0"/>
                </a:rPr>
                <a:t>, improving both building cost and user outcomes.</a:t>
              </a:r>
            </a:p>
          </p:txBody>
        </p:sp>
        <p:sp>
          <p:nvSpPr>
            <p:cNvPr id="6" name="TextBox 5">
              <a:extLst>
                <a:ext uri="{FF2B5EF4-FFF2-40B4-BE49-F238E27FC236}">
                  <a16:creationId xmlns:a16="http://schemas.microsoft.com/office/drawing/2014/main" id="{54A3DB56-FF3E-FACE-EFAF-E67B1D84C04F}"/>
                </a:ext>
              </a:extLst>
            </p:cNvPr>
            <p:cNvSpPr txBox="1"/>
            <p:nvPr/>
          </p:nvSpPr>
          <p:spPr>
            <a:xfrm>
              <a:off x="548639" y="4239906"/>
              <a:ext cx="3179397" cy="369332"/>
            </a:xfrm>
            <a:prstGeom prst="rect">
              <a:avLst/>
            </a:prstGeom>
            <a:noFill/>
          </p:spPr>
          <p:txBody>
            <a:bodyPr wrap="none" rtlCol="0">
              <a:spAutoFit/>
            </a:bodyPr>
            <a:lstStyle/>
            <a:p>
              <a:r>
                <a:rPr lang="en-US" dirty="0">
                  <a:solidFill>
                    <a:srgbClr val="0070C0"/>
                  </a:solidFill>
                </a:rPr>
                <a:t>HYPOTHESIS FOR THIS PAPER</a:t>
              </a:r>
            </a:p>
          </p:txBody>
        </p:sp>
      </p:grpSp>
      <p:sp>
        <p:nvSpPr>
          <p:cNvPr id="9" name="TextBox 8">
            <a:extLst>
              <a:ext uri="{FF2B5EF4-FFF2-40B4-BE49-F238E27FC236}">
                <a16:creationId xmlns:a16="http://schemas.microsoft.com/office/drawing/2014/main" id="{A80E2D3E-4349-1DE4-FF6C-40D1AD9E7A80}"/>
              </a:ext>
            </a:extLst>
          </p:cNvPr>
          <p:cNvSpPr txBox="1"/>
          <p:nvPr/>
        </p:nvSpPr>
        <p:spPr>
          <a:xfrm>
            <a:off x="532498" y="5696592"/>
            <a:ext cx="10705170" cy="577081"/>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[1] Talusan </a:t>
            </a:r>
            <a:r>
              <a:rPr lang="en-US" sz="1050" i="1" dirty="0">
                <a:latin typeface="Roboto" panose="02000000000000000000" pitchFamily="2" charset="0"/>
                <a:ea typeface="Roboto" panose="02000000000000000000" pitchFamily="2" charset="0"/>
              </a:rPr>
              <a:t>et. al.,</a:t>
            </a:r>
            <a:r>
              <a:rPr lang="en-US" sz="1050" dirty="0">
                <a:latin typeface="Roboto" panose="02000000000000000000" pitchFamily="2" charset="0"/>
                <a:ea typeface="Roboto" panose="02000000000000000000" pitchFamily="2" charset="0"/>
              </a:rPr>
              <a:t> Optimus: Discrete event simulator for vehicle-to-building charging optimization, SMARTCOMP 2025</a:t>
            </a:r>
            <a:r>
              <a:rPr lang="en-US" sz="1050" i="1" dirty="0">
                <a:latin typeface="Roboto" panose="02000000000000000000" pitchFamily="2" charset="0"/>
                <a:ea typeface="Roboto" panose="02000000000000000000" pitchFamily="2" charset="0"/>
              </a:rPr>
              <a:t> </a:t>
            </a:r>
            <a:endParaRPr lang="en-US" sz="1050" dirty="0">
              <a:latin typeface="Roboto" panose="02000000000000000000" pitchFamily="2" charset="0"/>
              <a:ea typeface="Roboto" panose="02000000000000000000" pitchFamily="2" charset="0"/>
            </a:endParaRPr>
          </a:p>
          <a:p>
            <a:r>
              <a:rPr lang="en-US" sz="1050" dirty="0">
                <a:latin typeface="Roboto" panose="02000000000000000000" pitchFamily="2" charset="0"/>
                <a:ea typeface="Roboto" panose="02000000000000000000" pitchFamily="2" charset="0"/>
              </a:rPr>
              <a:t>[2] Sen </a:t>
            </a:r>
            <a:r>
              <a:rPr lang="en-US" sz="1050" i="1" dirty="0">
                <a:latin typeface="Roboto" panose="02000000000000000000" pitchFamily="2" charset="0"/>
                <a:ea typeface="Roboto" panose="02000000000000000000" pitchFamily="2" charset="0"/>
              </a:rPr>
              <a:t>et. al., </a:t>
            </a:r>
            <a:r>
              <a:rPr lang="en-US" sz="1050" dirty="0">
                <a:latin typeface="Roboto" panose="02000000000000000000" pitchFamily="2" charset="0"/>
                <a:ea typeface="Roboto" panose="02000000000000000000" pitchFamily="2" charset="0"/>
              </a:rPr>
              <a:t>Online Decision-Making Under Uncertainty for Vehicle-to-Building Systems, ICCPS 2025</a:t>
            </a:r>
          </a:p>
          <a:p>
            <a:r>
              <a:rPr lang="en-US" sz="1050" dirty="0">
                <a:latin typeface="Roboto" panose="02000000000000000000" pitchFamily="2" charset="0"/>
                <a:ea typeface="Roboto" panose="02000000000000000000" pitchFamily="2" charset="0"/>
              </a:rPr>
              <a:t>[3] Liu </a:t>
            </a:r>
            <a:r>
              <a:rPr lang="en-US" sz="1050" i="1" dirty="0" err="1">
                <a:latin typeface="Roboto" panose="02000000000000000000" pitchFamily="2" charset="0"/>
                <a:ea typeface="Roboto" panose="02000000000000000000" pitchFamily="2" charset="0"/>
              </a:rPr>
              <a:t>et.al</a:t>
            </a:r>
            <a:r>
              <a:rPr lang="en-US" sz="1050" i="1" dirty="0">
                <a:latin typeface="Roboto" panose="02000000000000000000" pitchFamily="2" charset="0"/>
                <a:ea typeface="Roboto" panose="02000000000000000000" pitchFamily="2" charset="0"/>
              </a:rPr>
              <a:t>.,</a:t>
            </a:r>
            <a:r>
              <a:rPr lang="en-US" sz="1050" dirty="0">
                <a:latin typeface="Roboto" panose="02000000000000000000" pitchFamily="2" charset="0"/>
                <a:ea typeface="Roboto" panose="02000000000000000000" pitchFamily="2" charset="0"/>
              </a:rPr>
              <a:t> Reinforcement Learning-based Approach for Vehicle-to-Building Charging with Heterogeneous Agents and Long Term Rewards, AAMAS 2025</a:t>
            </a:r>
            <a:endParaRPr lang="en-US" sz="1050" dirty="0"/>
          </a:p>
        </p:txBody>
      </p:sp>
      <p:sp>
        <p:nvSpPr>
          <p:cNvPr id="8" name="Text 34">
            <a:extLst>
              <a:ext uri="{FF2B5EF4-FFF2-40B4-BE49-F238E27FC236}">
                <a16:creationId xmlns:a16="http://schemas.microsoft.com/office/drawing/2014/main" id="{9365AB7D-930F-2D61-95C3-292F62E3405F}"/>
              </a:ext>
            </a:extLst>
          </p:cNvPr>
          <p:cNvSpPr/>
          <p:nvPr/>
        </p:nvSpPr>
        <p:spPr>
          <a:xfrm>
            <a:off x="231716" y="5524607"/>
            <a:ext cx="3077476" cy="144114"/>
          </a:xfrm>
          <a:prstGeom prst="rect">
            <a:avLst/>
          </a:prstGeom>
          <a:noFill/>
          <a:ln/>
        </p:spPr>
        <p:txBody>
          <a:bodyPr wrap="square" lIns="0" tIns="0" rIns="0" bIns="0" rtlCol="0" anchor="ctr"/>
          <a:lstStyle/>
          <a:p>
            <a:pPr algn="r"/>
            <a:r>
              <a:rPr lang="en-US" sz="1400" dirty="0">
                <a:solidFill>
                  <a:srgbClr val="555555"/>
                </a:solidFill>
                <a:latin typeface="Calibri" panose="020F0502020204030204" pitchFamily="34" charset="0"/>
                <a:ea typeface="Calibri" pitchFamily="34" charset="-122"/>
                <a:cs typeface="Calibri" panose="020F0502020204030204" pitchFamily="34" charset="0"/>
              </a:rPr>
              <a:t>★ = Nominated for Best Paper Award</a:t>
            </a:r>
            <a:endParaRPr lang="en-US" sz="1400" dirty="0">
              <a:latin typeface="Calibri" panose="020F0502020204030204" pitchFamily="34" charset="0"/>
              <a:cs typeface="Calibri" panose="020F0502020204030204" pitchFamily="34" charset="0"/>
            </a:endParaRPr>
          </a:p>
        </p:txBody>
      </p:sp>
      <p:pic>
        <p:nvPicPr>
          <p:cNvPr id="10" name="Audio 9">
            <a:extLst>
              <a:ext uri="{FF2B5EF4-FFF2-40B4-BE49-F238E27FC236}">
                <a16:creationId xmlns:a16="http://schemas.microsoft.com/office/drawing/2014/main" id="{0FA33A94-0AA1-E8D9-0733-E33D8ABD3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68267061"/>
      </p:ext>
    </p:extLst>
  </p:cSld>
  <p:clrMapOvr>
    <a:masterClrMapping/>
  </p:clrMapOvr>
  <mc:AlternateContent xmlns:mc="http://schemas.openxmlformats.org/markup-compatibility/2006" xmlns:p14="http://schemas.microsoft.com/office/powerpoint/2010/main">
    <mc:Choice Requires="p14">
      <p:transition spd="slow" p14:dur="2000" advTm="33365"/>
    </mc:Choice>
    <mc:Fallback xmlns="">
      <p:transition spd="slow" advTm="3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26187-0F69-DA42-B1A4-A7188DF4AF7F}"/>
            </a:ext>
          </a:extLst>
        </p:cNvPr>
        <p:cNvGrpSpPr/>
        <p:nvPr/>
      </p:nvGrpSpPr>
      <p:grpSpPr>
        <a:xfrm>
          <a:off x="0" y="0"/>
          <a:ext cx="0" cy="0"/>
          <a:chOff x="0" y="0"/>
          <a:chExt cx="0" cy="0"/>
        </a:xfrm>
      </p:grpSpPr>
      <p:sp>
        <p:nvSpPr>
          <p:cNvPr id="161" name="Slide Number Placeholder 160">
            <a:extLst>
              <a:ext uri="{FF2B5EF4-FFF2-40B4-BE49-F238E27FC236}">
                <a16:creationId xmlns:a16="http://schemas.microsoft.com/office/drawing/2014/main" id="{C20F8F21-EE95-0E9E-DA67-28DF4F6EB0C0}"/>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4</a:t>
            </a:fld>
            <a:endParaRPr lang="en-US"/>
          </a:p>
        </p:txBody>
      </p:sp>
      <p:sp>
        <p:nvSpPr>
          <p:cNvPr id="30" name="Text 1">
            <a:extLst>
              <a:ext uri="{FF2B5EF4-FFF2-40B4-BE49-F238E27FC236}">
                <a16:creationId xmlns:a16="http://schemas.microsoft.com/office/drawing/2014/main" id="{01AC1D28-422C-BF9D-0DB4-A718B5C959B0}"/>
              </a:ext>
            </a:extLst>
          </p:cNvPr>
          <p:cNvSpPr/>
          <p:nvPr/>
        </p:nvSpPr>
        <p:spPr>
          <a:xfrm>
            <a:off x="548639" y="231854"/>
            <a:ext cx="11406701" cy="426708"/>
          </a:xfrm>
          <a:prstGeom prst="rect">
            <a:avLst/>
          </a:prstGeom>
          <a:noFill/>
          <a:ln/>
        </p:spPr>
        <p:txBody>
          <a:bodyPr wrap="square" lIns="16933" tIns="16933" rIns="16933" bIns="16933" rtlCol="0" anchor="t">
            <a:normAutofit lnSpcReduction="10000"/>
          </a:bodyPr>
          <a:lstStyle/>
          <a:p>
            <a:r>
              <a:rPr lang="en-US" sz="2800">
                <a:solidFill>
                  <a:srgbClr val="0F172A"/>
                </a:solidFill>
                <a:latin typeface="IBM Plex Serif" panose="02060503050406000203" pitchFamily="18" charset="77"/>
                <a:ea typeface="Calibri" pitchFamily="34" charset="-122"/>
                <a:cs typeface="Calibri" pitchFamily="34" charset="-120"/>
              </a:rPr>
              <a:t>Adding human in the loop: EV user flexibility</a:t>
            </a:r>
            <a:endParaRPr lang="en-US" sz="2800">
              <a:latin typeface="IBM Plex Serif" panose="02060503050406000203" pitchFamily="18" charset="77"/>
            </a:endParaRPr>
          </a:p>
        </p:txBody>
      </p:sp>
      <p:sp>
        <p:nvSpPr>
          <p:cNvPr id="8" name="Shape 6">
            <a:extLst>
              <a:ext uri="{FF2B5EF4-FFF2-40B4-BE49-F238E27FC236}">
                <a16:creationId xmlns:a16="http://schemas.microsoft.com/office/drawing/2014/main" id="{896472A4-A2ED-184D-4C04-D97CD8BEAC0C}"/>
              </a:ext>
            </a:extLst>
          </p:cNvPr>
          <p:cNvSpPr/>
          <p:nvPr/>
        </p:nvSpPr>
        <p:spPr>
          <a:xfrm>
            <a:off x="548639" y="1055451"/>
            <a:ext cx="11064241" cy="2886392"/>
          </a:xfrm>
          <a:prstGeom prst="rect">
            <a:avLst/>
          </a:prstGeom>
          <a:solidFill>
            <a:srgbClr val="F8FAFC"/>
          </a:solidFill>
          <a:ln w="12700">
            <a:solidFill>
              <a:srgbClr val="94A3B8"/>
            </a:solidFill>
            <a:prstDash val="dash"/>
          </a:ln>
        </p:spPr>
        <p:txBody>
          <a:bodyPr/>
          <a:lstStyle/>
          <a:p>
            <a:endParaRPr lang="en-US"/>
          </a:p>
        </p:txBody>
      </p:sp>
      <p:grpSp>
        <p:nvGrpSpPr>
          <p:cNvPr id="110" name="Group 109">
            <a:extLst>
              <a:ext uri="{FF2B5EF4-FFF2-40B4-BE49-F238E27FC236}">
                <a16:creationId xmlns:a16="http://schemas.microsoft.com/office/drawing/2014/main" id="{B3E2B805-0AEF-8CCC-5775-06768B9D2EF4}"/>
              </a:ext>
            </a:extLst>
          </p:cNvPr>
          <p:cNvGrpSpPr/>
          <p:nvPr/>
        </p:nvGrpSpPr>
        <p:grpSpPr>
          <a:xfrm>
            <a:off x="3145706" y="1108348"/>
            <a:ext cx="2018274" cy="2799875"/>
            <a:chOff x="13769921" y="877211"/>
            <a:chExt cx="3731659" cy="5597477"/>
          </a:xfrm>
          <a:effectLst/>
        </p:grpSpPr>
        <p:sp>
          <p:nvSpPr>
            <p:cNvPr id="111" name="Shape 7">
              <a:extLst>
                <a:ext uri="{FF2B5EF4-FFF2-40B4-BE49-F238E27FC236}">
                  <a16:creationId xmlns:a16="http://schemas.microsoft.com/office/drawing/2014/main" id="{9637232B-A338-35EC-6AF0-7ABF4AFB31A8}"/>
                </a:ext>
              </a:extLst>
            </p:cNvPr>
            <p:cNvSpPr/>
            <p:nvPr/>
          </p:nvSpPr>
          <p:spPr>
            <a:xfrm>
              <a:off x="13769921" y="877211"/>
              <a:ext cx="3731659" cy="5597477"/>
            </a:xfrm>
            <a:prstGeom prst="roundRect">
              <a:avLst>
                <a:gd name="adj" fmla="val 6667"/>
              </a:avLst>
            </a:prstGeom>
            <a:solidFill>
              <a:srgbClr val="FFFFFF"/>
            </a:solidFill>
            <a:ln w="10583">
              <a:solidFill>
                <a:srgbClr val="B69A5A"/>
              </a:solidFill>
              <a:prstDash val="solid"/>
            </a:ln>
            <a:effectLst>
              <a:outerShdw blurRad="285750" dist="114300" dir="5400000" algn="bl" rotWithShape="0">
                <a:srgbClr val="000000">
                  <a:alpha val="6000"/>
                </a:srgbClr>
              </a:outerShdw>
            </a:effectLst>
          </p:spPr>
          <p:txBody>
            <a:bodyPr/>
            <a:lstStyle/>
            <a:p>
              <a:endParaRPr lang="en-US" sz="1600"/>
            </a:p>
          </p:txBody>
        </p:sp>
        <p:sp>
          <p:nvSpPr>
            <p:cNvPr id="112" name="Shape 8">
              <a:extLst>
                <a:ext uri="{FF2B5EF4-FFF2-40B4-BE49-F238E27FC236}">
                  <a16:creationId xmlns:a16="http://schemas.microsoft.com/office/drawing/2014/main" id="{FF69AC79-C4DC-6930-1037-9B122B591DD0}"/>
                </a:ext>
              </a:extLst>
            </p:cNvPr>
            <p:cNvSpPr/>
            <p:nvPr/>
          </p:nvSpPr>
          <p:spPr>
            <a:xfrm>
              <a:off x="13984913" y="1429877"/>
              <a:ext cx="3301674" cy="7390"/>
            </a:xfrm>
            <a:prstGeom prst="rect">
              <a:avLst/>
            </a:prstGeom>
            <a:solidFill>
              <a:srgbClr val="CFAE70"/>
            </a:solidFill>
            <a:ln/>
          </p:spPr>
          <p:txBody>
            <a:bodyPr/>
            <a:lstStyle/>
            <a:p>
              <a:endParaRPr lang="en-US" sz="1600"/>
            </a:p>
          </p:txBody>
        </p:sp>
        <p:sp>
          <p:nvSpPr>
            <p:cNvPr id="113" name="Text 9">
              <a:extLst>
                <a:ext uri="{FF2B5EF4-FFF2-40B4-BE49-F238E27FC236}">
                  <a16:creationId xmlns:a16="http://schemas.microsoft.com/office/drawing/2014/main" id="{29FA5714-09D1-2859-AC88-0B319838A97A}"/>
                </a:ext>
              </a:extLst>
            </p:cNvPr>
            <p:cNvSpPr/>
            <p:nvPr/>
          </p:nvSpPr>
          <p:spPr>
            <a:xfrm>
              <a:off x="13984913" y="1070748"/>
              <a:ext cx="3400724" cy="305919"/>
            </a:xfrm>
            <a:prstGeom prst="rect">
              <a:avLst/>
            </a:prstGeom>
            <a:noFill/>
            <a:ln/>
          </p:spPr>
          <p:txBody>
            <a:bodyPr wrap="square" lIns="25400" tIns="25400" rIns="25400" bIns="25400" rtlCol="0" anchor="t">
              <a:noAutofit/>
            </a:bodyPr>
            <a:lstStyle/>
            <a:p>
              <a:pPr marL="0" indent="0" algn="l">
                <a:lnSpc>
                  <a:spcPct val="150000"/>
                </a:lnSpc>
                <a:buNone/>
              </a:pPr>
              <a:r>
                <a:rPr lang="en-US" sz="800">
                  <a:solidFill>
                    <a:srgbClr val="000000"/>
                  </a:solidFill>
                  <a:latin typeface="Georgia" pitchFamily="34" charset="0"/>
                  <a:ea typeface="Georgia" pitchFamily="34" charset="-122"/>
                  <a:cs typeface="Georgia" pitchFamily="34" charset="-120"/>
                </a:rPr>
                <a:t>Select &amp; charge</a:t>
              </a:r>
              <a:endParaRPr lang="en-US" sz="800"/>
            </a:p>
          </p:txBody>
        </p:sp>
        <p:sp>
          <p:nvSpPr>
            <p:cNvPr id="114" name="Text 10">
              <a:extLst>
                <a:ext uri="{FF2B5EF4-FFF2-40B4-BE49-F238E27FC236}">
                  <a16:creationId xmlns:a16="http://schemas.microsoft.com/office/drawing/2014/main" id="{D557BB71-C0B7-D521-A189-6F7558625ECC}"/>
                </a:ext>
              </a:extLst>
            </p:cNvPr>
            <p:cNvSpPr/>
            <p:nvPr/>
          </p:nvSpPr>
          <p:spPr>
            <a:xfrm>
              <a:off x="13984913" y="1596740"/>
              <a:ext cx="3400724" cy="196124"/>
            </a:xfrm>
            <a:prstGeom prst="rect">
              <a:avLst/>
            </a:prstGeom>
            <a:noFill/>
            <a:ln/>
          </p:spPr>
          <p:txBody>
            <a:bodyPr wrap="square" lIns="25400" tIns="25400" rIns="25400" bIns="25400" rtlCol="0" anchor="t">
              <a:noAutofit/>
            </a:bodyPr>
            <a:lstStyle/>
            <a:p>
              <a:pPr marL="0" indent="0" algn="l">
                <a:lnSpc>
                  <a:spcPct val="150000"/>
                </a:lnSpc>
                <a:buNone/>
              </a:pPr>
              <a:r>
                <a:rPr lang="en-US" sz="600" kern="0" spc="127">
                  <a:solidFill>
                    <a:srgbClr val="807968"/>
                  </a:solidFill>
                  <a:latin typeface="Arial" pitchFamily="34" charset="0"/>
                  <a:ea typeface="Arial" pitchFamily="34" charset="-122"/>
                  <a:cs typeface="Arial" pitchFamily="34" charset="-120"/>
                </a:rPr>
                <a:t>YOUR REQUEST</a:t>
              </a:r>
              <a:endParaRPr lang="en-US" sz="600"/>
            </a:p>
          </p:txBody>
        </p:sp>
        <p:sp>
          <p:nvSpPr>
            <p:cNvPr id="115" name="Shape 11">
              <a:extLst>
                <a:ext uri="{FF2B5EF4-FFF2-40B4-BE49-F238E27FC236}">
                  <a16:creationId xmlns:a16="http://schemas.microsoft.com/office/drawing/2014/main" id="{D73B19A1-45E4-09B5-1462-5DEC8B2C3F37}"/>
                </a:ext>
              </a:extLst>
            </p:cNvPr>
            <p:cNvSpPr/>
            <p:nvPr/>
          </p:nvSpPr>
          <p:spPr>
            <a:xfrm>
              <a:off x="13984913" y="1899172"/>
              <a:ext cx="3301674" cy="609828"/>
            </a:xfrm>
            <a:prstGeom prst="rect">
              <a:avLst/>
            </a:prstGeom>
            <a:solidFill>
              <a:srgbClr val="F5ECD7"/>
            </a:solidFill>
            <a:ln w="10583">
              <a:solidFill>
                <a:srgbClr val="CFAE70"/>
              </a:solidFill>
              <a:prstDash val="solid"/>
            </a:ln>
          </p:spPr>
          <p:txBody>
            <a:bodyPr/>
            <a:lstStyle/>
            <a:p>
              <a:endParaRPr lang="en-US" sz="1600"/>
            </a:p>
          </p:txBody>
        </p:sp>
        <p:sp>
          <p:nvSpPr>
            <p:cNvPr id="116" name="Text 12">
              <a:extLst>
                <a:ext uri="{FF2B5EF4-FFF2-40B4-BE49-F238E27FC236}">
                  <a16:creationId xmlns:a16="http://schemas.microsoft.com/office/drawing/2014/main" id="{90ADDB1D-8194-7900-50F3-FC172AC45CC2}"/>
                </a:ext>
              </a:extLst>
            </p:cNvPr>
            <p:cNvSpPr/>
            <p:nvPr/>
          </p:nvSpPr>
          <p:spPr>
            <a:xfrm>
              <a:off x="14116884" y="2012915"/>
              <a:ext cx="2789780"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80% SoC by 4:00 PM</a:t>
              </a:r>
              <a:endParaRPr lang="en-US" sz="800"/>
            </a:p>
          </p:txBody>
        </p:sp>
        <p:sp>
          <p:nvSpPr>
            <p:cNvPr id="117" name="Text 14">
              <a:extLst>
                <a:ext uri="{FF2B5EF4-FFF2-40B4-BE49-F238E27FC236}">
                  <a16:creationId xmlns:a16="http://schemas.microsoft.com/office/drawing/2014/main" id="{286EDBDC-7E35-0113-CDEF-916743647174}"/>
                </a:ext>
              </a:extLst>
            </p:cNvPr>
            <p:cNvSpPr/>
            <p:nvPr/>
          </p:nvSpPr>
          <p:spPr>
            <a:xfrm>
              <a:off x="16606127" y="2020233"/>
              <a:ext cx="603773" cy="360057"/>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118" name="Text 15">
              <a:extLst>
                <a:ext uri="{FF2B5EF4-FFF2-40B4-BE49-F238E27FC236}">
                  <a16:creationId xmlns:a16="http://schemas.microsoft.com/office/drawing/2014/main" id="{99C116FE-5CC9-7EA8-4D2E-846D2C9FF236}"/>
                </a:ext>
              </a:extLst>
            </p:cNvPr>
            <p:cNvSpPr/>
            <p:nvPr/>
          </p:nvSpPr>
          <p:spPr>
            <a:xfrm>
              <a:off x="13984913" y="2668471"/>
              <a:ext cx="3400724" cy="196124"/>
            </a:xfrm>
            <a:prstGeom prst="rect">
              <a:avLst/>
            </a:prstGeom>
            <a:noFill/>
            <a:ln/>
          </p:spPr>
          <p:txBody>
            <a:bodyPr wrap="square" lIns="25400" tIns="25400" rIns="25400" bIns="25400" rtlCol="0" anchor="t">
              <a:noAutofit/>
            </a:bodyPr>
            <a:lstStyle/>
            <a:p>
              <a:pPr marL="0" indent="0" algn="l">
                <a:lnSpc>
                  <a:spcPct val="150000"/>
                </a:lnSpc>
                <a:buNone/>
              </a:pPr>
              <a:r>
                <a:rPr lang="en-US" sz="600" kern="0" spc="127">
                  <a:solidFill>
                    <a:srgbClr val="807968"/>
                  </a:solidFill>
                  <a:latin typeface="Arial" pitchFamily="34" charset="0"/>
                  <a:ea typeface="Arial" pitchFamily="34" charset="-122"/>
                  <a:cs typeface="Arial" pitchFamily="34" charset="-120"/>
                </a:rPr>
                <a:t>SUGGESTED</a:t>
              </a:r>
              <a:endParaRPr lang="en-US" sz="600"/>
            </a:p>
          </p:txBody>
        </p:sp>
        <p:sp>
          <p:nvSpPr>
            <p:cNvPr id="119" name="Shape 16">
              <a:extLst>
                <a:ext uri="{FF2B5EF4-FFF2-40B4-BE49-F238E27FC236}">
                  <a16:creationId xmlns:a16="http://schemas.microsoft.com/office/drawing/2014/main" id="{CBD90F17-C781-4928-A981-5E2AB02D635B}"/>
                </a:ext>
              </a:extLst>
            </p:cNvPr>
            <p:cNvSpPr/>
            <p:nvPr/>
          </p:nvSpPr>
          <p:spPr>
            <a:xfrm>
              <a:off x="13984913" y="2970903"/>
              <a:ext cx="3301674" cy="609828"/>
            </a:xfrm>
            <a:prstGeom prst="rect">
              <a:avLst/>
            </a:prstGeom>
            <a:ln w="10583">
              <a:solidFill>
                <a:srgbClr val="E6E0D2"/>
              </a:solidFill>
              <a:prstDash val="solid"/>
            </a:ln>
          </p:spPr>
          <p:txBody>
            <a:bodyPr/>
            <a:lstStyle/>
            <a:p>
              <a:endParaRPr lang="en-US" sz="1600"/>
            </a:p>
          </p:txBody>
        </p:sp>
        <p:sp>
          <p:nvSpPr>
            <p:cNvPr id="120" name="Text 17">
              <a:extLst>
                <a:ext uri="{FF2B5EF4-FFF2-40B4-BE49-F238E27FC236}">
                  <a16:creationId xmlns:a16="http://schemas.microsoft.com/office/drawing/2014/main" id="{C18BE2DE-6C82-2571-6F5B-7F7F2C38FFF5}"/>
                </a:ext>
              </a:extLst>
            </p:cNvPr>
            <p:cNvSpPr/>
            <p:nvPr/>
          </p:nvSpPr>
          <p:spPr>
            <a:xfrm>
              <a:off x="14116884" y="3084647"/>
              <a:ext cx="2675722"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70% SoC by 4:00 PM</a:t>
              </a:r>
              <a:endParaRPr lang="en-US" sz="800"/>
            </a:p>
          </p:txBody>
        </p:sp>
        <p:sp>
          <p:nvSpPr>
            <p:cNvPr id="121" name="Text 19">
              <a:extLst>
                <a:ext uri="{FF2B5EF4-FFF2-40B4-BE49-F238E27FC236}">
                  <a16:creationId xmlns:a16="http://schemas.microsoft.com/office/drawing/2014/main" id="{2461FB26-37BF-A246-A958-5897474795F3}"/>
                </a:ext>
              </a:extLst>
            </p:cNvPr>
            <p:cNvSpPr/>
            <p:nvPr/>
          </p:nvSpPr>
          <p:spPr>
            <a:xfrm>
              <a:off x="16747042" y="3015406"/>
              <a:ext cx="603773"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122" name="Shape 20">
              <a:extLst>
                <a:ext uri="{FF2B5EF4-FFF2-40B4-BE49-F238E27FC236}">
                  <a16:creationId xmlns:a16="http://schemas.microsoft.com/office/drawing/2014/main" id="{2BB4B937-FBB6-134F-12BF-9E7CC47B3DFE}"/>
                </a:ext>
              </a:extLst>
            </p:cNvPr>
            <p:cNvSpPr/>
            <p:nvPr/>
          </p:nvSpPr>
          <p:spPr>
            <a:xfrm>
              <a:off x="13984913" y="3700364"/>
              <a:ext cx="3301674" cy="609828"/>
            </a:xfrm>
            <a:prstGeom prst="rect">
              <a:avLst/>
            </a:prstGeom>
            <a:ln w="10583">
              <a:solidFill>
                <a:srgbClr val="E6E0D2"/>
              </a:solidFill>
              <a:prstDash val="solid"/>
            </a:ln>
          </p:spPr>
          <p:txBody>
            <a:bodyPr/>
            <a:lstStyle/>
            <a:p>
              <a:endParaRPr lang="en-US" sz="1600"/>
            </a:p>
          </p:txBody>
        </p:sp>
        <p:sp>
          <p:nvSpPr>
            <p:cNvPr id="123" name="Text 21">
              <a:extLst>
                <a:ext uri="{FF2B5EF4-FFF2-40B4-BE49-F238E27FC236}">
                  <a16:creationId xmlns:a16="http://schemas.microsoft.com/office/drawing/2014/main" id="{46FC9EFF-0887-A4A4-0A46-DCFDA439528B}"/>
                </a:ext>
              </a:extLst>
            </p:cNvPr>
            <p:cNvSpPr/>
            <p:nvPr/>
          </p:nvSpPr>
          <p:spPr>
            <a:xfrm>
              <a:off x="14116884" y="3814107"/>
              <a:ext cx="2675722"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80% SoC by 4:30 PM</a:t>
              </a:r>
              <a:endParaRPr lang="en-US" sz="800"/>
            </a:p>
          </p:txBody>
        </p:sp>
        <p:sp>
          <p:nvSpPr>
            <p:cNvPr id="124" name="Shape 24">
              <a:extLst>
                <a:ext uri="{FF2B5EF4-FFF2-40B4-BE49-F238E27FC236}">
                  <a16:creationId xmlns:a16="http://schemas.microsoft.com/office/drawing/2014/main" id="{6A168E7D-A6B0-1CDD-4418-7EF18EC96A4C}"/>
                </a:ext>
              </a:extLst>
            </p:cNvPr>
            <p:cNvSpPr/>
            <p:nvPr/>
          </p:nvSpPr>
          <p:spPr>
            <a:xfrm>
              <a:off x="13984913" y="4429824"/>
              <a:ext cx="3301674" cy="609828"/>
            </a:xfrm>
            <a:prstGeom prst="rect">
              <a:avLst/>
            </a:prstGeom>
            <a:ln w="10583">
              <a:solidFill>
                <a:srgbClr val="E6E0D2"/>
              </a:solidFill>
              <a:prstDash val="solid"/>
            </a:ln>
          </p:spPr>
          <p:txBody>
            <a:bodyPr/>
            <a:lstStyle/>
            <a:p>
              <a:endParaRPr lang="en-US" sz="1600"/>
            </a:p>
          </p:txBody>
        </p:sp>
        <p:sp>
          <p:nvSpPr>
            <p:cNvPr id="125" name="Text 25">
              <a:extLst>
                <a:ext uri="{FF2B5EF4-FFF2-40B4-BE49-F238E27FC236}">
                  <a16:creationId xmlns:a16="http://schemas.microsoft.com/office/drawing/2014/main" id="{A3B1DBD9-1A36-5039-6FD4-53862C06B05A}"/>
                </a:ext>
              </a:extLst>
            </p:cNvPr>
            <p:cNvSpPr/>
            <p:nvPr/>
          </p:nvSpPr>
          <p:spPr>
            <a:xfrm>
              <a:off x="14116884" y="4543568"/>
              <a:ext cx="2765066"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60% SoC by 5:30 PM</a:t>
              </a:r>
              <a:endParaRPr lang="en-US" sz="800"/>
            </a:p>
          </p:txBody>
        </p:sp>
        <p:sp>
          <p:nvSpPr>
            <p:cNvPr id="126" name="Text 27">
              <a:extLst>
                <a:ext uri="{FF2B5EF4-FFF2-40B4-BE49-F238E27FC236}">
                  <a16:creationId xmlns:a16="http://schemas.microsoft.com/office/drawing/2014/main" id="{404D935A-DE17-C7FC-6DF4-1B4ADA56DCBC}"/>
                </a:ext>
              </a:extLst>
            </p:cNvPr>
            <p:cNvSpPr/>
            <p:nvPr/>
          </p:nvSpPr>
          <p:spPr>
            <a:xfrm>
              <a:off x="16870519" y="4585023"/>
              <a:ext cx="339381" cy="325919"/>
            </a:xfrm>
            <a:prstGeom prst="rect">
              <a:avLst/>
            </a:prstGeom>
            <a:noFill/>
            <a:ln/>
          </p:spPr>
          <p:txBody>
            <a:bodyPr wrap="square" lIns="25400" tIns="25400" rIns="25400" bIns="25400" rtlCol="0" anchor="t">
              <a:noAutofit/>
            </a:bodyPr>
            <a:lstStyle/>
            <a:p>
              <a:pPr marL="0" indent="0" algn="l">
                <a:lnSpc>
                  <a:spcPct val="150000"/>
                </a:lnSpc>
                <a:buNone/>
              </a:pPr>
              <a:endParaRPr lang="en-US" sz="700"/>
            </a:p>
          </p:txBody>
        </p:sp>
        <p:sp>
          <p:nvSpPr>
            <p:cNvPr id="127" name="Shape 28">
              <a:extLst>
                <a:ext uri="{FF2B5EF4-FFF2-40B4-BE49-F238E27FC236}">
                  <a16:creationId xmlns:a16="http://schemas.microsoft.com/office/drawing/2014/main" id="{31AA5169-ACC6-297E-07B7-85739F62BD96}"/>
                </a:ext>
              </a:extLst>
            </p:cNvPr>
            <p:cNvSpPr/>
            <p:nvPr/>
          </p:nvSpPr>
          <p:spPr>
            <a:xfrm>
              <a:off x="13984913" y="5267021"/>
              <a:ext cx="3301674" cy="380492"/>
            </a:xfrm>
            <a:prstGeom prst="rect">
              <a:avLst/>
            </a:prstGeom>
            <a:ln w="10583">
              <a:solidFill>
                <a:srgbClr val="CFC8B7"/>
              </a:solidFill>
              <a:prstDash val="dash"/>
            </a:ln>
          </p:spPr>
          <p:txBody>
            <a:bodyPr/>
            <a:lstStyle/>
            <a:p>
              <a:endParaRPr lang="en-US" sz="1600"/>
            </a:p>
          </p:txBody>
        </p:sp>
        <p:sp>
          <p:nvSpPr>
            <p:cNvPr id="128" name="Text 29">
              <a:extLst>
                <a:ext uri="{FF2B5EF4-FFF2-40B4-BE49-F238E27FC236}">
                  <a16:creationId xmlns:a16="http://schemas.microsoft.com/office/drawing/2014/main" id="{BAD25102-39E9-DCA9-53E4-602F1E14173C}"/>
                </a:ext>
              </a:extLst>
            </p:cNvPr>
            <p:cNvSpPr/>
            <p:nvPr/>
          </p:nvSpPr>
          <p:spPr>
            <a:xfrm>
              <a:off x="14067455" y="5248639"/>
              <a:ext cx="3136590" cy="206078"/>
            </a:xfrm>
            <a:prstGeom prst="rect">
              <a:avLst/>
            </a:prstGeom>
            <a:noFill/>
            <a:ln/>
          </p:spPr>
          <p:txBody>
            <a:bodyPr wrap="square" lIns="25400" tIns="25400" rIns="25400" bIns="25400" rtlCol="0" anchor="t">
              <a:noAutofit/>
            </a:bodyPr>
            <a:lstStyle/>
            <a:p>
              <a:pPr marL="0" indent="0" algn="ctr">
                <a:lnSpc>
                  <a:spcPct val="150000"/>
                </a:lnSpc>
                <a:buNone/>
              </a:pPr>
              <a:r>
                <a:rPr lang="en-US" sz="700" kern="0" spc="108">
                  <a:solidFill>
                    <a:srgbClr val="807968"/>
                  </a:solidFill>
                  <a:latin typeface="Arial" pitchFamily="34" charset="0"/>
                  <a:ea typeface="Arial" pitchFamily="34" charset="-122"/>
                  <a:cs typeface="Arial" pitchFamily="34" charset="-120"/>
                </a:rPr>
                <a:t>REJECT ALL</a:t>
              </a:r>
              <a:endParaRPr lang="en-US" sz="700"/>
            </a:p>
          </p:txBody>
        </p:sp>
        <p:sp>
          <p:nvSpPr>
            <p:cNvPr id="129" name="Shape 30">
              <a:extLst>
                <a:ext uri="{FF2B5EF4-FFF2-40B4-BE49-F238E27FC236}">
                  <a16:creationId xmlns:a16="http://schemas.microsoft.com/office/drawing/2014/main" id="{10DFA639-CC7C-61BE-2D6E-E9465961F50C}"/>
                </a:ext>
              </a:extLst>
            </p:cNvPr>
            <p:cNvSpPr/>
            <p:nvPr/>
          </p:nvSpPr>
          <p:spPr>
            <a:xfrm>
              <a:off x="13984913" y="5767147"/>
              <a:ext cx="3301674" cy="438808"/>
            </a:xfrm>
            <a:prstGeom prst="rect">
              <a:avLst/>
            </a:prstGeom>
            <a:solidFill>
              <a:srgbClr val="000000"/>
            </a:solidFill>
            <a:ln/>
          </p:spPr>
          <p:txBody>
            <a:bodyPr/>
            <a:lstStyle/>
            <a:p>
              <a:endParaRPr lang="en-US" sz="1600"/>
            </a:p>
          </p:txBody>
        </p:sp>
        <p:sp>
          <p:nvSpPr>
            <p:cNvPr id="130" name="Text 31">
              <a:extLst>
                <a:ext uri="{FF2B5EF4-FFF2-40B4-BE49-F238E27FC236}">
                  <a16:creationId xmlns:a16="http://schemas.microsoft.com/office/drawing/2014/main" id="{F7BA7A64-1F0D-ECF3-B793-52036B3E8D6B}"/>
                </a:ext>
              </a:extLst>
            </p:cNvPr>
            <p:cNvSpPr/>
            <p:nvPr/>
          </p:nvSpPr>
          <p:spPr>
            <a:xfrm>
              <a:off x="14059777" y="5748165"/>
              <a:ext cx="3151947" cy="225962"/>
            </a:xfrm>
            <a:prstGeom prst="rect">
              <a:avLst/>
            </a:prstGeom>
            <a:noFill/>
            <a:ln/>
          </p:spPr>
          <p:txBody>
            <a:bodyPr wrap="square" lIns="25400" tIns="25400" rIns="25400" bIns="25400" rtlCol="0" anchor="t">
              <a:noAutofit/>
            </a:bodyPr>
            <a:lstStyle/>
            <a:p>
              <a:pPr marL="0" indent="0" algn="ctr">
                <a:lnSpc>
                  <a:spcPct val="150000"/>
                </a:lnSpc>
                <a:buNone/>
              </a:pPr>
              <a:r>
                <a:rPr lang="en-US" sz="800" b="1" kern="0" spc="150">
                  <a:solidFill>
                    <a:srgbClr val="FFFFFF"/>
                  </a:solidFill>
                  <a:latin typeface="Arial" pitchFamily="34" charset="0"/>
                  <a:ea typeface="Arial" pitchFamily="34" charset="-122"/>
                  <a:cs typeface="Arial" pitchFamily="34" charset="-120"/>
                </a:rPr>
                <a:t>SELECT &amp; CHARGE</a:t>
              </a:r>
              <a:endParaRPr lang="en-US" sz="800"/>
            </a:p>
          </p:txBody>
        </p:sp>
        <p:sp>
          <p:nvSpPr>
            <p:cNvPr id="131" name="Text 19">
              <a:extLst>
                <a:ext uri="{FF2B5EF4-FFF2-40B4-BE49-F238E27FC236}">
                  <a16:creationId xmlns:a16="http://schemas.microsoft.com/office/drawing/2014/main" id="{FA10FEC6-C087-5B2D-3CFC-B6B71227CA98}"/>
                </a:ext>
              </a:extLst>
            </p:cNvPr>
            <p:cNvSpPr/>
            <p:nvPr/>
          </p:nvSpPr>
          <p:spPr>
            <a:xfrm>
              <a:off x="16749841" y="3741478"/>
              <a:ext cx="603773"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132" name="Text 19">
              <a:extLst>
                <a:ext uri="{FF2B5EF4-FFF2-40B4-BE49-F238E27FC236}">
                  <a16:creationId xmlns:a16="http://schemas.microsoft.com/office/drawing/2014/main" id="{C97C17AF-C23C-E7E7-403C-C7C3CB6327E3}"/>
                </a:ext>
              </a:extLst>
            </p:cNvPr>
            <p:cNvSpPr/>
            <p:nvPr/>
          </p:nvSpPr>
          <p:spPr>
            <a:xfrm>
              <a:off x="16870519" y="4552236"/>
              <a:ext cx="485199"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grpSp>
      <p:grpSp>
        <p:nvGrpSpPr>
          <p:cNvPr id="144" name="Group 143">
            <a:extLst>
              <a:ext uri="{FF2B5EF4-FFF2-40B4-BE49-F238E27FC236}">
                <a16:creationId xmlns:a16="http://schemas.microsoft.com/office/drawing/2014/main" id="{B94EA4A7-A4D8-8D95-1B36-9433149ABFF8}"/>
              </a:ext>
            </a:extLst>
          </p:cNvPr>
          <p:cNvGrpSpPr/>
          <p:nvPr/>
        </p:nvGrpSpPr>
        <p:grpSpPr>
          <a:xfrm>
            <a:off x="6631783" y="1409731"/>
            <a:ext cx="1331236" cy="1851675"/>
            <a:chOff x="2933543" y="1740042"/>
            <a:chExt cx="1331236" cy="1877136"/>
          </a:xfrm>
        </p:grpSpPr>
        <p:pic>
          <p:nvPicPr>
            <p:cNvPr id="139" name="Graphic 138" descr="Building outline">
              <a:extLst>
                <a:ext uri="{FF2B5EF4-FFF2-40B4-BE49-F238E27FC236}">
                  <a16:creationId xmlns:a16="http://schemas.microsoft.com/office/drawing/2014/main" id="{D49C404C-D952-8166-F069-7BBE28110D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933543" y="1740042"/>
              <a:ext cx="1331236" cy="1331236"/>
            </a:xfrm>
            <a:prstGeom prst="rect">
              <a:avLst/>
            </a:prstGeom>
          </p:spPr>
        </p:pic>
        <p:pic>
          <p:nvPicPr>
            <p:cNvPr id="140" name="Picture 139" descr="A green rectangle with a black lightning bolt&#10;&#10;Description automatically generated">
              <a:extLst>
                <a:ext uri="{FF2B5EF4-FFF2-40B4-BE49-F238E27FC236}">
                  <a16:creationId xmlns:a16="http://schemas.microsoft.com/office/drawing/2014/main" id="{F9E3798F-A316-7ED4-3313-DD18334DF45A}"/>
                </a:ext>
              </a:extLst>
            </p:cNvPr>
            <p:cNvPicPr>
              <a:picLocks noChangeAspect="1"/>
            </p:cNvPicPr>
            <p:nvPr/>
          </p:nvPicPr>
          <p:blipFill>
            <a:blip r:embed="rId7">
              <a:alphaModFix amt="70000"/>
            </a:blip>
            <a:stretch>
              <a:fillRect/>
            </a:stretch>
          </p:blipFill>
          <p:spPr>
            <a:xfrm>
              <a:off x="3633585" y="3071179"/>
              <a:ext cx="545900" cy="545900"/>
            </a:xfrm>
            <a:prstGeom prst="rect">
              <a:avLst/>
            </a:prstGeom>
          </p:spPr>
        </p:pic>
        <p:pic>
          <p:nvPicPr>
            <p:cNvPr id="141" name="Picture 140" descr="A green rectangle with a black lightning bolt&#10;&#10;Description automatically generated">
              <a:extLst>
                <a:ext uri="{FF2B5EF4-FFF2-40B4-BE49-F238E27FC236}">
                  <a16:creationId xmlns:a16="http://schemas.microsoft.com/office/drawing/2014/main" id="{D1CE5123-CB9C-8F46-7F2B-0AD4DCAA3775}"/>
                </a:ext>
              </a:extLst>
            </p:cNvPr>
            <p:cNvPicPr>
              <a:picLocks noChangeAspect="1"/>
            </p:cNvPicPr>
            <p:nvPr/>
          </p:nvPicPr>
          <p:blipFill>
            <a:blip r:embed="rId7">
              <a:alphaModFix amt="70000"/>
            </a:blip>
            <a:stretch>
              <a:fillRect/>
            </a:stretch>
          </p:blipFill>
          <p:spPr>
            <a:xfrm>
              <a:off x="3040031" y="3071278"/>
              <a:ext cx="545900" cy="545900"/>
            </a:xfrm>
            <a:prstGeom prst="rect">
              <a:avLst/>
            </a:prstGeom>
          </p:spPr>
        </p:pic>
      </p:grpSp>
      <p:grpSp>
        <p:nvGrpSpPr>
          <p:cNvPr id="148" name="Group 147">
            <a:extLst>
              <a:ext uri="{FF2B5EF4-FFF2-40B4-BE49-F238E27FC236}">
                <a16:creationId xmlns:a16="http://schemas.microsoft.com/office/drawing/2014/main" id="{A5CC798F-C0F7-00C8-152E-C6440D29A1FA}"/>
              </a:ext>
            </a:extLst>
          </p:cNvPr>
          <p:cNvGrpSpPr/>
          <p:nvPr/>
        </p:nvGrpSpPr>
        <p:grpSpPr>
          <a:xfrm>
            <a:off x="5254141" y="1717393"/>
            <a:ext cx="1305184" cy="1436822"/>
            <a:chOff x="3799777" y="1068828"/>
            <a:chExt cx="1305184" cy="1456578"/>
          </a:xfrm>
        </p:grpSpPr>
        <p:sp>
          <p:nvSpPr>
            <p:cNvPr id="146" name="Arc 145">
              <a:extLst>
                <a:ext uri="{FF2B5EF4-FFF2-40B4-BE49-F238E27FC236}">
                  <a16:creationId xmlns:a16="http://schemas.microsoft.com/office/drawing/2014/main" id="{37F5CD02-586B-BB61-E976-015EAD4CCB14}"/>
                </a:ext>
              </a:extLst>
            </p:cNvPr>
            <p:cNvSpPr/>
            <p:nvPr/>
          </p:nvSpPr>
          <p:spPr>
            <a:xfrm rot="18798885">
              <a:off x="3893465" y="1031522"/>
              <a:ext cx="1174190" cy="1248802"/>
            </a:xfrm>
            <a:prstGeom prst="arc">
              <a:avLst/>
            </a:prstGeom>
            <a:ln w="2857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Arc 146">
              <a:extLst>
                <a:ext uri="{FF2B5EF4-FFF2-40B4-BE49-F238E27FC236}">
                  <a16:creationId xmlns:a16="http://schemas.microsoft.com/office/drawing/2014/main" id="{C416F649-9DD3-5A03-2F2E-48FC4AF31A2A}"/>
                </a:ext>
              </a:extLst>
            </p:cNvPr>
            <p:cNvSpPr/>
            <p:nvPr/>
          </p:nvSpPr>
          <p:spPr>
            <a:xfrm rot="7993229">
              <a:off x="3837083" y="1313910"/>
              <a:ext cx="1174190" cy="1248802"/>
            </a:xfrm>
            <a:prstGeom prst="arc">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id="{1129D704-B827-BEA1-C9C6-80A49003FF5C}"/>
              </a:ext>
            </a:extLst>
          </p:cNvPr>
          <p:cNvGrpSpPr/>
          <p:nvPr/>
        </p:nvGrpSpPr>
        <p:grpSpPr>
          <a:xfrm>
            <a:off x="1670296" y="1779851"/>
            <a:ext cx="1305184" cy="1436822"/>
            <a:chOff x="3799777" y="1068828"/>
            <a:chExt cx="1305184" cy="1456578"/>
          </a:xfrm>
        </p:grpSpPr>
        <p:sp>
          <p:nvSpPr>
            <p:cNvPr id="150" name="Arc 149">
              <a:extLst>
                <a:ext uri="{FF2B5EF4-FFF2-40B4-BE49-F238E27FC236}">
                  <a16:creationId xmlns:a16="http://schemas.microsoft.com/office/drawing/2014/main" id="{38B29039-7852-A8DD-7AFE-F48B22CC5AA2}"/>
                </a:ext>
              </a:extLst>
            </p:cNvPr>
            <p:cNvSpPr/>
            <p:nvPr/>
          </p:nvSpPr>
          <p:spPr>
            <a:xfrm rot="18798885">
              <a:off x="3893465" y="1031522"/>
              <a:ext cx="1174190" cy="1248802"/>
            </a:xfrm>
            <a:prstGeom prst="arc">
              <a:avLst/>
            </a:prstGeom>
            <a:ln w="2857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Arc 150">
              <a:extLst>
                <a:ext uri="{FF2B5EF4-FFF2-40B4-BE49-F238E27FC236}">
                  <a16:creationId xmlns:a16="http://schemas.microsoft.com/office/drawing/2014/main" id="{41E0F01B-376F-DCF2-5D10-49B4F548B06F}"/>
                </a:ext>
              </a:extLst>
            </p:cNvPr>
            <p:cNvSpPr/>
            <p:nvPr/>
          </p:nvSpPr>
          <p:spPr>
            <a:xfrm rot="7993229">
              <a:off x="3837083" y="1313910"/>
              <a:ext cx="1174190" cy="1248802"/>
            </a:xfrm>
            <a:prstGeom prst="arc">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53" name="Graphic 152" descr="Electric car outline">
            <a:extLst>
              <a:ext uri="{FF2B5EF4-FFF2-40B4-BE49-F238E27FC236}">
                <a16:creationId xmlns:a16="http://schemas.microsoft.com/office/drawing/2014/main" id="{110D422E-F585-43BC-9F0F-49C141C128B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45574" y="2326120"/>
            <a:ext cx="914400" cy="901998"/>
          </a:xfrm>
          <a:prstGeom prst="rect">
            <a:avLst/>
          </a:prstGeom>
        </p:spPr>
      </p:pic>
      <p:pic>
        <p:nvPicPr>
          <p:cNvPr id="155" name="Graphic 154" descr="User outline">
            <a:extLst>
              <a:ext uri="{FF2B5EF4-FFF2-40B4-BE49-F238E27FC236}">
                <a16:creationId xmlns:a16="http://schemas.microsoft.com/office/drawing/2014/main" id="{6FD60592-FABF-1CCD-47A9-625FA766633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71687" y="1886811"/>
            <a:ext cx="672008" cy="662893"/>
          </a:xfrm>
          <a:prstGeom prst="rect">
            <a:avLst/>
          </a:prstGeom>
        </p:spPr>
      </p:pic>
      <p:sp>
        <p:nvSpPr>
          <p:cNvPr id="156" name="TextBox 155">
            <a:extLst>
              <a:ext uri="{FF2B5EF4-FFF2-40B4-BE49-F238E27FC236}">
                <a16:creationId xmlns:a16="http://schemas.microsoft.com/office/drawing/2014/main" id="{D7AECED6-C89B-ECD6-A2E4-EBAC62FDA881}"/>
              </a:ext>
            </a:extLst>
          </p:cNvPr>
          <p:cNvSpPr txBox="1"/>
          <p:nvPr/>
        </p:nvSpPr>
        <p:spPr>
          <a:xfrm>
            <a:off x="1507304" y="1368769"/>
            <a:ext cx="1539204" cy="303602"/>
          </a:xfrm>
          <a:prstGeom prst="rect">
            <a:avLst/>
          </a:prstGeom>
          <a:noFill/>
        </p:spPr>
        <p:txBody>
          <a:bodyPr wrap="none" rtlCol="0">
            <a:spAutoFit/>
          </a:bodyPr>
          <a:lstStyle/>
          <a:p>
            <a:r>
              <a:rPr lang="en-US" sz="2000" baseline="30000"/>
              <a:t>1</a:t>
            </a:r>
            <a:r>
              <a:rPr lang="en-US" sz="1400" baseline="30000"/>
              <a:t> </a:t>
            </a:r>
            <a:r>
              <a:rPr lang="en-US" sz="1400"/>
              <a:t>Provides request</a:t>
            </a:r>
          </a:p>
        </p:txBody>
      </p:sp>
      <p:sp>
        <p:nvSpPr>
          <p:cNvPr id="157" name="TextBox 156">
            <a:extLst>
              <a:ext uri="{FF2B5EF4-FFF2-40B4-BE49-F238E27FC236}">
                <a16:creationId xmlns:a16="http://schemas.microsoft.com/office/drawing/2014/main" id="{2E97D16E-70FE-E15D-F250-582E5F582DCE}"/>
              </a:ext>
            </a:extLst>
          </p:cNvPr>
          <p:cNvSpPr txBox="1"/>
          <p:nvPr/>
        </p:nvSpPr>
        <p:spPr>
          <a:xfrm>
            <a:off x="1608061" y="3322310"/>
            <a:ext cx="1400512" cy="303602"/>
          </a:xfrm>
          <a:prstGeom prst="rect">
            <a:avLst/>
          </a:prstGeom>
          <a:noFill/>
        </p:spPr>
        <p:txBody>
          <a:bodyPr wrap="none" rtlCol="0">
            <a:spAutoFit/>
          </a:bodyPr>
          <a:lstStyle/>
          <a:p>
            <a:r>
              <a:rPr lang="en-US" sz="2000" baseline="30000"/>
              <a:t>4 </a:t>
            </a:r>
            <a:r>
              <a:rPr lang="en-US" sz="1400"/>
              <a:t>Picks an option</a:t>
            </a:r>
          </a:p>
        </p:txBody>
      </p:sp>
      <p:sp>
        <p:nvSpPr>
          <p:cNvPr id="159" name="TextBox 158">
            <a:extLst>
              <a:ext uri="{FF2B5EF4-FFF2-40B4-BE49-F238E27FC236}">
                <a16:creationId xmlns:a16="http://schemas.microsoft.com/office/drawing/2014/main" id="{5B38C27A-F681-680E-0FF0-259ED4322AD8}"/>
              </a:ext>
            </a:extLst>
          </p:cNvPr>
          <p:cNvSpPr txBox="1"/>
          <p:nvPr/>
        </p:nvSpPr>
        <p:spPr>
          <a:xfrm>
            <a:off x="5236346" y="3310966"/>
            <a:ext cx="1360822" cy="307777"/>
          </a:xfrm>
          <a:prstGeom prst="rect">
            <a:avLst/>
          </a:prstGeom>
          <a:noFill/>
        </p:spPr>
        <p:txBody>
          <a:bodyPr wrap="none" rtlCol="0">
            <a:spAutoFit/>
          </a:bodyPr>
          <a:lstStyle/>
          <a:p>
            <a:r>
              <a:rPr lang="en-US" sz="2000" baseline="30000"/>
              <a:t>3 </a:t>
            </a:r>
            <a:r>
              <a:rPr lang="en-US" sz="1400"/>
              <a:t>Posts options</a:t>
            </a:r>
          </a:p>
        </p:txBody>
      </p:sp>
      <p:sp>
        <p:nvSpPr>
          <p:cNvPr id="160" name="TextBox 159">
            <a:extLst>
              <a:ext uri="{FF2B5EF4-FFF2-40B4-BE49-F238E27FC236}">
                <a16:creationId xmlns:a16="http://schemas.microsoft.com/office/drawing/2014/main" id="{90E8DE93-5371-9996-A59E-030544C2D434}"/>
              </a:ext>
            </a:extLst>
          </p:cNvPr>
          <p:cNvSpPr txBox="1"/>
          <p:nvPr/>
        </p:nvSpPr>
        <p:spPr>
          <a:xfrm>
            <a:off x="5310116" y="1314908"/>
            <a:ext cx="1210331" cy="307777"/>
          </a:xfrm>
          <a:prstGeom prst="rect">
            <a:avLst/>
          </a:prstGeom>
          <a:noFill/>
        </p:spPr>
        <p:txBody>
          <a:bodyPr wrap="none" rtlCol="0">
            <a:spAutoFit/>
          </a:bodyPr>
          <a:lstStyle/>
          <a:p>
            <a:r>
              <a:rPr lang="en-US" sz="2000" baseline="30000"/>
              <a:t>2 </a:t>
            </a:r>
            <a:r>
              <a:rPr lang="en-US" sz="1400"/>
              <a:t>Runs policy</a:t>
            </a:r>
          </a:p>
        </p:txBody>
      </p:sp>
      <p:pic>
        <p:nvPicPr>
          <p:cNvPr id="23" name="Picture 22">
            <a:extLst>
              <a:ext uri="{FF2B5EF4-FFF2-40B4-BE49-F238E27FC236}">
                <a16:creationId xmlns:a16="http://schemas.microsoft.com/office/drawing/2014/main" id="{681B8F5C-F6F1-478B-0382-DB834F361C90}"/>
              </a:ext>
            </a:extLst>
          </p:cNvPr>
          <p:cNvPicPr>
            <a:picLocks noChangeAspect="1"/>
          </p:cNvPicPr>
          <p:nvPr/>
        </p:nvPicPr>
        <p:blipFill>
          <a:blip r:embed="rId10"/>
          <a:stretch>
            <a:fillRect/>
          </a:stretch>
        </p:blipFill>
        <p:spPr>
          <a:xfrm>
            <a:off x="8259790" y="1166245"/>
            <a:ext cx="3005552" cy="2181497"/>
          </a:xfrm>
          <a:prstGeom prst="rect">
            <a:avLst/>
          </a:prstGeom>
          <a:ln w="19050">
            <a:solidFill>
              <a:srgbClr val="B69A5A"/>
            </a:solidFill>
          </a:ln>
          <a:effectLst/>
        </p:spPr>
      </p:pic>
      <p:sp>
        <p:nvSpPr>
          <p:cNvPr id="25" name="TextBox 24">
            <a:extLst>
              <a:ext uri="{FF2B5EF4-FFF2-40B4-BE49-F238E27FC236}">
                <a16:creationId xmlns:a16="http://schemas.microsoft.com/office/drawing/2014/main" id="{2B9B59D9-0B82-CDFA-134F-1E5B18939A1F}"/>
              </a:ext>
            </a:extLst>
          </p:cNvPr>
          <p:cNvSpPr txBox="1"/>
          <p:nvPr/>
        </p:nvSpPr>
        <p:spPr>
          <a:xfrm>
            <a:off x="8259790" y="3355940"/>
            <a:ext cx="2982608" cy="545852"/>
          </a:xfrm>
          <a:prstGeom prst="rect">
            <a:avLst/>
          </a:prstGeom>
          <a:noFill/>
        </p:spPr>
        <p:txBody>
          <a:bodyPr wrap="square">
            <a:spAutoFit/>
          </a:bodyPr>
          <a:lstStyle/>
          <a:p>
            <a:pPr algn="ctr">
              <a:lnSpc>
                <a:spcPct val="130000"/>
              </a:lnSpc>
            </a:pPr>
            <a:r>
              <a:rPr lang="en-US" sz="1200">
                <a:solidFill>
                  <a:srgbClr val="5A5546"/>
                </a:solidFill>
                <a:latin typeface="Arial" pitchFamily="34" charset="0"/>
                <a:ea typeface="Arial" pitchFamily="34" charset="-122"/>
                <a:cs typeface="Arial" pitchFamily="34" charset="-120"/>
              </a:rPr>
              <a:t>Nissan Advanced Technology Center– Silicon Valley (NATC-SV), Santa Clara</a:t>
            </a:r>
            <a:endParaRPr lang="en-US" sz="1200"/>
          </a:p>
        </p:txBody>
      </p:sp>
      <p:sp>
        <p:nvSpPr>
          <p:cNvPr id="4" name="TextBox 3">
            <a:extLst>
              <a:ext uri="{FF2B5EF4-FFF2-40B4-BE49-F238E27FC236}">
                <a16:creationId xmlns:a16="http://schemas.microsoft.com/office/drawing/2014/main" id="{317EC91E-7856-F7D2-14F6-E68F53A3DBB7}"/>
              </a:ext>
            </a:extLst>
          </p:cNvPr>
          <p:cNvSpPr txBox="1"/>
          <p:nvPr/>
        </p:nvSpPr>
        <p:spPr>
          <a:xfrm>
            <a:off x="433807" y="4128991"/>
            <a:ext cx="11690993" cy="1856919"/>
          </a:xfrm>
          <a:prstGeom prst="rect">
            <a:avLst/>
          </a:prstGeom>
          <a:noFill/>
        </p:spPr>
        <p:txBody>
          <a:bodyPr wrap="square">
            <a:spAutoFit/>
          </a:bodyPr>
          <a:lstStyle/>
          <a:p>
            <a:pPr>
              <a:lnSpc>
                <a:spcPct val="132000"/>
              </a:lnSpc>
              <a:buSzPct val="100000"/>
            </a:pPr>
            <a:r>
              <a:rPr lang="en-US" sz="1600" dirty="0">
                <a:solidFill>
                  <a:srgbClr val="24221C"/>
                </a:solidFill>
                <a:latin typeface="Arial" pitchFamily="34" charset="0"/>
                <a:ea typeface="Arial" pitchFamily="34" charset="-122"/>
                <a:cs typeface="Arial" pitchFamily="34" charset="-120"/>
              </a:rPr>
              <a:t>Key Contributions:</a:t>
            </a:r>
          </a:p>
          <a:p>
            <a:pPr marL="342900" indent="-342900">
              <a:lnSpc>
                <a:spcPct val="150000"/>
              </a:lnSpc>
              <a:buSzPct val="100000"/>
              <a:buFont typeface="+mj-lt"/>
              <a:buAutoNum type="arabicPeriod"/>
            </a:pPr>
            <a:r>
              <a:rPr lang="en-US" sz="1600" dirty="0">
                <a:solidFill>
                  <a:srgbClr val="24221C"/>
                </a:solidFill>
                <a:latin typeface="Arial" pitchFamily="34" charset="0"/>
                <a:ea typeface="Arial" pitchFamily="34" charset="-122"/>
                <a:cs typeface="Arial" pitchFamily="34" charset="-120"/>
              </a:rPr>
              <a:t>A </a:t>
            </a:r>
            <a:r>
              <a:rPr lang="en-US" sz="1600" b="1" dirty="0">
                <a:solidFill>
                  <a:srgbClr val="24221C"/>
                </a:solidFill>
                <a:latin typeface="Arial" pitchFamily="34" charset="0"/>
                <a:ea typeface="Arial" pitchFamily="34" charset="-122"/>
                <a:cs typeface="Arial" pitchFamily="34" charset="-120"/>
              </a:rPr>
              <a:t>menu-based mechanism </a:t>
            </a:r>
            <a:r>
              <a:rPr lang="en-US" sz="1600" dirty="0">
                <a:solidFill>
                  <a:srgbClr val="24221C"/>
                </a:solidFill>
                <a:latin typeface="Arial" pitchFamily="34" charset="0"/>
                <a:ea typeface="Arial" pitchFamily="34" charset="-122"/>
                <a:cs typeface="Arial" pitchFamily="34" charset="-120"/>
              </a:rPr>
              <a:t>with strategy-proofness (on </a:t>
            </a:r>
            <a:r>
              <a:rPr lang="en-US" sz="1600" i="1" dirty="0">
                <a:solidFill>
                  <a:srgbClr val="24221C"/>
                </a:solidFill>
                <a:latin typeface="Arial" pitchFamily="34" charset="0"/>
                <a:ea typeface="Arial" pitchFamily="34" charset="-122"/>
                <a:cs typeface="Arial" pitchFamily="34" charset="-120"/>
              </a:rPr>
              <a:t>departure time &amp; SoC</a:t>
            </a:r>
            <a:r>
              <a:rPr lang="en-US" sz="1600" dirty="0">
                <a:solidFill>
                  <a:srgbClr val="24221C"/>
                </a:solidFill>
                <a:latin typeface="Arial" pitchFamily="34" charset="0"/>
                <a:ea typeface="Arial" pitchFamily="34" charset="-122"/>
                <a:cs typeface="Arial" pitchFamily="34" charset="-120"/>
              </a:rPr>
              <a:t>), budget feasibility, and promotes voluntary participation.</a:t>
            </a:r>
          </a:p>
          <a:p>
            <a:pPr marL="342900" indent="-342900">
              <a:lnSpc>
                <a:spcPct val="150000"/>
              </a:lnSpc>
              <a:buSzPct val="100000"/>
              <a:buFont typeface="+mj-lt"/>
              <a:buAutoNum type="arabicPeriod"/>
            </a:pPr>
            <a:r>
              <a:rPr lang="en-US" sz="1600" dirty="0">
                <a:solidFill>
                  <a:srgbClr val="24221C"/>
                </a:solidFill>
                <a:latin typeface="Arial" pitchFamily="34" charset="0"/>
                <a:ea typeface="Arial" pitchFamily="34" charset="-122"/>
                <a:cs typeface="Arial" pitchFamily="34" charset="-120"/>
              </a:rPr>
              <a:t>A </a:t>
            </a:r>
            <a:r>
              <a:rPr lang="en-US" sz="1600" b="1" dirty="0">
                <a:solidFill>
                  <a:srgbClr val="24221C"/>
                </a:solidFill>
                <a:latin typeface="Arial" pitchFamily="34" charset="0"/>
                <a:ea typeface="Arial" pitchFamily="34" charset="-122"/>
                <a:cs typeface="Arial" pitchFamily="34" charset="-120"/>
              </a:rPr>
              <a:t>stochastic Model Predictive Control (MPC) operator policy </a:t>
            </a:r>
            <a:r>
              <a:rPr lang="en-US" sz="1600" dirty="0">
                <a:solidFill>
                  <a:srgbClr val="24221C"/>
                </a:solidFill>
                <a:latin typeface="Arial" pitchFamily="34" charset="0"/>
                <a:ea typeface="Arial" pitchFamily="34" charset="-122"/>
                <a:cs typeface="Arial" pitchFamily="34" charset="-120"/>
              </a:rPr>
              <a:t>computing the menu via Monte-Carlo sampling (MC-MPC).</a:t>
            </a:r>
          </a:p>
          <a:p>
            <a:pPr marL="342900" indent="-342900">
              <a:lnSpc>
                <a:spcPct val="150000"/>
              </a:lnSpc>
              <a:buSzPct val="100000"/>
              <a:buFont typeface="+mj-lt"/>
              <a:buAutoNum type="arabicPeriod"/>
            </a:pPr>
            <a:r>
              <a:rPr lang="en-US" sz="1600" dirty="0">
                <a:solidFill>
                  <a:srgbClr val="24221C"/>
                </a:solidFill>
                <a:latin typeface="Arial" pitchFamily="34" charset="0"/>
                <a:ea typeface="Arial" pitchFamily="34" charset="-122"/>
                <a:cs typeface="Arial" pitchFamily="34" charset="-120"/>
              </a:rPr>
              <a:t> </a:t>
            </a:r>
            <a:r>
              <a:rPr lang="en-US" sz="1600" b="1" dirty="0">
                <a:solidFill>
                  <a:srgbClr val="24221C"/>
                </a:solidFill>
                <a:latin typeface="Arial" pitchFamily="34" charset="0"/>
                <a:ea typeface="Arial" pitchFamily="34" charset="-122"/>
                <a:cs typeface="Arial" pitchFamily="34" charset="-120"/>
              </a:rPr>
              <a:t>Empirical validation </a:t>
            </a:r>
            <a:r>
              <a:rPr lang="en-US" sz="1600" dirty="0">
                <a:solidFill>
                  <a:srgbClr val="24221C"/>
                </a:solidFill>
                <a:latin typeface="Arial" pitchFamily="34" charset="0"/>
                <a:ea typeface="Arial" pitchFamily="34" charset="-122"/>
                <a:cs typeface="Arial" pitchFamily="34" charset="-120"/>
              </a:rPr>
              <a:t>on Nissan operational data, with a user model calibrated from an </a:t>
            </a:r>
            <a:r>
              <a:rPr lang="en-US" sz="1600" i="1" dirty="0">
                <a:solidFill>
                  <a:srgbClr val="24221C"/>
                </a:solidFill>
                <a:latin typeface="Arial" pitchFamily="34" charset="0"/>
                <a:ea typeface="Arial" pitchFamily="34" charset="-122"/>
                <a:cs typeface="Arial" pitchFamily="34" charset="-120"/>
              </a:rPr>
              <a:t>n </a:t>
            </a:r>
            <a:r>
              <a:rPr lang="en-US" sz="1600" dirty="0">
                <a:solidFill>
                  <a:srgbClr val="24221C"/>
                </a:solidFill>
                <a:latin typeface="Arial" pitchFamily="34" charset="0"/>
                <a:ea typeface="Arial" pitchFamily="34" charset="-122"/>
                <a:cs typeface="Arial" pitchFamily="34" charset="-120"/>
              </a:rPr>
              <a:t>= 28 stated-preference survey.</a:t>
            </a:r>
            <a:endParaRPr lang="en-US" sz="1600" dirty="0"/>
          </a:p>
        </p:txBody>
      </p:sp>
      <p:pic>
        <p:nvPicPr>
          <p:cNvPr id="3" name="Audio 2">
            <a:extLst>
              <a:ext uri="{FF2B5EF4-FFF2-40B4-BE49-F238E27FC236}">
                <a16:creationId xmlns:a16="http://schemas.microsoft.com/office/drawing/2014/main" id="{49B7E562-C568-EFD3-713D-24EBF009938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89968819"/>
      </p:ext>
    </p:extLst>
  </p:cSld>
  <p:clrMapOvr>
    <a:masterClrMapping/>
  </p:clrMapOvr>
  <mc:AlternateContent xmlns:mc="http://schemas.openxmlformats.org/markup-compatibility/2006" xmlns:p14="http://schemas.microsoft.com/office/powerpoint/2010/main">
    <mc:Choice Requires="p14">
      <p:transition spd="slow" p14:dur="2000" advTm="71882"/>
    </mc:Choice>
    <mc:Fallback xmlns="">
      <p:transition spd="slow" advTm="71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11178" y="1015780"/>
            <a:ext cx="11092734" cy="505398"/>
          </a:xfrm>
          <a:prstGeom prst="rect">
            <a:avLst/>
          </a:prstGeom>
          <a:noFill/>
          <a:ln/>
        </p:spPr>
        <p:txBody>
          <a:bodyPr wrap="square" lIns="16933" tIns="16933" rIns="16933" bIns="16933" rtlCol="0" anchor="t">
            <a:normAutofit fontScale="92500" lnSpcReduction="20000"/>
          </a:bodyPr>
          <a:lstStyle/>
          <a:p>
            <a:pPr>
              <a:lnSpc>
                <a:spcPct val="105000"/>
              </a:lnSpc>
            </a:pPr>
            <a:endParaRPr lang="en-US" sz="3600"/>
          </a:p>
        </p:txBody>
      </p:sp>
      <p:sp>
        <p:nvSpPr>
          <p:cNvPr id="37" name="Text 5">
            <a:extLst>
              <a:ext uri="{FF2B5EF4-FFF2-40B4-BE49-F238E27FC236}">
                <a16:creationId xmlns:a16="http://schemas.microsoft.com/office/drawing/2014/main" id="{32E5454F-86B0-8E69-AA8D-5B52674995C4}"/>
              </a:ext>
            </a:extLst>
          </p:cNvPr>
          <p:cNvSpPr/>
          <p:nvPr/>
        </p:nvSpPr>
        <p:spPr>
          <a:xfrm>
            <a:off x="711179" y="1192276"/>
            <a:ext cx="7072370" cy="2011723"/>
          </a:xfrm>
          <a:prstGeom prst="rect">
            <a:avLst/>
          </a:prstGeom>
          <a:noFill/>
          <a:ln/>
        </p:spPr>
        <p:txBody>
          <a:bodyPr wrap="square" lIns="25400" tIns="25400" rIns="25400" bIns="25400" rtlCol="0" anchor="t">
            <a:noAutofit/>
          </a:bodyPr>
          <a:lstStyle/>
          <a:p>
            <a:pPr marL="285750" indent="-285750">
              <a:lnSpc>
                <a:spcPct val="140000"/>
              </a:lnSpc>
              <a:buFont typeface="Arial" panose="020B0604020202020204" pitchFamily="34" charset="0"/>
              <a:buChar char="•"/>
            </a:pPr>
            <a:r>
              <a:rPr lang="en-US" sz="1600" dirty="0"/>
              <a:t>We choose an SMDP, because the problem evolves in continuous-time but the sojourn time distribution is not memoryless: in our data, EV arrivals are sparse and bunched.</a:t>
            </a:r>
          </a:p>
          <a:p>
            <a:pPr marL="285750" indent="-285750">
              <a:lnSpc>
                <a:spcPct val="140000"/>
              </a:lnSpc>
              <a:buFont typeface="Arial" panose="020B0604020202020204" pitchFamily="34" charset="0"/>
              <a:buChar char="•"/>
            </a:pPr>
            <a:r>
              <a:rPr lang="en-US" sz="1600" dirty="0"/>
              <a:t>Our mechanism is strategy proof (shown later). </a:t>
            </a:r>
          </a:p>
          <a:p>
            <a:pPr marL="285750" indent="-285750">
              <a:lnSpc>
                <a:spcPct val="140000"/>
              </a:lnSpc>
              <a:buFont typeface="Arial" panose="020B0604020202020204" pitchFamily="34" charset="0"/>
              <a:buChar char="•"/>
            </a:pPr>
            <a:r>
              <a:rPr lang="en-US" sz="1600" dirty="0"/>
              <a:t>Here, we address the </a:t>
            </a:r>
            <a:r>
              <a:rPr lang="en-US" sz="1600" b="1" dirty="0"/>
              <a:t>Stochastic Planning Problem</a:t>
            </a:r>
            <a:r>
              <a:rPr lang="en-US" sz="1600" dirty="0"/>
              <a:t> for the operator.</a:t>
            </a:r>
          </a:p>
        </p:txBody>
      </p:sp>
      <p:sp>
        <p:nvSpPr>
          <p:cNvPr id="50" name="Text 1">
            <a:extLst>
              <a:ext uri="{FF2B5EF4-FFF2-40B4-BE49-F238E27FC236}">
                <a16:creationId xmlns:a16="http://schemas.microsoft.com/office/drawing/2014/main" id="{B0A776F1-A266-8CFF-2DC0-4E810486AF51}"/>
              </a:ext>
            </a:extLst>
          </p:cNvPr>
          <p:cNvSpPr/>
          <p:nvPr/>
        </p:nvSpPr>
        <p:spPr>
          <a:xfrm>
            <a:off x="554194" y="380307"/>
            <a:ext cx="11406701" cy="391970"/>
          </a:xfrm>
          <a:prstGeom prst="rect">
            <a:avLst/>
          </a:prstGeom>
          <a:noFill/>
          <a:ln/>
        </p:spPr>
        <p:txBody>
          <a:bodyPr wrap="square" lIns="16933" tIns="16933" rIns="16933" bIns="16933" rtlCol="0" anchor="t">
            <a:normAutofit lnSpcReduction="10000"/>
          </a:bodyPr>
          <a:lstStyle/>
          <a:p>
            <a:pPr>
              <a:lnSpc>
                <a:spcPct val="105000"/>
              </a:lnSpc>
            </a:pPr>
            <a:endParaRPr lang="en-US" sz="2400">
              <a:latin typeface="IBM Plex Serif" panose="02060503050406000203" pitchFamily="18" charset="77"/>
            </a:endParaRPr>
          </a:p>
        </p:txBody>
      </p:sp>
      <p:pic>
        <p:nvPicPr>
          <p:cNvPr id="61" name="Picture 60">
            <a:extLst>
              <a:ext uri="{FF2B5EF4-FFF2-40B4-BE49-F238E27FC236}">
                <a16:creationId xmlns:a16="http://schemas.microsoft.com/office/drawing/2014/main" id="{D216C9C9-2821-1DA6-1EDA-FC74557E57DC}"/>
              </a:ext>
            </a:extLst>
          </p:cNvPr>
          <p:cNvPicPr>
            <a:picLocks noChangeAspect="1"/>
          </p:cNvPicPr>
          <p:nvPr/>
        </p:nvPicPr>
        <p:blipFill>
          <a:blip r:embed="rId6"/>
          <a:stretch>
            <a:fillRect/>
          </a:stretch>
        </p:blipFill>
        <p:spPr>
          <a:xfrm>
            <a:off x="8131608" y="1340904"/>
            <a:ext cx="3254560" cy="1669076"/>
          </a:xfrm>
          <a:prstGeom prst="rect">
            <a:avLst/>
          </a:prstGeom>
        </p:spPr>
      </p:pic>
      <p:sp>
        <p:nvSpPr>
          <p:cNvPr id="5" name="Slide Number Placeholder 4">
            <a:extLst>
              <a:ext uri="{FF2B5EF4-FFF2-40B4-BE49-F238E27FC236}">
                <a16:creationId xmlns:a16="http://schemas.microsoft.com/office/drawing/2014/main" id="{8DD2CF9E-2E20-4DF7-68A5-B7E92029BD75}"/>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5</a:t>
            </a:fld>
            <a:endParaRPr lang="en-US"/>
          </a:p>
        </p:txBody>
      </p:sp>
      <p:grpSp>
        <p:nvGrpSpPr>
          <p:cNvPr id="17" name="Group 16">
            <a:extLst>
              <a:ext uri="{FF2B5EF4-FFF2-40B4-BE49-F238E27FC236}">
                <a16:creationId xmlns:a16="http://schemas.microsoft.com/office/drawing/2014/main" id="{BB315D9E-20D8-C6D1-51F5-B4D37BB19D7F}"/>
              </a:ext>
            </a:extLst>
          </p:cNvPr>
          <p:cNvGrpSpPr/>
          <p:nvPr/>
        </p:nvGrpSpPr>
        <p:grpSpPr>
          <a:xfrm>
            <a:off x="548639" y="4986182"/>
            <a:ext cx="10449497" cy="1018690"/>
            <a:chOff x="1066767" y="2607222"/>
            <a:chExt cx="16154466" cy="2138410"/>
          </a:xfrm>
        </p:grpSpPr>
        <p:sp>
          <p:nvSpPr>
            <p:cNvPr id="8" name="Shape 2">
              <a:extLst>
                <a:ext uri="{FF2B5EF4-FFF2-40B4-BE49-F238E27FC236}">
                  <a16:creationId xmlns:a16="http://schemas.microsoft.com/office/drawing/2014/main" id="{E241C6B6-EAA4-4BB4-89FC-2DE18BBAA87C}"/>
                </a:ext>
              </a:extLst>
            </p:cNvPr>
            <p:cNvSpPr/>
            <p:nvPr/>
          </p:nvSpPr>
          <p:spPr>
            <a:xfrm>
              <a:off x="1066767" y="3005501"/>
              <a:ext cx="7315233" cy="1740131"/>
            </a:xfrm>
            <a:prstGeom prst="rect">
              <a:avLst/>
            </a:prstGeom>
            <a:solidFill>
              <a:srgbClr val="FFFFFF"/>
            </a:solidFill>
            <a:ln>
              <a:noFill/>
            </a:ln>
          </p:spPr>
          <p:txBody>
            <a:bodyPr/>
            <a:lstStyle/>
            <a:p>
              <a:endParaRPr lang="en-US" sz="1400"/>
            </a:p>
          </p:txBody>
        </p:sp>
        <p:sp>
          <p:nvSpPr>
            <p:cNvPr id="10" name="Text 7">
              <a:extLst>
                <a:ext uri="{FF2B5EF4-FFF2-40B4-BE49-F238E27FC236}">
                  <a16:creationId xmlns:a16="http://schemas.microsoft.com/office/drawing/2014/main" id="{0582D561-B14D-DA89-3761-70A3A4281469}"/>
                </a:ext>
              </a:extLst>
            </p:cNvPr>
            <p:cNvSpPr/>
            <p:nvPr/>
          </p:nvSpPr>
          <p:spPr>
            <a:xfrm>
              <a:off x="1420151" y="2710623"/>
              <a:ext cx="6806719" cy="964672"/>
            </a:xfrm>
            <a:prstGeom prst="rect">
              <a:avLst/>
            </a:prstGeom>
            <a:noFill/>
            <a:ln/>
          </p:spPr>
          <p:txBody>
            <a:bodyPr wrap="square" lIns="25400" tIns="25400" rIns="25400" bIns="25400" rtlCol="0" anchor="t">
              <a:noAutofit/>
            </a:bodyPr>
            <a:lstStyle/>
            <a:p>
              <a:pPr marL="0" indent="0" algn="l">
                <a:lnSpc>
                  <a:spcPct val="150000"/>
                </a:lnSpc>
                <a:buNone/>
              </a:pPr>
              <a:r>
                <a:rPr lang="en-US" sz="1600" kern="0" spc="216">
                  <a:solidFill>
                    <a:srgbClr val="0070C0"/>
                  </a:solidFill>
                  <a:latin typeface="Arial" pitchFamily="34" charset="0"/>
                  <a:ea typeface="Arial" pitchFamily="34" charset="-122"/>
                  <a:cs typeface="Arial" pitchFamily="34" charset="-120"/>
                </a:rPr>
                <a:t>Event-driven (per arrival)</a:t>
              </a:r>
              <a:endParaRPr lang="en-US" sz="1600">
                <a:solidFill>
                  <a:srgbClr val="0070C0"/>
                </a:solidFill>
              </a:endParaRPr>
            </a:p>
          </p:txBody>
        </p:sp>
        <p:sp>
          <p:nvSpPr>
            <p:cNvPr id="11" name="Text 8">
              <a:extLst>
                <a:ext uri="{FF2B5EF4-FFF2-40B4-BE49-F238E27FC236}">
                  <a16:creationId xmlns:a16="http://schemas.microsoft.com/office/drawing/2014/main" id="{C85442B1-0FED-0A15-D80C-74E35FD2D862}"/>
                </a:ext>
              </a:extLst>
            </p:cNvPr>
            <p:cNvSpPr/>
            <p:nvPr/>
          </p:nvSpPr>
          <p:spPr>
            <a:xfrm>
              <a:off x="1420151" y="3406836"/>
              <a:ext cx="6806719" cy="1134579"/>
            </a:xfrm>
            <a:prstGeom prst="rect">
              <a:avLst/>
            </a:prstGeom>
            <a:noFill/>
            <a:ln/>
          </p:spPr>
          <p:txBody>
            <a:bodyPr wrap="square" lIns="25400" tIns="25400" rIns="25400" bIns="25400" rtlCol="0" anchor="t">
              <a:normAutofit/>
            </a:bodyPr>
            <a:lstStyle/>
            <a:p>
              <a:pPr>
                <a:lnSpc>
                  <a:spcPct val="110000"/>
                </a:lnSpc>
              </a:pPr>
              <a:r>
                <a:rPr lang="en-US" sz="2000">
                  <a:solidFill>
                    <a:srgbClr val="000000"/>
                  </a:solidFill>
                  <a:latin typeface="Arial" panose="020B0604020202020204" pitchFamily="34" charset="0"/>
                  <a:ea typeface="Georgia" pitchFamily="34" charset="-122"/>
                  <a:cs typeface="Arial" panose="020B0604020202020204" pitchFamily="34" charset="0"/>
                </a:rPr>
                <a:t>Negotiation policy </a:t>
              </a:r>
              <a:r>
                <a:rPr lang="en-US" sz="2400">
                  <a:solidFill>
                    <a:srgbClr val="000000"/>
                  </a:solidFill>
                  <a:latin typeface="Georgia" pitchFamily="34" charset="0"/>
                  <a:ea typeface="Georgia" pitchFamily="34" charset="-122"/>
                  <a:cs typeface="Georgia" pitchFamily="34" charset="-120"/>
                </a:rPr>
                <a:t>π</a:t>
              </a:r>
              <a:r>
                <a:rPr lang="en-US" sz="2000" baseline="30000">
                  <a:solidFill>
                    <a:srgbClr val="000000"/>
                  </a:solidFill>
                  <a:latin typeface="Georgia" pitchFamily="34" charset="0"/>
                  <a:ea typeface="Georgia" pitchFamily="34" charset="-122"/>
                  <a:cs typeface="Georgia" pitchFamily="34" charset="-120"/>
                </a:rPr>
                <a:t>neg</a:t>
              </a:r>
              <a:r>
                <a:rPr lang="en-US" sz="2000">
                  <a:solidFill>
                    <a:srgbClr val="000000"/>
                  </a:solidFill>
                  <a:latin typeface="Arial" panose="020B0604020202020204" pitchFamily="34" charset="0"/>
                  <a:ea typeface="Georgia" pitchFamily="34" charset="-122"/>
                  <a:cs typeface="Arial" panose="020B0604020202020204" pitchFamily="34" charset="0"/>
                </a:rPr>
                <a:t> </a:t>
              </a:r>
              <a:endParaRPr lang="en-US" sz="2000">
                <a:latin typeface="Arial" panose="020B0604020202020204" pitchFamily="34" charset="0"/>
                <a:cs typeface="Arial" panose="020B0604020202020204" pitchFamily="34" charset="0"/>
              </a:endParaRPr>
            </a:p>
          </p:txBody>
        </p:sp>
        <p:sp>
          <p:nvSpPr>
            <p:cNvPr id="12" name="Text 12">
              <a:extLst>
                <a:ext uri="{FF2B5EF4-FFF2-40B4-BE49-F238E27FC236}">
                  <a16:creationId xmlns:a16="http://schemas.microsoft.com/office/drawing/2014/main" id="{4A7BD1E7-5ED0-331A-9619-B3005A21DD9A}"/>
                </a:ext>
              </a:extLst>
            </p:cNvPr>
            <p:cNvSpPr/>
            <p:nvPr/>
          </p:nvSpPr>
          <p:spPr>
            <a:xfrm>
              <a:off x="8724900" y="2607222"/>
              <a:ext cx="838201" cy="1484512"/>
            </a:xfrm>
            <a:prstGeom prst="rect">
              <a:avLst/>
            </a:prstGeom>
            <a:noFill/>
            <a:ln/>
          </p:spPr>
          <p:txBody>
            <a:bodyPr wrap="square" lIns="25400" tIns="25400" rIns="25400" bIns="25400" rtlCol="0" anchor="t">
              <a:noAutofit/>
            </a:bodyPr>
            <a:lstStyle/>
            <a:p>
              <a:pPr marL="0" indent="0" algn="ctr">
                <a:lnSpc>
                  <a:spcPct val="100000"/>
                </a:lnSpc>
                <a:buNone/>
              </a:pPr>
              <a:r>
                <a:rPr lang="en-US" sz="4800">
                  <a:solidFill>
                    <a:srgbClr val="B69A5A"/>
                  </a:solidFill>
                  <a:latin typeface="Georgia" pitchFamily="34" charset="0"/>
                  <a:ea typeface="Georgia" pitchFamily="34" charset="-122"/>
                  <a:cs typeface="Georgia" pitchFamily="34" charset="-120"/>
                </a:rPr>
                <a:t>→</a:t>
              </a:r>
              <a:endParaRPr lang="en-US" sz="4800"/>
            </a:p>
          </p:txBody>
        </p:sp>
        <p:sp>
          <p:nvSpPr>
            <p:cNvPr id="13" name="Shape 13">
              <a:extLst>
                <a:ext uri="{FF2B5EF4-FFF2-40B4-BE49-F238E27FC236}">
                  <a16:creationId xmlns:a16="http://schemas.microsoft.com/office/drawing/2014/main" id="{9A9196F8-7F46-D5FA-431C-9561AC85F3A9}"/>
                </a:ext>
              </a:extLst>
            </p:cNvPr>
            <p:cNvSpPr/>
            <p:nvPr/>
          </p:nvSpPr>
          <p:spPr>
            <a:xfrm>
              <a:off x="9906000" y="3005502"/>
              <a:ext cx="7315233" cy="1454396"/>
            </a:xfrm>
            <a:prstGeom prst="rect">
              <a:avLst/>
            </a:prstGeom>
            <a:solidFill>
              <a:srgbClr val="FFFFFF"/>
            </a:solidFill>
            <a:ln/>
          </p:spPr>
          <p:txBody>
            <a:bodyPr/>
            <a:lstStyle/>
            <a:p>
              <a:endParaRPr lang="en-US" sz="1400"/>
            </a:p>
          </p:txBody>
        </p:sp>
        <p:sp>
          <p:nvSpPr>
            <p:cNvPr id="15" name="Text 18">
              <a:extLst>
                <a:ext uri="{FF2B5EF4-FFF2-40B4-BE49-F238E27FC236}">
                  <a16:creationId xmlns:a16="http://schemas.microsoft.com/office/drawing/2014/main" id="{B84077D6-9671-BF0F-E507-5FB448CA4885}"/>
                </a:ext>
              </a:extLst>
            </p:cNvPr>
            <p:cNvSpPr/>
            <p:nvPr/>
          </p:nvSpPr>
          <p:spPr>
            <a:xfrm>
              <a:off x="10259384" y="2658595"/>
              <a:ext cx="6806719" cy="669793"/>
            </a:xfrm>
            <a:prstGeom prst="rect">
              <a:avLst/>
            </a:prstGeom>
            <a:noFill/>
            <a:ln/>
          </p:spPr>
          <p:txBody>
            <a:bodyPr wrap="square" lIns="25400" tIns="25400" rIns="25400" bIns="25400" rtlCol="0" anchor="t">
              <a:noAutofit/>
            </a:bodyPr>
            <a:lstStyle/>
            <a:p>
              <a:pPr>
                <a:lnSpc>
                  <a:spcPct val="150000"/>
                </a:lnSpc>
              </a:pPr>
              <a:r>
                <a:rPr lang="en-US" sz="1600" kern="0" spc="216">
                  <a:solidFill>
                    <a:srgbClr val="0070C0"/>
                  </a:solidFill>
                  <a:latin typeface="Arial" pitchFamily="34" charset="0"/>
                  <a:ea typeface="Arial" pitchFamily="34" charset="-122"/>
                  <a:cs typeface="Arial" pitchFamily="34" charset="-120"/>
                </a:rPr>
                <a:t>Time-driven (every 15 minutes)</a:t>
              </a:r>
              <a:endParaRPr lang="en-US" sz="1600">
                <a:solidFill>
                  <a:srgbClr val="0070C0"/>
                </a:solidFill>
              </a:endParaRPr>
            </a:p>
          </p:txBody>
        </p:sp>
        <p:sp>
          <p:nvSpPr>
            <p:cNvPr id="16" name="Text 19">
              <a:extLst>
                <a:ext uri="{FF2B5EF4-FFF2-40B4-BE49-F238E27FC236}">
                  <a16:creationId xmlns:a16="http://schemas.microsoft.com/office/drawing/2014/main" id="{0F104A78-6405-DDA7-80B3-B07FB0B678AB}"/>
                </a:ext>
              </a:extLst>
            </p:cNvPr>
            <p:cNvSpPr/>
            <p:nvPr/>
          </p:nvSpPr>
          <p:spPr>
            <a:xfrm>
              <a:off x="10259384" y="3481873"/>
              <a:ext cx="6264756" cy="937121"/>
            </a:xfrm>
            <a:prstGeom prst="rect">
              <a:avLst/>
            </a:prstGeom>
            <a:noFill/>
            <a:ln/>
          </p:spPr>
          <p:txBody>
            <a:bodyPr wrap="square" lIns="25400" tIns="25400" rIns="25400" bIns="25400" rtlCol="0" anchor="t">
              <a:noAutofit/>
            </a:bodyPr>
            <a:lstStyle/>
            <a:p>
              <a:pPr>
                <a:lnSpc>
                  <a:spcPct val="110000"/>
                </a:lnSpc>
              </a:pPr>
              <a:r>
                <a:rPr lang="en-US" sz="2000">
                  <a:solidFill>
                    <a:srgbClr val="000000"/>
                  </a:solidFill>
                  <a:latin typeface="Arial" panose="020B0604020202020204" pitchFamily="34" charset="0"/>
                  <a:ea typeface="Georgia" pitchFamily="34" charset="-122"/>
                  <a:cs typeface="Arial" panose="020B0604020202020204" pitchFamily="34" charset="0"/>
                </a:rPr>
                <a:t>Charging policy </a:t>
              </a:r>
              <a:r>
                <a:rPr lang="en-US" sz="2400">
                  <a:solidFill>
                    <a:srgbClr val="000000"/>
                  </a:solidFill>
                  <a:latin typeface="Georgia" pitchFamily="34" charset="0"/>
                  <a:ea typeface="Georgia" pitchFamily="34" charset="-122"/>
                  <a:cs typeface="Georgia" pitchFamily="34" charset="-120"/>
                </a:rPr>
                <a:t>π</a:t>
              </a:r>
              <a:r>
                <a:rPr lang="en-US" sz="2000" baseline="30000" err="1">
                  <a:solidFill>
                    <a:srgbClr val="000000"/>
                  </a:solidFill>
                  <a:latin typeface="Georgia" pitchFamily="34" charset="0"/>
                  <a:ea typeface="Georgia" pitchFamily="34" charset="-122"/>
                  <a:cs typeface="Georgia" pitchFamily="34" charset="-120"/>
                </a:rPr>
                <a:t>ch</a:t>
              </a:r>
              <a:r>
                <a:rPr lang="en-US" sz="2000">
                  <a:solidFill>
                    <a:srgbClr val="000000"/>
                  </a:solidFill>
                  <a:latin typeface="Arial" panose="020B0604020202020204" pitchFamily="34" charset="0"/>
                  <a:ea typeface="Georgia" pitchFamily="34" charset="-122"/>
                  <a:cs typeface="Arial" panose="020B0604020202020204" pitchFamily="34" charset="0"/>
                </a:rPr>
                <a:t> </a:t>
              </a:r>
              <a:endParaRPr lang="en-US" sz="2000">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A6F9B26E-BB1F-3264-B180-99DD56DA10D7}"/>
              </a:ext>
            </a:extLst>
          </p:cNvPr>
          <p:cNvSpPr txBox="1"/>
          <p:nvPr/>
        </p:nvSpPr>
        <p:spPr>
          <a:xfrm>
            <a:off x="8696331" y="5467579"/>
            <a:ext cx="1850891" cy="369332"/>
          </a:xfrm>
          <a:prstGeom prst="rect">
            <a:avLst/>
          </a:prstGeom>
          <a:noFill/>
        </p:spPr>
        <p:txBody>
          <a:bodyPr wrap="none" rtlCol="0">
            <a:spAutoFit/>
          </a:bodyPr>
          <a:lstStyle/>
          <a:p>
            <a:r>
              <a:rPr lang="en-US"/>
              <a:t>(details in paper)</a:t>
            </a:r>
          </a:p>
        </p:txBody>
      </p:sp>
      <p:sp>
        <p:nvSpPr>
          <p:cNvPr id="19" name="Rectangle 18">
            <a:extLst>
              <a:ext uri="{FF2B5EF4-FFF2-40B4-BE49-F238E27FC236}">
                <a16:creationId xmlns:a16="http://schemas.microsoft.com/office/drawing/2014/main" id="{F41C0EC3-16EF-323C-5D89-E3A0A6F9E9DF}"/>
              </a:ext>
            </a:extLst>
          </p:cNvPr>
          <p:cNvSpPr/>
          <p:nvPr/>
        </p:nvSpPr>
        <p:spPr>
          <a:xfrm>
            <a:off x="654357" y="5054155"/>
            <a:ext cx="4124678" cy="886886"/>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1">
            <a:extLst>
              <a:ext uri="{FF2B5EF4-FFF2-40B4-BE49-F238E27FC236}">
                <a16:creationId xmlns:a16="http://schemas.microsoft.com/office/drawing/2014/main" id="{B8060D6B-00F2-28FD-367B-2DDA907C4CA3}"/>
              </a:ext>
            </a:extLst>
          </p:cNvPr>
          <p:cNvSpPr/>
          <p:nvPr/>
        </p:nvSpPr>
        <p:spPr>
          <a:xfrm>
            <a:off x="548639" y="231854"/>
            <a:ext cx="11406701" cy="426708"/>
          </a:xfrm>
          <a:prstGeom prst="rect">
            <a:avLst/>
          </a:prstGeom>
          <a:noFill/>
          <a:ln/>
        </p:spPr>
        <p:txBody>
          <a:bodyPr wrap="square" lIns="16933" tIns="16933" rIns="16933" bIns="16933" rtlCol="0" anchor="t">
            <a:normAutofit fontScale="92500"/>
          </a:bodyPr>
          <a:lstStyle/>
          <a:p>
            <a:pPr>
              <a:lnSpc>
                <a:spcPct val="105000"/>
              </a:lnSpc>
            </a:pPr>
            <a:r>
              <a:rPr lang="en-US" sz="2800" kern="0" spc="-36">
                <a:solidFill>
                  <a:srgbClr val="000000"/>
                </a:solidFill>
                <a:latin typeface="IBM Plex Serif" panose="02060503050406000203" pitchFamily="18" charset="77"/>
                <a:ea typeface="Georgia" pitchFamily="34" charset="-122"/>
                <a:cs typeface="Georgia" pitchFamily="34" charset="-120"/>
              </a:rPr>
              <a:t>Modeling: Options Menu using a </a:t>
            </a:r>
            <a:r>
              <a:rPr lang="en-US" sz="2800" kern="0" spc="-36">
                <a:latin typeface="IBM Plex Serif" panose="02060503050406000203" pitchFamily="18" charset="77"/>
                <a:ea typeface="Georgia" pitchFamily="34" charset="-122"/>
                <a:cs typeface="Georgia" pitchFamily="34" charset="-120"/>
              </a:rPr>
              <a:t>Semi-Markov</a:t>
            </a:r>
            <a:r>
              <a:rPr lang="en-US" sz="2800" i="1" kern="0" spc="-36">
                <a:solidFill>
                  <a:srgbClr val="B69A5A"/>
                </a:solidFill>
                <a:latin typeface="IBM Plex Serif" panose="02060503050406000203" pitchFamily="18" charset="77"/>
                <a:ea typeface="Georgia" pitchFamily="34" charset="-122"/>
                <a:cs typeface="Georgia" pitchFamily="34" charset="-120"/>
              </a:rPr>
              <a:t> </a:t>
            </a:r>
            <a:r>
              <a:rPr lang="en-US" sz="2800" kern="0" spc="-36">
                <a:solidFill>
                  <a:srgbClr val="000000"/>
                </a:solidFill>
                <a:latin typeface="IBM Plex Serif" panose="02060503050406000203" pitchFamily="18" charset="77"/>
                <a:ea typeface="Georgia" pitchFamily="34" charset="-122"/>
                <a:cs typeface="Georgia" pitchFamily="34" charset="-120"/>
              </a:rPr>
              <a:t>Decision Process (SMDP).</a:t>
            </a:r>
            <a:endParaRPr lang="en-US" sz="2800">
              <a:latin typeface="IBM Plex Serif" panose="02060503050406000203" pitchFamily="18" charset="77"/>
            </a:endParaRPr>
          </a:p>
        </p:txBody>
      </p:sp>
      <p:grpSp>
        <p:nvGrpSpPr>
          <p:cNvPr id="7" name="Group 6">
            <a:extLst>
              <a:ext uri="{FF2B5EF4-FFF2-40B4-BE49-F238E27FC236}">
                <a16:creationId xmlns:a16="http://schemas.microsoft.com/office/drawing/2014/main" id="{8A5855AA-6DDF-B80C-EBC3-6B8A2F53AFF3}"/>
              </a:ext>
            </a:extLst>
          </p:cNvPr>
          <p:cNvGrpSpPr/>
          <p:nvPr/>
        </p:nvGrpSpPr>
        <p:grpSpPr>
          <a:xfrm>
            <a:off x="200720" y="3132034"/>
            <a:ext cx="11452304" cy="1494322"/>
            <a:chOff x="211872" y="2850372"/>
            <a:chExt cx="11452304" cy="1494322"/>
          </a:xfrm>
        </p:grpSpPr>
        <p:sp>
          <p:nvSpPr>
            <p:cNvPr id="45" name="Text 17">
              <a:extLst>
                <a:ext uri="{FF2B5EF4-FFF2-40B4-BE49-F238E27FC236}">
                  <a16:creationId xmlns:a16="http://schemas.microsoft.com/office/drawing/2014/main" id="{8E100497-BF20-B17E-4EF2-E6A8FCE68342}"/>
                </a:ext>
              </a:extLst>
            </p:cNvPr>
            <p:cNvSpPr/>
            <p:nvPr/>
          </p:nvSpPr>
          <p:spPr>
            <a:xfrm>
              <a:off x="913160" y="3230471"/>
              <a:ext cx="5358233" cy="312142"/>
            </a:xfrm>
            <a:prstGeom prst="rect">
              <a:avLst/>
            </a:prstGeom>
            <a:noFill/>
            <a:ln/>
          </p:spPr>
          <p:txBody>
            <a:bodyPr wrap="square" lIns="16933" tIns="16933" rIns="16933" bIns="16933" rtlCol="0" anchor="t">
              <a:noAutofit/>
            </a:bodyPr>
            <a:lstStyle/>
            <a:p>
              <a:pPr>
                <a:lnSpc>
                  <a:spcPct val="150000"/>
                </a:lnSpc>
              </a:pPr>
              <a:endParaRPr lang="en-US" sz="1600"/>
            </a:p>
          </p:txBody>
        </p:sp>
        <p:grpSp>
          <p:nvGrpSpPr>
            <p:cNvPr id="57" name="Group 56">
              <a:extLst>
                <a:ext uri="{FF2B5EF4-FFF2-40B4-BE49-F238E27FC236}">
                  <a16:creationId xmlns:a16="http://schemas.microsoft.com/office/drawing/2014/main" id="{782B7604-AD14-97CA-CD0C-A8295DB7B990}"/>
                </a:ext>
              </a:extLst>
            </p:cNvPr>
            <p:cNvGrpSpPr/>
            <p:nvPr/>
          </p:nvGrpSpPr>
          <p:grpSpPr>
            <a:xfrm>
              <a:off x="711178" y="2850372"/>
              <a:ext cx="10952998" cy="1486445"/>
              <a:chOff x="1014842" y="3656271"/>
              <a:chExt cx="11994120" cy="2110614"/>
            </a:xfrm>
          </p:grpSpPr>
          <p:sp>
            <p:nvSpPr>
              <p:cNvPr id="52" name="Text 7">
                <a:extLst>
                  <a:ext uri="{FF2B5EF4-FFF2-40B4-BE49-F238E27FC236}">
                    <a16:creationId xmlns:a16="http://schemas.microsoft.com/office/drawing/2014/main" id="{FBAE1EDF-5C3E-1D0A-F19E-A5898A48C7FB}"/>
                  </a:ext>
                </a:extLst>
              </p:cNvPr>
              <p:cNvSpPr/>
              <p:nvPr/>
            </p:nvSpPr>
            <p:spPr>
              <a:xfrm>
                <a:off x="1014842" y="3656271"/>
                <a:ext cx="7955564" cy="352375"/>
              </a:xfrm>
              <a:prstGeom prst="rect">
                <a:avLst/>
              </a:prstGeom>
              <a:noFill/>
              <a:ln/>
            </p:spPr>
            <p:txBody>
              <a:bodyPr wrap="square" lIns="25400" tIns="25400" rIns="25400" bIns="25400" rtlCol="0" anchor="t">
                <a:noAutofit/>
              </a:bodyPr>
              <a:lstStyle/>
              <a:p>
                <a:pPr marL="0" indent="0" algn="l">
                  <a:lnSpc>
                    <a:spcPct val="150000"/>
                  </a:lnSpc>
                  <a:buNone/>
                </a:pPr>
                <a:r>
                  <a:rPr lang="en-US" sz="1600" b="1" kern="0" spc="165">
                    <a:solidFill>
                      <a:srgbClr val="2F7FB8"/>
                    </a:solidFill>
                    <a:latin typeface="Arial" pitchFamily="34" charset="0"/>
                    <a:ea typeface="Arial" pitchFamily="34" charset="-122"/>
                    <a:cs typeface="Arial" pitchFamily="34" charset="-120"/>
                  </a:rPr>
                  <a:t>SMDP STRUCTURE </a:t>
                </a:r>
                <a:r>
                  <a:rPr lang="en-US" sz="1600" b="1" kern="0" spc="165">
                    <a:latin typeface="Arial" pitchFamily="34" charset="0"/>
                    <a:ea typeface="Arial" pitchFamily="34" charset="-122"/>
                    <a:cs typeface="Arial" pitchFamily="34" charset="-120"/>
                  </a:rPr>
                  <a:t>(</a:t>
                </a:r>
                <a:r>
                  <a:rPr lang="en-US" sz="1600" kern="0" spc="165">
                    <a:latin typeface="Arial" pitchFamily="34" charset="0"/>
                    <a:ea typeface="Arial" pitchFamily="34" charset="-122"/>
                    <a:cs typeface="Arial" pitchFamily="34" charset="-120"/>
                  </a:rPr>
                  <a:t>Triggered at EV arrival)</a:t>
                </a:r>
                <a:endParaRPr lang="en-US" sz="1600"/>
              </a:p>
            </p:txBody>
          </p:sp>
          <mc:AlternateContent xmlns:mc="http://schemas.openxmlformats.org/markup-compatibility/2006" xmlns:a14="http://schemas.microsoft.com/office/drawing/2010/main">
            <mc:Choice Requires="a14">
              <p:sp>
                <p:nvSpPr>
                  <p:cNvPr id="55" name="Text 10">
                    <a:extLst>
                      <a:ext uri="{FF2B5EF4-FFF2-40B4-BE49-F238E27FC236}">
                        <a16:creationId xmlns:a16="http://schemas.microsoft.com/office/drawing/2014/main" id="{0118E974-46DC-53AA-2DD4-61A39FF414B0}"/>
                      </a:ext>
                    </a:extLst>
                  </p:cNvPr>
                  <p:cNvSpPr/>
                  <p:nvPr/>
                </p:nvSpPr>
                <p:spPr>
                  <a:xfrm>
                    <a:off x="6911511" y="4217556"/>
                    <a:ext cx="6097451" cy="1549329"/>
                  </a:xfrm>
                  <a:prstGeom prst="rect">
                    <a:avLst/>
                  </a:prstGeom>
                  <a:noFill/>
                  <a:ln/>
                </p:spPr>
                <p:txBody>
                  <a:bodyPr wrap="square" lIns="25400" tIns="25400" rIns="25400" bIns="25400" rtlCol="0" anchor="t">
                    <a:noAutofit/>
                  </a:bodyPr>
                  <a:lstStyle/>
                  <a:p>
                    <a:pPr marL="285750" indent="-285750">
                      <a:lnSpc>
                        <a:spcPct val="132000"/>
                      </a:lnSpc>
                      <a:buFont typeface="Arial" panose="020B0604020202020204" pitchFamily="34" charset="0"/>
                      <a:buChar char="•"/>
                    </a:pPr>
                    <a:r>
                      <a:rPr lang="en-US" sz="1600" b="1" dirty="0">
                        <a:solidFill>
                          <a:srgbClr val="3D3A30"/>
                        </a:solidFill>
                        <a:latin typeface="Arial" pitchFamily="34" charset="0"/>
                        <a:ea typeface="Arial" pitchFamily="34" charset="-122"/>
                        <a:cs typeface="Arial" pitchFamily="34" charset="-120"/>
                      </a:rPr>
                      <a:t>Action: </a:t>
                    </a:r>
                    <a:r>
                      <a:rPr lang="en-US" sz="1600" i="1" dirty="0">
                        <a:solidFill>
                          <a:srgbClr val="000000"/>
                        </a:solidFill>
                        <a:latin typeface="Georgia" pitchFamily="34" charset="0"/>
                        <a:ea typeface="Georgia" pitchFamily="34" charset="-122"/>
                        <a:cs typeface="Georgia" pitchFamily="34" charset="-120"/>
                      </a:rPr>
                      <a:t>(</a:t>
                    </a:r>
                    <a:r>
                      <a:rPr lang="en-US" sz="1600" i="1" dirty="0" err="1">
                        <a:solidFill>
                          <a:schemeClr val="bg2">
                            <a:lumMod val="50000"/>
                          </a:schemeClr>
                        </a:solidFill>
                        <a:latin typeface="Georgia" pitchFamily="34" charset="0"/>
                        <a:ea typeface="Georgia" pitchFamily="34" charset="-122"/>
                        <a:cs typeface="Georgia" pitchFamily="34" charset="-120"/>
                      </a:rPr>
                      <a:t>ΔSoC</a:t>
                    </a:r>
                    <a:r>
                      <a:rPr lang="en-US" sz="1600" i="1" dirty="0">
                        <a:solidFill>
                          <a:schemeClr val="bg2">
                            <a:lumMod val="50000"/>
                          </a:schemeClr>
                        </a:solidFill>
                        <a:latin typeface="Georgia" pitchFamily="34" charset="0"/>
                        <a:ea typeface="Georgia" pitchFamily="34" charset="-122"/>
                        <a:cs typeface="Georgia" pitchFamily="34" charset="-120"/>
                      </a:rPr>
                      <a:t>, </a:t>
                    </a:r>
                    <a:r>
                      <a:rPr lang="en-US" sz="1600" i="1" dirty="0" err="1">
                        <a:solidFill>
                          <a:schemeClr val="bg2">
                            <a:lumMod val="50000"/>
                          </a:schemeClr>
                        </a:solidFill>
                        <a:latin typeface="Georgia" pitchFamily="34" charset="0"/>
                        <a:ea typeface="Georgia" pitchFamily="34" charset="-122"/>
                        <a:cs typeface="Georgia" pitchFamily="34" charset="-120"/>
                      </a:rPr>
                      <a:t>Δdepart</a:t>
                    </a:r>
                    <a:r>
                      <a:rPr lang="en-US" sz="1600" i="1" dirty="0">
                        <a:solidFill>
                          <a:schemeClr val="bg2">
                            <a:lumMod val="50000"/>
                          </a:schemeClr>
                        </a:solidFill>
                        <a:latin typeface="Georgia" pitchFamily="34" charset="0"/>
                        <a:ea typeface="Georgia" pitchFamily="34" charset="-122"/>
                        <a:cs typeface="Georgia" pitchFamily="34" charset="-120"/>
                      </a:rPr>
                      <a:t>, </a:t>
                    </a:r>
                    <a14:m>
                      <m:oMath xmlns:m="http://schemas.openxmlformats.org/officeDocument/2006/math">
                        <m:r>
                          <m:rPr>
                            <m:nor/>
                          </m:rPr>
                          <a:rPr lang="en-US" sz="1600" i="0" dirty="0" smtClean="0">
                            <a:solidFill>
                              <a:schemeClr val="bg2">
                                <a:lumMod val="50000"/>
                              </a:schemeClr>
                            </a:solidFill>
                            <a:latin typeface="Cambria Math" panose="02040503050406030204" pitchFamily="18" charset="0"/>
                            <a:ea typeface="Georgia" pitchFamily="34" charset="-122"/>
                            <a:cs typeface="Georgia" pitchFamily="34" charset="-120"/>
                          </a:rPr>
                          <m:t>charge</m:t>
                        </m:r>
                        <m:r>
                          <m:rPr>
                            <m:nor/>
                          </m:rPr>
                          <a:rPr lang="en-US" sz="1600" i="0" dirty="0" smtClean="0">
                            <a:solidFill>
                              <a:schemeClr val="bg2">
                                <a:lumMod val="50000"/>
                              </a:schemeClr>
                            </a:solidFill>
                            <a:latin typeface="Cambria Math" panose="02040503050406030204" pitchFamily="18" charset="0"/>
                            <a:ea typeface="Georgia" pitchFamily="34" charset="-122"/>
                            <a:cs typeface="Georgia" pitchFamily="34" charset="-120"/>
                          </a:rPr>
                          <m:t>_</m:t>
                        </m:r>
                        <m:r>
                          <m:rPr>
                            <m:nor/>
                          </m:rPr>
                          <a:rPr lang="en-US" sz="1600" i="0" dirty="0" smtClean="0">
                            <a:solidFill>
                              <a:schemeClr val="bg2">
                                <a:lumMod val="50000"/>
                              </a:schemeClr>
                            </a:solidFill>
                            <a:latin typeface="Cambria Math" panose="02040503050406030204" pitchFamily="18" charset="0"/>
                            <a:ea typeface="Georgia" pitchFamily="34" charset="-122"/>
                            <a:cs typeface="Georgia" pitchFamily="34" charset="-120"/>
                          </a:rPr>
                          <m:t>cost</m:t>
                        </m:r>
                      </m:oMath>
                    </a14:m>
                    <a:r>
                      <a:rPr lang="en-US" sz="1600" i="1" dirty="0">
                        <a:solidFill>
                          <a:srgbClr val="000000"/>
                        </a:solidFill>
                        <a:latin typeface="Georgia" pitchFamily="34" charset="0"/>
                        <a:ea typeface="Georgia" pitchFamily="34" charset="-122"/>
                        <a:cs typeface="Georgia" pitchFamily="34" charset="-120"/>
                      </a:rPr>
                      <a:t>);</a:t>
                    </a:r>
                    <a:r>
                      <a:rPr lang="en-US" sz="1600" b="1" i="1" dirty="0">
                        <a:solidFill>
                          <a:srgbClr val="000000"/>
                        </a:solidFill>
                        <a:latin typeface="Georgia" pitchFamily="34" charset="0"/>
                        <a:ea typeface="Georgia" pitchFamily="34" charset="-122"/>
                        <a:cs typeface="Georgia" pitchFamily="34" charset="-120"/>
                      </a:rPr>
                      <a:t> </a:t>
                    </a:r>
                    <a:r>
                      <a:rPr lang="en-US" sz="1600" b="1" i="1" dirty="0">
                        <a:solidFill>
                          <a:srgbClr val="3D3A30"/>
                        </a:solidFill>
                        <a:latin typeface="Arial" pitchFamily="34" charset="0"/>
                        <a:ea typeface="Arial" pitchFamily="34" charset="-122"/>
                        <a:cs typeface="Arial" pitchFamily="34" charset="-120"/>
                      </a:rPr>
                      <a:t>L </a:t>
                    </a:r>
                    <a:r>
                      <a:rPr lang="en-US" sz="1600" dirty="0">
                        <a:solidFill>
                          <a:srgbClr val="3D3A30"/>
                        </a:solidFill>
                        <a:latin typeface="Arial" pitchFamily="34" charset="0"/>
                        <a:ea typeface="Arial" pitchFamily="34" charset="-122"/>
                        <a:cs typeface="Arial" pitchFamily="34" charset="-120"/>
                      </a:rPr>
                      <a:t>menu options</a:t>
                    </a:r>
                  </a:p>
                  <a:p>
                    <a:pPr marL="285750" indent="-285750">
                      <a:lnSpc>
                        <a:spcPct val="132000"/>
                      </a:lnSpc>
                      <a:buFont typeface="Arial" panose="020B0604020202020204" pitchFamily="34" charset="0"/>
                      <a:buChar char="•"/>
                    </a:pPr>
                    <a:r>
                      <a:rPr lang="en-US" sz="1600" b="1" dirty="0">
                        <a:solidFill>
                          <a:srgbClr val="3D3A30"/>
                        </a:solidFill>
                        <a:latin typeface="Arial" pitchFamily="34" charset="0"/>
                        <a:ea typeface="Arial" pitchFamily="34" charset="-122"/>
                        <a:cs typeface="Arial" pitchFamily="34" charset="-120"/>
                      </a:rPr>
                      <a:t>Reward: </a:t>
                    </a:r>
                    <a:r>
                      <a:rPr lang="en-US" sz="1600" dirty="0">
                        <a:latin typeface="Arial" panose="020B0604020202020204" pitchFamily="34" charset="0"/>
                        <a:cs typeface="Arial" panose="020B0604020202020204" pitchFamily="34" charset="0"/>
                      </a:rPr>
                      <a:t>Total electricity cost for user’s choice</a:t>
                    </a:r>
                    <a:endParaRPr lang="en-US" sz="1600" dirty="0"/>
                  </a:p>
                  <a:p>
                    <a:pPr marL="285750" indent="-285750">
                      <a:lnSpc>
                        <a:spcPct val="132000"/>
                      </a:lnSpc>
                      <a:buFont typeface="Arial" panose="020B0604020202020204" pitchFamily="34" charset="0"/>
                      <a:buChar char="•"/>
                    </a:pPr>
                    <a:r>
                      <a:rPr lang="en-US" sz="1600" b="1" dirty="0">
                        <a:solidFill>
                          <a:srgbClr val="3D3A30"/>
                        </a:solidFill>
                        <a:latin typeface="Arial" pitchFamily="34" charset="0"/>
                        <a:ea typeface="Arial" pitchFamily="34" charset="-122"/>
                        <a:cs typeface="Arial" pitchFamily="34" charset="-120"/>
                      </a:rPr>
                      <a:t>Transition: </a:t>
                    </a:r>
                    <a:r>
                      <a:rPr lang="en-US" sz="1600" dirty="0">
                        <a:solidFill>
                          <a:srgbClr val="3D3A30"/>
                        </a:solidFill>
                        <a:latin typeface="Arial" pitchFamily="34" charset="0"/>
                        <a:ea typeface="Arial" pitchFamily="34" charset="-122"/>
                        <a:cs typeface="Arial" pitchFamily="34" charset="-120"/>
                      </a:rPr>
                      <a:t>Based on user choice </a:t>
                    </a:r>
                    <a14:m>
                      <m:oMath xmlns:m="http://schemas.openxmlformats.org/officeDocument/2006/math">
                        <m:r>
                          <a:rPr lang="en-US" sz="1600">
                            <a:solidFill>
                              <a:srgbClr val="3D3A30"/>
                            </a:solidFill>
                            <a:latin typeface="Cambria Math" panose="02040503050406030204" pitchFamily="18" charset="0"/>
                            <a:cs typeface="Arial" pitchFamily="34" charset="-120"/>
                          </a:rPr>
                          <m:t>&amp; </m:t>
                        </m:r>
                      </m:oMath>
                    </a14:m>
                    <a:r>
                      <a:rPr lang="en-US" sz="1600" dirty="0">
                        <a:solidFill>
                          <a:srgbClr val="3D3A30"/>
                        </a:solidFill>
                        <a:latin typeface="Arial" pitchFamily="34" charset="0"/>
                        <a:ea typeface="Arial" pitchFamily="34" charset="-122"/>
                        <a:cs typeface="Arial" pitchFamily="34" charset="-120"/>
                      </a:rPr>
                      <a:t>charging policy </a:t>
                    </a:r>
                    <a14:m>
                      <m:oMath xmlns:m="http://schemas.openxmlformats.org/officeDocument/2006/math">
                        <m:sSup>
                          <m:sSupPr>
                            <m:ctrlPr>
                              <a:rPr lang="en-US" sz="1600" i="1">
                                <a:latin typeface="Cambria Math" panose="02040503050406030204" pitchFamily="18" charset="0"/>
                                <a:ea typeface="Roboto" panose="02000000000000000000" pitchFamily="2" charset="0"/>
                                <a:cs typeface="Helvetica" panose="020B0604020202020204" pitchFamily="34" charset="0"/>
                              </a:rPr>
                            </m:ctrlPr>
                          </m:sSupPr>
                          <m:e>
                            <m:r>
                              <a:rPr lang="en-US" sz="1600" i="1">
                                <a:latin typeface="Cambria Math" panose="02040503050406030204" pitchFamily="18" charset="0"/>
                                <a:ea typeface="Cambria Math" panose="02040503050406030204" pitchFamily="18" charset="0"/>
                                <a:cs typeface="Helvetica" panose="020B0604020202020204" pitchFamily="34" charset="0"/>
                              </a:rPr>
                              <m:t>𝜋</m:t>
                            </m:r>
                          </m:e>
                          <m:sup>
                            <m:r>
                              <a:rPr lang="en-US" sz="1600" i="1">
                                <a:latin typeface="Cambria Math" panose="02040503050406030204" pitchFamily="18" charset="0"/>
                                <a:ea typeface="Roboto" panose="02000000000000000000" pitchFamily="2" charset="0"/>
                                <a:cs typeface="Helvetica" panose="020B0604020202020204" pitchFamily="34" charset="0"/>
                              </a:rPr>
                              <m:t>𝑐h</m:t>
                            </m:r>
                          </m:sup>
                        </m:sSup>
                      </m:oMath>
                    </a14:m>
                    <a:r>
                      <a:rPr lang="en-US" sz="1600" baseline="30000" dirty="0">
                        <a:latin typeface="Helvetica" panose="020B0604020202020204" pitchFamily="34" charset="0"/>
                        <a:ea typeface="Roboto" panose="02000000000000000000" pitchFamily="2" charset="0"/>
                        <a:cs typeface="Helvetica" panose="020B0604020202020204" pitchFamily="34" charset="0"/>
                      </a:rPr>
                      <a:t> </a:t>
                    </a:r>
                    <a:endParaRPr lang="en-US" sz="1600" dirty="0">
                      <a:solidFill>
                        <a:srgbClr val="3D3A30"/>
                      </a:solidFill>
                      <a:latin typeface="Arial" pitchFamily="34" charset="0"/>
                      <a:ea typeface="Arial" pitchFamily="34" charset="-122"/>
                      <a:cs typeface="Arial" pitchFamily="34" charset="-120"/>
                    </a:endParaRPr>
                  </a:p>
                </p:txBody>
              </p:sp>
            </mc:Choice>
            <mc:Fallback xmlns="">
              <p:sp>
                <p:nvSpPr>
                  <p:cNvPr id="55" name="Text 10">
                    <a:extLst>
                      <a:ext uri="{FF2B5EF4-FFF2-40B4-BE49-F238E27FC236}">
                        <a16:creationId xmlns:a16="http://schemas.microsoft.com/office/drawing/2014/main" id="{0118E974-46DC-53AA-2DD4-61A39FF414B0}"/>
                      </a:ext>
                    </a:extLst>
                  </p:cNvPr>
                  <p:cNvSpPr>
                    <a:spLocks noRot="1" noChangeAspect="1" noMove="1" noResize="1" noEditPoints="1" noAdjustHandles="1" noChangeArrowheads="1" noChangeShapeType="1" noTextEdit="1"/>
                  </p:cNvSpPr>
                  <p:nvPr/>
                </p:nvSpPr>
                <p:spPr>
                  <a:xfrm>
                    <a:off x="6911511" y="4217556"/>
                    <a:ext cx="6097451" cy="1549329"/>
                  </a:xfrm>
                  <a:prstGeom prst="rect">
                    <a:avLst/>
                  </a:prstGeom>
                  <a:blipFill>
                    <a:blip r:embed="rId7"/>
                    <a:stretch>
                      <a:fillRect l="-1822"/>
                    </a:stretch>
                  </a:blipFill>
                  <a:ln/>
                </p:spPr>
                <p:txBody>
                  <a:bodyPr/>
                  <a:lstStyle/>
                  <a:p>
                    <a:r>
                      <a:rPr lang="en-US">
                        <a:noFill/>
                      </a:rPr>
                      <a:t> </a:t>
                    </a:r>
                  </a:p>
                </p:txBody>
              </p:sp>
            </mc:Fallback>
          </mc:AlternateContent>
          <p:sp>
            <p:nvSpPr>
              <p:cNvPr id="56" name="Text 11">
                <a:extLst>
                  <a:ext uri="{FF2B5EF4-FFF2-40B4-BE49-F238E27FC236}">
                    <a16:creationId xmlns:a16="http://schemas.microsoft.com/office/drawing/2014/main" id="{BB4D249A-7C3E-7120-2409-2AEC6E9B7580}"/>
                  </a:ext>
                </a:extLst>
              </p:cNvPr>
              <p:cNvSpPr/>
              <p:nvPr/>
            </p:nvSpPr>
            <p:spPr>
              <a:xfrm>
                <a:off x="1014842" y="4158384"/>
                <a:ext cx="7955565" cy="833834"/>
              </a:xfrm>
              <a:prstGeom prst="rect">
                <a:avLst/>
              </a:prstGeom>
              <a:noFill/>
              <a:ln/>
            </p:spPr>
            <p:txBody>
              <a:bodyPr wrap="square" lIns="25400" tIns="25400" rIns="25400" bIns="25400" rtlCol="0" anchor="t">
                <a:noAutofit/>
              </a:bodyPr>
              <a:lstStyle/>
              <a:p>
                <a:pPr algn="l">
                  <a:lnSpc>
                    <a:spcPct val="132000"/>
                  </a:lnSpc>
                </a:pPr>
                <a:endParaRPr lang="en-US" sz="1600"/>
              </a:p>
            </p:txBody>
          </p:sp>
        </p:grpSp>
        <p:sp>
          <p:nvSpPr>
            <p:cNvPr id="6" name="TextBox 5">
              <a:extLst>
                <a:ext uri="{FF2B5EF4-FFF2-40B4-BE49-F238E27FC236}">
                  <a16:creationId xmlns:a16="http://schemas.microsoft.com/office/drawing/2014/main" id="{BD651101-CB32-530C-FCEE-6D4F8E86FB80}"/>
                </a:ext>
              </a:extLst>
            </p:cNvPr>
            <p:cNvSpPr txBox="1"/>
            <p:nvPr/>
          </p:nvSpPr>
          <p:spPr>
            <a:xfrm>
              <a:off x="211872" y="3267476"/>
              <a:ext cx="5832609" cy="1077218"/>
            </a:xfrm>
            <a:prstGeom prst="rect">
              <a:avLst/>
            </a:prstGeom>
            <a:noFill/>
          </p:spPr>
          <p:txBody>
            <a:bodyPr wrap="square">
              <a:spAutoFit/>
            </a:bodyPr>
            <a:lstStyle/>
            <a:p>
              <a:pPr lvl="1"/>
              <a:r>
                <a:rPr lang="en-US" sz="1600" b="1" dirty="0">
                  <a:latin typeface="Arial" panose="020B0604020202020204" pitchFamily="34" charset="0"/>
                  <a:cs typeface="Arial" panose="020B0604020202020204" pitchFamily="34" charset="0"/>
                </a:rPr>
                <a:t>States: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Time; building load (current + historical)</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a:t>
              </a:r>
              <a:r>
                <a:rPr lang="en-US" sz="1600" b="1" dirty="0">
                  <a:latin typeface="Arial" panose="020B0604020202020204" pitchFamily="34" charset="0"/>
                  <a:cs typeface="Arial" panose="020B0604020202020204" pitchFamily="34" charset="0"/>
                </a:rPr>
                <a:t>arrived, current EVs</a:t>
              </a:r>
              <a:r>
                <a:rPr lang="en-US" sz="1600" dirty="0">
                  <a:latin typeface="Arial" panose="020B0604020202020204" pitchFamily="34" charset="0"/>
                  <a:cs typeface="Arial" panose="020B0604020202020204" pitchFamily="34" charset="0"/>
                </a:rPr>
                <a:t>:</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SoC requirements, expected departures</a:t>
              </a:r>
            </a:p>
          </p:txBody>
        </p:sp>
      </p:grpSp>
      <p:pic>
        <p:nvPicPr>
          <p:cNvPr id="9" name="Audio 8">
            <a:extLst>
              <a:ext uri="{FF2B5EF4-FFF2-40B4-BE49-F238E27FC236}">
                <a16:creationId xmlns:a16="http://schemas.microsoft.com/office/drawing/2014/main" id="{4C126DFE-418A-13F6-3A96-6459148C66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58912667"/>
      </p:ext>
    </p:extLst>
  </p:cSld>
  <p:clrMapOvr>
    <a:masterClrMapping/>
  </p:clrMapOvr>
  <mc:AlternateContent xmlns:mc="http://schemas.openxmlformats.org/markup-compatibility/2006" xmlns:p14="http://schemas.microsoft.com/office/powerpoint/2010/main">
    <mc:Choice Requires="p14">
      <p:transition spd="slow" p14:dur="2000" advTm="72810"/>
    </mc:Choice>
    <mc:Fallback xmlns="">
      <p:transition spd="slow" advTm="7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D95F9-D311-711D-A9F0-563793818E73}"/>
            </a:ext>
          </a:extLst>
        </p:cNvPr>
        <p:cNvGrpSpPr/>
        <p:nvPr/>
      </p:nvGrpSpPr>
      <p:grpSpPr>
        <a:xfrm>
          <a:off x="0" y="0"/>
          <a:ext cx="0" cy="0"/>
          <a:chOff x="0" y="0"/>
          <a:chExt cx="0" cy="0"/>
        </a:xfrm>
      </p:grpSpPr>
      <p:sp>
        <p:nvSpPr>
          <p:cNvPr id="5" name="Shape 3">
            <a:extLst>
              <a:ext uri="{FF2B5EF4-FFF2-40B4-BE49-F238E27FC236}">
                <a16:creationId xmlns:a16="http://schemas.microsoft.com/office/drawing/2014/main" id="{639158F4-BB79-8C89-BC3D-AC053F6BDD15}"/>
              </a:ext>
            </a:extLst>
          </p:cNvPr>
          <p:cNvSpPr/>
          <p:nvPr/>
        </p:nvSpPr>
        <p:spPr>
          <a:xfrm>
            <a:off x="630371" y="1125566"/>
            <a:ext cx="10922001" cy="3359170"/>
          </a:xfrm>
          <a:prstGeom prst="roundRect">
            <a:avLst>
              <a:gd name="adj" fmla="val 1631"/>
            </a:avLst>
          </a:prstGeom>
          <a:solidFill>
            <a:srgbClr val="F6F3EC"/>
          </a:solidFill>
          <a:ln/>
        </p:spPr>
        <p:txBody>
          <a:bodyPr/>
          <a:lstStyle/>
          <a:p>
            <a:endParaRPr lang="en-US" sz="1200"/>
          </a:p>
        </p:txBody>
      </p:sp>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4820868D-3F4C-965A-983F-5A686EDBB478}"/>
                  </a:ext>
                </a:extLst>
              </p:cNvPr>
              <p:cNvSpPr/>
              <p:nvPr/>
            </p:nvSpPr>
            <p:spPr>
              <a:xfrm>
                <a:off x="868014" y="2572427"/>
                <a:ext cx="1597924" cy="17482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t>System State </a:t>
                </a:r>
                <a14:m>
                  <m:oMath xmlns:m="http://schemas.openxmlformats.org/officeDocument/2006/math">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𝑺</m:t>
                        </m:r>
                      </m:e>
                      <m:sub>
                        <m:r>
                          <a:rPr lang="en-US" sz="1600" b="1" i="1" dirty="0" err="1">
                            <a:latin typeface="Cambria Math" panose="02040503050406030204" pitchFamily="18" charset="0"/>
                          </a:rPr>
                          <m:t>𝒕</m:t>
                        </m:r>
                      </m:sub>
                    </m:sSub>
                  </m:oMath>
                </a14:m>
                <a:endParaRPr lang="en-US" sz="1600" b="1"/>
              </a:p>
              <a:p>
                <a:pPr algn="ctr"/>
                <a:endParaRPr lang="en-US" sz="1600" b="1"/>
              </a:p>
              <a:p>
                <a:pPr algn="ctr"/>
                <a:r>
                  <a:rPr lang="en-US" sz="1600"/>
                  <a:t>(load </a:t>
                </a:r>
                <a14:m>
                  <m:oMath xmlns:m="http://schemas.openxmlformats.org/officeDocument/2006/math">
                    <m:r>
                      <a:rPr lang="en-US" sz="1600" i="1" dirty="0" smtClean="0">
                        <a:latin typeface="Cambria Math" panose="02040503050406030204" pitchFamily="18" charset="0"/>
                      </a:rPr>
                      <m:t>𝑃</m:t>
                    </m:r>
                  </m:oMath>
                </a14:m>
                <a:r>
                  <a:rPr lang="en-US" sz="1600"/>
                  <a:t>, SoC </a:t>
                </a:r>
                <a14:m>
                  <m:oMath xmlns:m="http://schemas.openxmlformats.org/officeDocument/2006/math">
                    <m:r>
                      <a:rPr lang="en-US" sz="1600" i="1" dirty="0" smtClean="0">
                        <a:latin typeface="Cambria Math" panose="02040503050406030204" pitchFamily="18" charset="0"/>
                      </a:rPr>
                      <m:t>𝑒</m:t>
                    </m:r>
                  </m:oMath>
                </a14:m>
                <a:r>
                  <a:rPr lang="en-US" sz="1600"/>
                  <a:t>, arrivals, pricing </a:t>
                </a:r>
                <a14:m>
                  <m:oMath xmlns:m="http://schemas.openxmlformats.org/officeDocument/2006/math">
                    <m:r>
                      <a:rPr lang="en-US" sz="1600" i="1" dirty="0" smtClean="0">
                        <a:latin typeface="Cambria Math" panose="02040503050406030204" pitchFamily="18" charset="0"/>
                      </a:rPr>
                      <m:t>𝑊</m:t>
                    </m:r>
                  </m:oMath>
                </a14:m>
                <a:r>
                  <a:rPr lang="en-US" sz="1600"/>
                  <a:t>)</a:t>
                </a:r>
              </a:p>
            </p:txBody>
          </p:sp>
        </mc:Choice>
        <mc:Fallback xmlns="">
          <p:sp>
            <p:nvSpPr>
              <p:cNvPr id="10" name="Rounded Rectangle 9">
                <a:extLst>
                  <a:ext uri="{FF2B5EF4-FFF2-40B4-BE49-F238E27FC236}">
                    <a16:creationId xmlns:a16="http://schemas.microsoft.com/office/drawing/2014/main" id="{4820868D-3F4C-965A-983F-5A686EDBB478}"/>
                  </a:ext>
                </a:extLst>
              </p:cNvPr>
              <p:cNvSpPr>
                <a:spLocks noRot="1" noChangeAspect="1" noMove="1" noResize="1" noEditPoints="1" noAdjustHandles="1" noChangeArrowheads="1" noChangeShapeType="1" noTextEdit="1"/>
              </p:cNvSpPr>
              <p:nvPr/>
            </p:nvSpPr>
            <p:spPr>
              <a:xfrm>
                <a:off x="868014" y="2572427"/>
                <a:ext cx="1597924" cy="1748208"/>
              </a:xfrm>
              <a:prstGeom prst="roundRect">
                <a:avLst/>
              </a:prstGeom>
              <a:blipFill>
                <a:blip r:embed="rId6"/>
                <a:stretch>
                  <a:fillRect/>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761BE40A-2967-0528-B8B0-30CEE52422A3}"/>
              </a:ext>
            </a:extLst>
          </p:cNvPr>
          <p:cNvGrpSpPr/>
          <p:nvPr/>
        </p:nvGrpSpPr>
        <p:grpSpPr>
          <a:xfrm>
            <a:off x="8961050" y="2568633"/>
            <a:ext cx="2248240" cy="1736437"/>
            <a:chOff x="14046182" y="4641271"/>
            <a:chExt cx="3372360" cy="2604655"/>
          </a:xfrm>
        </p:grpSpPr>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42C11B88-871D-0AAA-0DFA-69D6440A1D62}"/>
                    </a:ext>
                  </a:extLst>
                </p:cNvPr>
                <p:cNvSpPr/>
                <p:nvPr/>
              </p:nvSpPr>
              <p:spPr>
                <a:xfrm>
                  <a:off x="14993466" y="4641271"/>
                  <a:ext cx="2425076" cy="26046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t>Action </a:t>
                  </a:r>
                  <a14:m>
                    <m:oMath xmlns:m="http://schemas.openxmlformats.org/officeDocument/2006/math">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𝑨</m:t>
                          </m:r>
                        </m:e>
                        <m:sub>
                          <m:r>
                            <a:rPr lang="en-US" sz="1600" b="1" i="1" dirty="0" err="1">
                              <a:latin typeface="Cambria Math" panose="02040503050406030204" pitchFamily="18" charset="0"/>
                            </a:rPr>
                            <m:t>𝒕</m:t>
                          </m:r>
                        </m:sub>
                      </m:sSub>
                    </m:oMath>
                  </a14:m>
                  <a:endParaRPr lang="en-US" sz="1600" b="1"/>
                </a:p>
                <a:p>
                  <a:pPr algn="ctr"/>
                  <a:r>
                    <a:rPr lang="en-US" sz="1400" i="1">
                      <a:solidFill>
                        <a:srgbClr val="000000"/>
                      </a:solidFill>
                      <a:latin typeface="Georgia" pitchFamily="34" charset="0"/>
                      <a:ea typeface="Georgia" pitchFamily="34" charset="-122"/>
                      <a:cs typeface="Georgia" pitchFamily="34" charset="-120"/>
                    </a:rPr>
                    <a:t>(</a:t>
                  </a:r>
                  <a:r>
                    <a:rPr lang="en-US" sz="1400" i="1" err="1">
                      <a:solidFill>
                        <a:srgbClr val="000000"/>
                      </a:solidFill>
                      <a:latin typeface="Georgia" pitchFamily="34" charset="0"/>
                      <a:ea typeface="Georgia" pitchFamily="34" charset="-122"/>
                      <a:cs typeface="Georgia" pitchFamily="34" charset="-120"/>
                    </a:rPr>
                    <a:t>ΔSoC</a:t>
                  </a:r>
                  <a:r>
                    <a:rPr lang="en-US" sz="1400" i="1">
                      <a:solidFill>
                        <a:srgbClr val="000000"/>
                      </a:solidFill>
                      <a:latin typeface="Georgia" pitchFamily="34" charset="0"/>
                      <a:ea typeface="Georgia" pitchFamily="34" charset="-122"/>
                      <a:cs typeface="Georgia" pitchFamily="34" charset="-120"/>
                    </a:rPr>
                    <a:t>, </a:t>
                  </a:r>
                  <a:r>
                    <a:rPr lang="en-US" sz="1400" i="1" err="1">
                      <a:solidFill>
                        <a:srgbClr val="000000"/>
                      </a:solidFill>
                      <a:latin typeface="Georgia" pitchFamily="34" charset="0"/>
                      <a:ea typeface="Georgia" pitchFamily="34" charset="-122"/>
                      <a:cs typeface="Georgia" pitchFamily="34" charset="-120"/>
                    </a:rPr>
                    <a:t>Δdepart</a:t>
                  </a:r>
                  <a:r>
                    <a:rPr lang="en-US" sz="1400" i="1">
                      <a:solidFill>
                        <a:srgbClr val="000000"/>
                      </a:solidFill>
                      <a:latin typeface="Georgia" pitchFamily="34" charset="0"/>
                      <a:ea typeface="Georgia" pitchFamily="34" charset="-122"/>
                      <a:cs typeface="Georgia" pitchFamily="34" charset="-120"/>
                    </a:rPr>
                    <a:t>, </a:t>
                  </a:r>
                  <a14:m>
                    <m:oMath xmlns:m="http://schemas.openxmlformats.org/officeDocument/2006/math">
                      <m:r>
                        <m:rPr>
                          <m:nor/>
                        </m:rPr>
                        <a:rPr lang="en-US" sz="1400" dirty="0" smtClean="0">
                          <a:solidFill>
                            <a:schemeClr val="tx1"/>
                          </a:solidFill>
                          <a:latin typeface="Cambria Math" panose="02040503050406030204" pitchFamily="18" charset="0"/>
                          <a:ea typeface="Georgia" pitchFamily="34" charset="-122"/>
                          <a:cs typeface="Georgia" pitchFamily="34" charset="-120"/>
                        </a:rPr>
                        <m:t>charge</m:t>
                      </m:r>
                      <m:r>
                        <m:rPr>
                          <m:nor/>
                        </m:rPr>
                        <a:rPr lang="en-US" sz="1400" dirty="0" smtClean="0">
                          <a:solidFill>
                            <a:schemeClr val="tx1"/>
                          </a:solidFill>
                          <a:latin typeface="Cambria Math" panose="02040503050406030204" pitchFamily="18" charset="0"/>
                          <a:ea typeface="Georgia" pitchFamily="34" charset="-122"/>
                          <a:cs typeface="Georgia" pitchFamily="34" charset="-120"/>
                        </a:rPr>
                        <m:t>_</m:t>
                      </m:r>
                      <m:r>
                        <m:rPr>
                          <m:nor/>
                        </m:rPr>
                        <a:rPr lang="en-US" sz="1400" dirty="0" smtClean="0">
                          <a:solidFill>
                            <a:schemeClr val="tx1"/>
                          </a:solidFill>
                          <a:latin typeface="Cambria Math" panose="02040503050406030204" pitchFamily="18" charset="0"/>
                          <a:ea typeface="Georgia" pitchFamily="34" charset="-122"/>
                          <a:cs typeface="Georgia" pitchFamily="34" charset="-120"/>
                        </a:rPr>
                        <m:t>cost</m:t>
                      </m:r>
                    </m:oMath>
                  </a14:m>
                  <a:r>
                    <a:rPr lang="en-US" sz="1400" i="1">
                      <a:solidFill>
                        <a:srgbClr val="000000"/>
                      </a:solidFill>
                      <a:latin typeface="Georgia" pitchFamily="34" charset="0"/>
                      <a:ea typeface="Georgia" pitchFamily="34" charset="-122"/>
                      <a:cs typeface="Georgia" pitchFamily="34" charset="-120"/>
                    </a:rPr>
                    <a:t>)</a:t>
                  </a:r>
                  <a:endParaRPr lang="en-US" sz="1400"/>
                </a:p>
                <a:p>
                  <a:pPr algn="ctr"/>
                  <a:endParaRPr lang="en-US" sz="1333"/>
                </a:p>
                <a:p>
                  <a:pPr algn="ctr"/>
                  <a:r>
                    <a:rPr lang="en-US" sz="1333"/>
                    <a:t>User’s Charging cost for choice </a:t>
                  </a:r>
                  <a14:m>
                    <m:oMath xmlns:m="http://schemas.openxmlformats.org/officeDocument/2006/math">
                      <m:r>
                        <a:rPr lang="en-US" sz="1400" b="1" i="1" smtClean="0">
                          <a:latin typeface="Cambria Math" panose="02040503050406030204" pitchFamily="18" charset="0"/>
                          <a:ea typeface="Cambria Math" panose="02040503050406030204" pitchFamily="18" charset="0"/>
                        </a:rPr>
                        <m:t>𝜽</m:t>
                      </m:r>
                    </m:oMath>
                  </a14:m>
                  <a:endParaRPr lang="en-US" sz="1333"/>
                </a:p>
              </p:txBody>
            </p:sp>
          </mc:Choice>
          <mc:Fallback xmlns="">
            <p:sp>
              <p:nvSpPr>
                <p:cNvPr id="17" name="Rounded Rectangle 16">
                  <a:extLst>
                    <a:ext uri="{FF2B5EF4-FFF2-40B4-BE49-F238E27FC236}">
                      <a16:creationId xmlns:a16="http://schemas.microsoft.com/office/drawing/2014/main" id="{42C11B88-871D-0AAA-0DFA-69D6440A1D62}"/>
                    </a:ext>
                  </a:extLst>
                </p:cNvPr>
                <p:cNvSpPr>
                  <a:spLocks noRot="1" noChangeAspect="1" noMove="1" noResize="1" noEditPoints="1" noAdjustHandles="1" noChangeArrowheads="1" noChangeShapeType="1" noTextEdit="1"/>
                </p:cNvSpPr>
                <p:nvPr/>
              </p:nvSpPr>
              <p:spPr>
                <a:xfrm>
                  <a:off x="14993466" y="4641271"/>
                  <a:ext cx="2425076" cy="2604655"/>
                </a:xfrm>
                <a:prstGeom prst="roundRect">
                  <a:avLst/>
                </a:prstGeom>
                <a:blipFill>
                  <a:blip r:embed="rId7"/>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44B7C285-9103-14BA-7185-31BC7761A1B7}"/>
                </a:ext>
              </a:extLst>
            </p:cNvPr>
            <p:cNvCxnSpPr>
              <a:cxnSpLocks/>
              <a:stCxn id="14" idx="3"/>
              <a:endCxn id="17" idx="1"/>
            </p:cNvCxnSpPr>
            <p:nvPr/>
          </p:nvCxnSpPr>
          <p:spPr>
            <a:xfrm flipV="1">
              <a:off x="14046182" y="5943599"/>
              <a:ext cx="947283" cy="45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1873982-D13F-057D-D1C9-A899D82D0927}"/>
              </a:ext>
            </a:extLst>
          </p:cNvPr>
          <p:cNvGrpSpPr/>
          <p:nvPr/>
        </p:nvGrpSpPr>
        <p:grpSpPr>
          <a:xfrm>
            <a:off x="2477089" y="2579608"/>
            <a:ext cx="2459084" cy="1736436"/>
            <a:chOff x="2743312" y="2556207"/>
            <a:chExt cx="1784050" cy="1736436"/>
          </a:xfrm>
        </p:grpSpPr>
        <p:cxnSp>
          <p:nvCxnSpPr>
            <p:cNvPr id="19" name="Straight Arrow Connector 18">
              <a:extLst>
                <a:ext uri="{FF2B5EF4-FFF2-40B4-BE49-F238E27FC236}">
                  <a16:creationId xmlns:a16="http://schemas.microsoft.com/office/drawing/2014/main" id="{C54D7505-0591-E5BE-5440-9D731448296A}"/>
                </a:ext>
              </a:extLst>
            </p:cNvPr>
            <p:cNvCxnSpPr>
              <a:cxnSpLocks/>
              <a:stCxn id="10" idx="3"/>
              <a:endCxn id="7" idx="1"/>
            </p:cNvCxnSpPr>
            <p:nvPr/>
          </p:nvCxnSpPr>
          <p:spPr>
            <a:xfrm>
              <a:off x="2743312" y="3423130"/>
              <a:ext cx="362982" cy="12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655B3D96-72B7-0A8B-40B9-63C824C82E6C}"/>
                    </a:ext>
                  </a:extLst>
                </p:cNvPr>
                <p:cNvSpPr/>
                <p:nvPr/>
              </p:nvSpPr>
              <p:spPr>
                <a:xfrm>
                  <a:off x="3106294" y="2556207"/>
                  <a:ext cx="1421068" cy="1736436"/>
                </a:xfrm>
                <a:prstGeom prst="roundRect">
                  <a:avLst/>
                </a:prstGeom>
                <a:ln w="190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Choice </a:t>
                  </a:r>
                  <a14:m>
                    <m:oMath xmlns:m="http://schemas.openxmlformats.org/officeDocument/2006/math">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𝜽</m:t>
                          </m:r>
                        </m:e>
                        <m:sub>
                          <m:r>
                            <a:rPr lang="en-US" b="1" i="1" smtClean="0">
                              <a:latin typeface="Cambria Math" panose="02040503050406030204" pitchFamily="18" charset="0"/>
                              <a:ea typeface="Cambria Math" panose="02040503050406030204" pitchFamily="18" charset="0"/>
                            </a:rPr>
                            <m:t>𝒗</m:t>
                          </m:r>
                        </m:sub>
                      </m:sSub>
                      <m:r>
                        <a:rPr lang="en-US" b="1" i="1" smtClean="0">
                          <a:latin typeface="Cambria Math" panose="02040503050406030204" pitchFamily="18" charset="0"/>
                          <a:ea typeface="Cambria Math" panose="02040503050406030204" pitchFamily="18" charset="0"/>
                        </a:rPr>
                        <m:t> </m:t>
                      </m:r>
                    </m:oMath>
                  </a14:m>
                  <a:endParaRPr lang="en-US" b="1" i="1" dirty="0">
                    <a:latin typeface="Cambria Math" panose="02040503050406030204" pitchFamily="18" charset="0"/>
                    <a:ea typeface="Cambria Math" panose="02040503050406030204" pitchFamily="18" charset="0"/>
                  </a:endParaRPr>
                </a:p>
                <a:p>
                  <a:pPr algn="ctr"/>
                  <a14:m>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𝚫</m:t>
                      </m:r>
                      <m:r>
                        <a:rPr lang="en-US" b="1" i="1" smtClean="0">
                          <a:latin typeface="Cambria Math" panose="02040503050406030204" pitchFamily="18" charset="0"/>
                          <a:ea typeface="Cambria Math" panose="02040503050406030204" pitchFamily="18" charset="0"/>
                        </a:rPr>
                        <m:t>𝑺𝒐𝑪</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𝚫</m:t>
                      </m:r>
                      <m:r>
                        <a:rPr lang="en-US" b="1" i="0" smtClean="0">
                          <a:latin typeface="Cambria Math" panose="02040503050406030204" pitchFamily="18" charset="0"/>
                          <a:ea typeface="Cambria Math" panose="02040503050406030204" pitchFamily="18" charset="0"/>
                        </a:rPr>
                        <m:t>𝐝𝐞𝐩𝐚𝐫𝐭</m:t>
                      </m:r>
                      <m:r>
                        <a:rPr lang="en-US" b="1" i="0" smtClean="0">
                          <a:latin typeface="Cambria Math" panose="02040503050406030204" pitchFamily="18" charset="0"/>
                          <a:ea typeface="Cambria Math" panose="02040503050406030204" pitchFamily="18" charset="0"/>
                        </a:rPr>
                        <m:t>)</m:t>
                      </m:r>
                    </m:oMath>
                  </a14:m>
                  <a:r>
                    <a:rPr lang="en-US" sz="1600" b="1" dirty="0"/>
                    <a:t>  </a:t>
                  </a:r>
                </a:p>
                <a:p>
                  <a:pPr algn="ctr"/>
                  <a:endParaRPr lang="en-US" sz="1600" dirty="0"/>
                </a:p>
                <a:p>
                  <a:pPr algn="ctr"/>
                  <a:r>
                    <a:rPr lang="en-US" sz="1600" dirty="0"/>
                    <a:t> From  L+1 options</a:t>
                  </a:r>
                </a:p>
              </p:txBody>
            </p:sp>
          </mc:Choice>
          <mc:Fallback xmlns="">
            <p:sp>
              <p:nvSpPr>
                <p:cNvPr id="7" name="Rounded Rectangle 6">
                  <a:extLst>
                    <a:ext uri="{FF2B5EF4-FFF2-40B4-BE49-F238E27FC236}">
                      <a16:creationId xmlns:a16="http://schemas.microsoft.com/office/drawing/2014/main" id="{655B3D96-72B7-0A8B-40B9-63C824C82E6C}"/>
                    </a:ext>
                  </a:extLst>
                </p:cNvPr>
                <p:cNvSpPr>
                  <a:spLocks noRot="1" noChangeAspect="1" noMove="1" noResize="1" noEditPoints="1" noAdjustHandles="1" noChangeArrowheads="1" noChangeShapeType="1" noTextEdit="1"/>
                </p:cNvSpPr>
                <p:nvPr/>
              </p:nvSpPr>
              <p:spPr>
                <a:xfrm>
                  <a:off x="3106294" y="2556207"/>
                  <a:ext cx="1421068" cy="1736436"/>
                </a:xfrm>
                <a:prstGeom prst="roundRect">
                  <a:avLst/>
                </a:prstGeom>
                <a:blipFill>
                  <a:blip r:embed="rId8"/>
                  <a:stretch>
                    <a:fillRect/>
                  </a:stretch>
                </a:blipFill>
                <a:ln w="19050">
                  <a:solidFill>
                    <a:schemeClr val="accent2"/>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992A3C4-B014-8420-5BBD-6D3991047A8C}"/>
                  </a:ext>
                </a:extLst>
              </p:cNvPr>
              <p:cNvSpPr txBox="1"/>
              <p:nvPr/>
            </p:nvSpPr>
            <p:spPr>
              <a:xfrm>
                <a:off x="631444" y="1610846"/>
                <a:ext cx="3106542" cy="338554"/>
              </a:xfrm>
              <a:prstGeom prst="rect">
                <a:avLst/>
              </a:prstGeom>
              <a:noFill/>
            </p:spPr>
            <p:txBody>
              <a:bodyPr wrap="square" rtlCol="0">
                <a:spAutoFit/>
              </a:bodyPr>
              <a:lstStyle/>
              <a:p>
                <a:r>
                  <a:rPr lang="en-US" sz="1600"/>
                  <a:t>Operator cost with choice</a:t>
                </a:r>
                <a14:m>
                  <m:oMath xmlns:m="http://schemas.openxmlformats.org/officeDocument/2006/math">
                    <m:r>
                      <a:rPr lang="en-US" sz="1600" b="0" i="0" smtClean="0">
                        <a:latin typeface="Cambria Math" panose="02040503050406030204" pitchFamily="18" charset="0"/>
                        <a:ea typeface="Cambria Math" panose="02040503050406030204" pitchFamily="18" charset="0"/>
                      </a:rPr>
                      <m:t> </m:t>
                    </m:r>
                    <m:sSub>
                      <m:sSubPr>
                        <m:ctrlPr>
                          <a:rPr lang="en-US" sz="1600" b="1" i="1" smtClean="0">
                            <a:latin typeface="Cambria Math" panose="02040503050406030204" pitchFamily="18" charset="0"/>
                            <a:ea typeface="Cambria Math" panose="02040503050406030204" pitchFamily="18" charset="0"/>
                          </a:rPr>
                        </m:ctrlPr>
                      </m:sSubPr>
                      <m:e>
                        <m:r>
                          <a:rPr lang="en-US" sz="1600" b="1" i="1" smtClean="0">
                            <a:latin typeface="Cambria Math" panose="02040503050406030204" pitchFamily="18" charset="0"/>
                            <a:ea typeface="Cambria Math" panose="02040503050406030204" pitchFamily="18" charset="0"/>
                          </a:rPr>
                          <m:t>𝜽</m:t>
                        </m:r>
                      </m:e>
                      <m:sub>
                        <m:r>
                          <a:rPr lang="en-US" sz="1600" b="1" i="1" smtClean="0">
                            <a:latin typeface="Cambria Math" panose="02040503050406030204" pitchFamily="18" charset="0"/>
                            <a:ea typeface="Cambria Math" panose="02040503050406030204" pitchFamily="18" charset="0"/>
                          </a:rPr>
                          <m:t>𝒗</m:t>
                        </m:r>
                      </m:sub>
                    </m:sSub>
                  </m:oMath>
                </a14:m>
                <a:r>
                  <a:rPr lang="en-US" sz="1600"/>
                  <a:t>: </a:t>
                </a:r>
              </a:p>
            </p:txBody>
          </p:sp>
        </mc:Choice>
        <mc:Fallback xmlns="">
          <p:sp>
            <p:nvSpPr>
              <p:cNvPr id="39" name="TextBox 38">
                <a:extLst>
                  <a:ext uri="{FF2B5EF4-FFF2-40B4-BE49-F238E27FC236}">
                    <a16:creationId xmlns:a16="http://schemas.microsoft.com/office/drawing/2014/main" id="{A992A3C4-B014-8420-5BBD-6D3991047A8C}"/>
                  </a:ext>
                </a:extLst>
              </p:cNvPr>
              <p:cNvSpPr txBox="1">
                <a:spLocks noRot="1" noChangeAspect="1" noMove="1" noResize="1" noEditPoints="1" noAdjustHandles="1" noChangeArrowheads="1" noChangeShapeType="1" noTextEdit="1"/>
              </p:cNvSpPr>
              <p:nvPr/>
            </p:nvSpPr>
            <p:spPr>
              <a:xfrm>
                <a:off x="631444" y="1610846"/>
                <a:ext cx="3106542" cy="338554"/>
              </a:xfrm>
              <a:prstGeom prst="rect">
                <a:avLst/>
              </a:prstGeom>
              <a:blipFill>
                <a:blip r:embed="rId9"/>
                <a:stretch>
                  <a:fillRect l="-813" t="-3571" b="-21429"/>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94365D6C-10FC-0459-46AE-03B8C3F14B29}"/>
              </a:ext>
            </a:extLst>
          </p:cNvPr>
          <p:cNvGrpSpPr/>
          <p:nvPr/>
        </p:nvGrpSpPr>
        <p:grpSpPr>
          <a:xfrm>
            <a:off x="894012" y="1420748"/>
            <a:ext cx="10722377" cy="1146199"/>
            <a:chOff x="898641" y="1557243"/>
            <a:chExt cx="10722377" cy="1146199"/>
          </a:xfrm>
        </p:grpSpPr>
        <p:grpSp>
          <p:nvGrpSpPr>
            <p:cNvPr id="40" name="Group 39">
              <a:extLst>
                <a:ext uri="{FF2B5EF4-FFF2-40B4-BE49-F238E27FC236}">
                  <a16:creationId xmlns:a16="http://schemas.microsoft.com/office/drawing/2014/main" id="{0C15EC7A-A1A7-FBC1-0E50-A1F6251E4AFE}"/>
                </a:ext>
              </a:extLst>
            </p:cNvPr>
            <p:cNvGrpSpPr/>
            <p:nvPr/>
          </p:nvGrpSpPr>
          <p:grpSpPr>
            <a:xfrm>
              <a:off x="898641" y="1557243"/>
              <a:ext cx="10722377" cy="774636"/>
              <a:chOff x="173058" y="1646111"/>
              <a:chExt cx="10722377" cy="774636"/>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59E5C08-483C-83BB-5A40-B01DEF3A30B8}"/>
                      </a:ext>
                    </a:extLst>
                  </p:cNvPr>
                  <p:cNvSpPr txBox="1"/>
                  <p:nvPr/>
                </p:nvSpPr>
                <p:spPr>
                  <a:xfrm>
                    <a:off x="173058" y="1681762"/>
                    <a:ext cx="10722377" cy="7389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1" i="1" kern="0" spc="19" dirty="0" smtClean="0">
                              <a:solidFill>
                                <a:srgbClr val="000000"/>
                              </a:solidFill>
                              <a:latin typeface="Cambria Math" panose="02040503050406030204" pitchFamily="18" charset="0"/>
                              <a:ea typeface="Georgia" pitchFamily="34" charset="-122"/>
                              <a:cs typeface="Georgia" pitchFamily="34" charset="-120"/>
                            </a:rPr>
                            <m:t>𝑱</m:t>
                          </m:r>
                          <m:r>
                            <a:rPr lang="en-US" sz="1600" b="1" i="1" kern="0" spc="19" baseline="30000" smtClean="0">
                              <a:solidFill>
                                <a:srgbClr val="000000"/>
                              </a:solidFill>
                              <a:latin typeface="Cambria Math" panose="02040503050406030204" pitchFamily="18" charset="0"/>
                              <a:ea typeface="Cambria Math" panose="02040503050406030204" pitchFamily="18" charset="0"/>
                              <a:cs typeface="Georgia" pitchFamily="34" charset="-120"/>
                            </a:rPr>
                            <m:t>𝝅</m:t>
                          </m:r>
                          <m:r>
                            <a:rPr lang="en-US" sz="1600" b="1" i="1" kern="0" spc="19" dirty="0" smtClean="0">
                              <a:solidFill>
                                <a:srgbClr val="000000"/>
                              </a:solidFill>
                              <a:latin typeface="Cambria Math" panose="02040503050406030204" pitchFamily="18" charset="0"/>
                              <a:ea typeface="Georgia" pitchFamily="34" charset="-122"/>
                              <a:cs typeface="Georgia" pitchFamily="34" charset="-120"/>
                            </a:rPr>
                            <m:t> (</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𝜃</m:t>
                              </m:r>
                            </m:e>
                            <m: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𝑣</m:t>
                              </m:r>
                            </m:sub>
                          </m:sSub>
                          <m:r>
                            <a:rPr lang="en-US" sz="1600" b="0" i="1" smtClean="0">
                              <a:latin typeface="Cambria Math" panose="02040503050406030204" pitchFamily="18" charset="0"/>
                              <a:ea typeface="Cambria Math" panose="02040503050406030204" pitchFamily="18" charset="0"/>
                            </a:rPr>
                            <m:t>, </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𝜃</m:t>
                              </m:r>
                            </m:e>
                            <m:sub>
                              <m:r>
                                <a:rPr lang="en-US" sz="1600" b="0" i="1" smtClean="0">
                                  <a:latin typeface="Cambria Math" panose="02040503050406030204" pitchFamily="18" charset="0"/>
                                  <a:ea typeface="Cambria Math" panose="02040503050406030204" pitchFamily="18" charset="0"/>
                                </a:rPr>
                                <m:t>𝑣</m:t>
                              </m:r>
                            </m:sub>
                          </m:sSub>
                          <m:r>
                            <a:rPr lang="en-US" sz="1600" b="0" i="1" smtClean="0">
                              <a:latin typeface="Cambria Math" panose="02040503050406030204" pitchFamily="18" charset="0"/>
                              <a:ea typeface="Cambria Math" panose="02040503050406030204" pitchFamily="18" charset="0"/>
                            </a:rPr>
                            <m:t>,</m:t>
                          </m:r>
                          <m:acc>
                            <m:accPr>
                              <m:chr m:val="̂"/>
                              <m:ctrlPr>
                                <a:rPr lang="en-US" sz="1600" i="1" kern="0" spc="19" dirty="0" smtClean="0">
                                  <a:solidFill>
                                    <a:srgbClr val="000000"/>
                                  </a:solidFill>
                                  <a:latin typeface="Cambria Math" panose="02040503050406030204" pitchFamily="18" charset="0"/>
                                </a:rPr>
                              </m:ctrlPr>
                            </m:accPr>
                            <m:e>
                              <m:r>
                                <a:rPr lang="en-US" sz="1600" b="0" i="1" kern="0" spc="19" dirty="0" smtClean="0">
                                  <a:solidFill>
                                    <a:srgbClr val="000000"/>
                                  </a:solidFill>
                                  <a:latin typeface="Cambria Math" panose="02040503050406030204" pitchFamily="18" charset="0"/>
                                  <a:ea typeface="Georgia" pitchFamily="34" charset="-122"/>
                                  <a:cs typeface="Georgia" pitchFamily="34" charset="-120"/>
                                </a:rPr>
                                <m:t>𝜃</m:t>
                              </m:r>
                            </m:e>
                          </m:acc>
                          <m:r>
                            <a:rPr lang="en-US" sz="1100" b="0" i="1" kern="0" spc="19" baseline="-40000" dirty="0">
                              <a:solidFill>
                                <a:srgbClr val="000000"/>
                              </a:solidFill>
                              <a:latin typeface="Cambria Math" panose="02040503050406030204" pitchFamily="18" charset="0"/>
                              <a:ea typeface="Georgia" pitchFamily="34" charset="-122"/>
                              <a:cs typeface="Georgia" pitchFamily="34" charset="-120"/>
                            </a:rPr>
                            <m:t>\</m:t>
                          </m:r>
                          <m:r>
                            <a:rPr lang="en-US" sz="1100" b="0" i="1" kern="0" spc="19" baseline="-40000" dirty="0">
                              <a:solidFill>
                                <a:srgbClr val="000000"/>
                              </a:solidFill>
                              <a:latin typeface="Cambria Math" panose="02040503050406030204" pitchFamily="18" charset="0"/>
                              <a:ea typeface="Georgia" pitchFamily="34" charset="-122"/>
                              <a:cs typeface="Georgia" pitchFamily="34" charset="-120"/>
                            </a:rPr>
                            <m:t>𝑣</m:t>
                          </m:r>
                          <m:r>
                            <a:rPr lang="en-US" sz="1600" b="1" i="1" kern="0" spc="19" dirty="0" smtClean="0">
                              <a:solidFill>
                                <a:srgbClr val="000000"/>
                              </a:solidFill>
                              <a:latin typeface="Cambria Math" panose="02040503050406030204" pitchFamily="18" charset="0"/>
                              <a:ea typeface="Georgia" pitchFamily="34" charset="-122"/>
                              <a:cs typeface="Georgia" pitchFamily="34" charset="-120"/>
                            </a:rPr>
                            <m:t>)</m:t>
                          </m:r>
                          <m:r>
                            <a:rPr lang="en-US" sz="1600" i="1" kern="0" spc="19" dirty="0" smtClean="0">
                              <a:solidFill>
                                <a:srgbClr val="000000"/>
                              </a:solidFill>
                              <a:latin typeface="Cambria Math" panose="02040503050406030204" pitchFamily="18" charset="0"/>
                              <a:ea typeface="Georgia" pitchFamily="34" charset="-122"/>
                              <a:cs typeface="Georgia" pitchFamily="34" charset="-120"/>
                            </a:rPr>
                            <m:t>=</m:t>
                          </m:r>
                          <m:r>
                            <a:rPr lang="en-US" i="1" dirty="0" smtClean="0">
                              <a:latin typeface="Cambria Math" panose="02040503050406030204" pitchFamily="18" charset="0"/>
                            </a:rPr>
                            <m:t> </m:t>
                          </m:r>
                          <m:func>
                            <m:funcPr>
                              <m:ctrlPr>
                                <a:rPr lang="en-US" sz="1600" i="1" kern="0" spc="19" dirty="0" smtClean="0">
                                  <a:solidFill>
                                    <a:srgbClr val="1A1A1A"/>
                                  </a:solidFill>
                                  <a:latin typeface="Cambria Math" panose="02040503050406030204" pitchFamily="18" charset="0"/>
                                  <a:ea typeface="Georgia" pitchFamily="34" charset="-122"/>
                                  <a:cs typeface="Georgia" pitchFamily="34" charset="-120"/>
                                </a:rPr>
                              </m:ctrlPr>
                            </m:funcPr>
                            <m:fName>
                              <m:r>
                                <m:rPr>
                                  <m:sty m:val="p"/>
                                </m:rPr>
                                <a:rPr lang="en-US" i="0" dirty="0" smtClean="0">
                                  <a:solidFill>
                                    <a:srgbClr val="1A1A1A"/>
                                  </a:solidFill>
                                  <a:latin typeface="Cambria Math" panose="02040503050406030204" pitchFamily="18" charset="0"/>
                                  <a:ea typeface="Arial" pitchFamily="34" charset="-122"/>
                                  <a:cs typeface="Arial" pitchFamily="34" charset="-120"/>
                                </a:rPr>
                                <m:t>min</m:t>
                              </m:r>
                            </m:fName>
                            <m:e>
                              <m:sSub>
                                <m:sSubPr>
                                  <m:ctrlPr>
                                    <a:rPr lang="en-US" i="1" dirty="0" smtClean="0">
                                      <a:solidFill>
                                        <a:srgbClr val="1A1A1A"/>
                                      </a:solidFill>
                                      <a:latin typeface="Cambria Math" panose="02040503050406030204" pitchFamily="18" charset="0"/>
                                      <a:cs typeface="Arial" pitchFamily="34" charset="-120"/>
                                    </a:rPr>
                                  </m:ctrlPr>
                                </m:sSubPr>
                                <m:e>
                                  <m:r>
                                    <a:rPr lang="en-US" i="1" dirty="0" smtClean="0">
                                      <a:solidFill>
                                        <a:srgbClr val="1A1A1A"/>
                                      </a:solidFill>
                                      <a:latin typeface="Cambria Math" panose="02040503050406030204" pitchFamily="18" charset="0"/>
                                      <a:ea typeface="Cambria Math" panose="02040503050406030204" pitchFamily="18" charset="0"/>
                                      <a:cs typeface="Arial" pitchFamily="34" charset="-120"/>
                                    </a:rPr>
                                    <m:t>𝔼</m:t>
                                  </m:r>
                                </m:e>
                                <m:sub/>
                              </m:sSub>
                            </m:e>
                          </m:func>
                          <m:r>
                            <a:rPr lang="en-US" sz="1200" b="0" i="1" baseline="-40000" dirty="0" smtClean="0">
                              <a:solidFill>
                                <a:srgbClr val="1A1A1A"/>
                              </a:solidFill>
                              <a:latin typeface="Cambria Math" panose="02040503050406030204" pitchFamily="18" charset="0"/>
                              <a:ea typeface="Arial" pitchFamily="34" charset="-122"/>
                              <a:cs typeface="Arial" pitchFamily="34" charset="-120"/>
                            </a:rPr>
                            <m:t>   </m:t>
                          </m:r>
                          <m: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 </m:t>
                          </m:r>
                          <m:nary>
                            <m:naryPr>
                              <m:chr m:val="∑"/>
                              <m:supHide m:val="on"/>
                              <m:ctrlPr>
                                <a:rPr lang="en-US" b="0" i="1" kern="0" spc="19" dirty="0" smtClean="0">
                                  <a:solidFill>
                                    <a:srgbClr val="000000"/>
                                  </a:solidFill>
                                  <a:latin typeface="Cambria Math" panose="02040503050406030204" pitchFamily="18" charset="0"/>
                                  <a:ea typeface="Georgia" pitchFamily="34" charset="-122"/>
                                  <a:cs typeface="Georgia" pitchFamily="34" charset="-120"/>
                                </a:rPr>
                              </m:ctrlPr>
                            </m:naryPr>
                            <m:sub>
                              <m:r>
                                <m:rPr>
                                  <m:sty m:val="p"/>
                                </m:rPr>
                                <a:rPr lang="en-US" b="0" i="0" kern="0" spc="19" dirty="0" smtClean="0">
                                  <a:solidFill>
                                    <a:srgbClr val="000000"/>
                                  </a:solidFill>
                                  <a:latin typeface="Cambria Math" panose="02040503050406030204" pitchFamily="18" charset="0"/>
                                  <a:ea typeface="Georgia" pitchFamily="34" charset="-122"/>
                                  <a:cs typeface="Georgia" pitchFamily="34" charset="-120"/>
                                </a:rPr>
                                <m:t>t</m:t>
                              </m:r>
                              <m:r>
                                <a:rPr lang="en-US" b="0" i="1" kern="0" spc="19" dirty="0" smtClean="0">
                                  <a:solidFill>
                                    <a:srgbClr val="000000"/>
                                  </a:solidFill>
                                  <a:latin typeface="Cambria Math" panose="02040503050406030204" pitchFamily="18" charset="0"/>
                                  <a:ea typeface="Georgia" pitchFamily="34" charset="-122"/>
                                  <a:cs typeface="Georgia" pitchFamily="34" charset="-120"/>
                                </a:rPr>
                                <m:t>∈</m:t>
                              </m:r>
                              <m:r>
                                <a:rPr lang="en-US" b="0" i="1" kern="0" spc="19" dirty="0" smtClean="0">
                                  <a:solidFill>
                                    <a:srgbClr val="000000"/>
                                  </a:solidFill>
                                  <a:latin typeface="Cambria Math" panose="02040503050406030204" pitchFamily="18" charset="0"/>
                                  <a:ea typeface="Cambria Math" panose="02040503050406030204" pitchFamily="18" charset="0"/>
                                  <a:cs typeface="Georgia" pitchFamily="34" charset="-120"/>
                                </a:rPr>
                                <m:t>𝒯</m:t>
                              </m:r>
                            </m:sub>
                            <m:sup/>
                            <m:e>
                              <m:r>
                                <m:rPr>
                                  <m:sty m:val="p"/>
                                </m:rPr>
                                <a:rPr lang="en-US" b="0" i="1" kern="0" spc="19" dirty="0" smtClean="0">
                                  <a:solidFill>
                                    <a:srgbClr val="000000"/>
                                  </a:solidFill>
                                  <a:latin typeface="Cambria Math" panose="02040503050406030204" pitchFamily="18" charset="0"/>
                                  <a:ea typeface="Georgia" pitchFamily="34" charset="-122"/>
                                  <a:cs typeface="Georgia" pitchFamily="34" charset="-120"/>
                                </a:rPr>
                                <m:t>energy</m:t>
                              </m:r>
                            </m:e>
                          </m:nary>
                          <m:r>
                            <m:rPr>
                              <m:sty m:val="p"/>
                            </m:rP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t</m:t>
                          </m:r>
                          <m: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 </m:t>
                          </m:r>
                          <m:r>
                            <a:rPr lang="en-US" kern="0" spc="19" dirty="0" smtClean="0">
                              <a:solidFill>
                                <a:srgbClr val="000000"/>
                              </a:solidFill>
                              <a:latin typeface="Cambria Math" panose="02040503050406030204" pitchFamily="18" charset="0"/>
                              <a:ea typeface="Georgia" pitchFamily="34" charset="-122"/>
                              <a:cs typeface="Georgia" pitchFamily="34" charset="-120"/>
                            </a:rPr>
                            <m:t>+</m:t>
                          </m:r>
                          <m:r>
                            <m:rPr>
                              <m:sty m:val="p"/>
                            </m:rPr>
                            <a:rPr lang="en-US" i="1" kern="0" spc="19" dirty="0" smtClean="0">
                              <a:solidFill>
                                <a:srgbClr val="000000"/>
                              </a:solidFill>
                              <a:latin typeface="Cambria Math" panose="02040503050406030204" pitchFamily="18" charset="0"/>
                              <a:ea typeface="Georgia" pitchFamily="34" charset="-122"/>
                              <a:cs typeface="Georgia" pitchFamily="34" charset="-120"/>
                            </a:rPr>
                            <m:t>K</m:t>
                          </m:r>
                          <m:r>
                            <m:rPr>
                              <m:sty m:val="p"/>
                            </m:rP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DC</m:t>
                          </m:r>
                          <m: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 </m:t>
                          </m:r>
                          <m:r>
                            <a:rPr lang="en-US" i="1" kern="0" spc="19" dirty="0" smtClean="0">
                              <a:solidFill>
                                <a:srgbClr val="000000"/>
                              </a:solidFill>
                              <a:latin typeface="Cambria Math" panose="02040503050406030204" pitchFamily="18" charset="0"/>
                              <a:ea typeface="Georgia" pitchFamily="34" charset="-122"/>
                              <a:cs typeface="Georgia" pitchFamily="34" charset="-120"/>
                            </a:rPr>
                            <m:t>· </m:t>
                          </m:r>
                          <m:r>
                            <m:rPr>
                              <m:sty m:val="p"/>
                            </m:rPr>
                            <a:rPr lang="en-US" i="1" kern="0" spc="19" dirty="0" smtClean="0">
                              <a:solidFill>
                                <a:srgbClr val="000000"/>
                              </a:solidFill>
                              <a:latin typeface="Cambria Math" panose="02040503050406030204" pitchFamily="18" charset="0"/>
                              <a:ea typeface="Georgia" pitchFamily="34" charset="-122"/>
                              <a:cs typeface="Georgia" pitchFamily="34" charset="-120"/>
                            </a:rPr>
                            <m:t>po</m:t>
                          </m:r>
                          <m:r>
                            <m:rPr>
                              <m:sty m:val="p"/>
                            </m:rPr>
                            <a:rPr lang="en-US" b="0" i="0" kern="0" spc="19" dirty="0" smtClean="0">
                              <a:solidFill>
                                <a:srgbClr val="000000"/>
                              </a:solidFill>
                              <a:latin typeface="Cambria Math" panose="02040503050406030204" pitchFamily="18" charset="0"/>
                              <a:ea typeface="Georgia" pitchFamily="34" charset="-122"/>
                              <a:cs typeface="Georgia" pitchFamily="34" charset="-120"/>
                            </a:rPr>
                            <m:t>wer</m:t>
                          </m:r>
                          <m:r>
                            <m:rPr>
                              <m:sty m:val="p"/>
                            </m:rP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max</m:t>
                          </m:r>
                          <m: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 </m:t>
                          </m:r>
                          <m:r>
                            <a:rPr lang="en-US" kern="0" spc="19" dirty="0" smtClean="0">
                              <a:solidFill>
                                <a:srgbClr val="000000"/>
                              </a:solidFill>
                              <a:latin typeface="Cambria Math" panose="02040503050406030204" pitchFamily="18" charset="0"/>
                              <a:ea typeface="Georgia" pitchFamily="34" charset="-122"/>
                              <a:cs typeface="Georgia" pitchFamily="34" charset="-120"/>
                            </a:rPr>
                            <m:t>+</m:t>
                          </m:r>
                          <m:r>
                            <m:rPr>
                              <m:sty m:val="p"/>
                            </m:rPr>
                            <a:rPr lang="en-US" i="1" kern="0" spc="19" dirty="0" smtClean="0">
                              <a:solidFill>
                                <a:srgbClr val="000000"/>
                              </a:solidFill>
                              <a:latin typeface="Cambria Math" panose="02040503050406030204" pitchFamily="18" charset="0"/>
                              <a:ea typeface="Georgia" pitchFamily="34" charset="-122"/>
                              <a:cs typeface="Georgia" pitchFamily="34" charset="-120"/>
                            </a:rPr>
                            <m:t>K</m:t>
                          </m:r>
                          <m:r>
                            <m:rPr>
                              <m:sty m:val="p"/>
                            </m:rPr>
                            <a:rPr lang="en-US" sz="1200" kern="0" spc="19" baseline="-40000" dirty="0" smtClean="0">
                              <a:solidFill>
                                <a:srgbClr val="000000"/>
                              </a:solidFill>
                              <a:latin typeface="Cambria Math" panose="02040503050406030204" pitchFamily="18" charset="0"/>
                              <a:ea typeface="Georgia" pitchFamily="34" charset="-122"/>
                              <a:cs typeface="Georgia" pitchFamily="34" charset="-120"/>
                            </a:rPr>
                            <m:t>SOC</m:t>
                          </m:r>
                        </m:oMath>
                      </m:oMathPara>
                    </a14:m>
                    <a:endParaRPr/>
                  </a:p>
                </p:txBody>
              </p:sp>
            </mc:Choice>
            <mc:Fallback xmlns="">
              <p:sp>
                <p:nvSpPr>
                  <p:cNvPr id="8" name="TextBox 7">
                    <a:extLst>
                      <a:ext uri="{FF2B5EF4-FFF2-40B4-BE49-F238E27FC236}">
                        <a16:creationId xmlns:a16="http://schemas.microsoft.com/office/drawing/2014/main" id="{359E5C08-483C-83BB-5A40-B01DEF3A30B8}"/>
                      </a:ext>
                    </a:extLst>
                  </p:cNvPr>
                  <p:cNvSpPr txBox="1">
                    <a:spLocks noRot="1" noChangeAspect="1" noMove="1" noResize="1" noEditPoints="1" noAdjustHandles="1" noChangeArrowheads="1" noChangeShapeType="1" noTextEdit="1"/>
                  </p:cNvSpPr>
                  <p:nvPr/>
                </p:nvSpPr>
                <p:spPr>
                  <a:xfrm>
                    <a:off x="173058" y="1681762"/>
                    <a:ext cx="10722377" cy="738985"/>
                  </a:xfrm>
                  <a:prstGeom prst="rect">
                    <a:avLst/>
                  </a:prstGeom>
                  <a:blipFill>
                    <a:blip r:embed="rId10"/>
                    <a:stretch>
                      <a:fillRect t="-127119" b="-177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3501811-77BD-8C39-035B-29B30243B22A}"/>
                      </a:ext>
                    </a:extLst>
                  </p:cNvPr>
                  <p:cNvSpPr txBox="1"/>
                  <p:nvPr/>
                </p:nvSpPr>
                <p:spPr>
                  <a:xfrm>
                    <a:off x="8323391" y="1646111"/>
                    <a:ext cx="2265748" cy="7644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𝒱</m:t>
                              </m:r>
                            </m:sub>
                            <m:sup/>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𝑣</m:t>
                                  </m:r>
                                  <m:r>
                                    <a:rPr lang="en-US" b="0" i="1" smtClean="0">
                                      <a:latin typeface="Cambria Math" panose="02040503050406030204" pitchFamily="18" charset="0"/>
                                    </a:rPr>
                                    <m:t>,</m:t>
                                  </m:r>
                                  <m:r>
                                    <m:rPr>
                                      <m:nor/>
                                    </m:rPr>
                                    <a:rPr lang="en-US" b="0" i="0" smtClean="0">
                                      <a:latin typeface="Cambria Math" panose="02040503050406030204" pitchFamily="18" charset="0"/>
                                    </a:rPr>
                                    <m:t>req</m:t>
                                  </m:r>
                                </m:sub>
                              </m:sSub>
                              <m:r>
                                <a:rPr lang="en-US" i="1" kern="0" spc="19" dirty="0">
                                  <a:solidFill>
                                    <a:srgbClr val="000000"/>
                                  </a:solidFill>
                                  <a:latin typeface="Cambria Math" panose="02040503050406030204" pitchFamily="18" charset="0"/>
                                  <a:ea typeface="Georgia" pitchFamily="34" charset="-122"/>
                                  <a:cs typeface="Georgia" pitchFamily="34" charset="-12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𝑣</m:t>
                                  </m:r>
                                  <m:r>
                                    <a:rPr lang="en-US" b="0" i="1" smtClean="0">
                                      <a:latin typeface="Cambria Math" panose="02040503050406030204" pitchFamily="18" charset="0"/>
                                    </a:rPr>
                                    <m:t>,</m:t>
                                  </m:r>
                                  <m:r>
                                    <m:rPr>
                                      <m:sty m:val="p"/>
                                    </m:rPr>
                                    <a:rPr lang="en-US" b="0" i="1" smtClean="0">
                                      <a:latin typeface="Cambria Math" panose="02040503050406030204" pitchFamily="18" charset="0"/>
                                    </a:rPr>
                                    <m:t>dep</m:t>
                                  </m:r>
                                </m:sub>
                              </m:sSub>
                              <m:r>
                                <m:rPr>
                                  <m:nor/>
                                </m:rPr>
                                <a:rPr lang="en-US" kern="0" spc="19" dirty="0">
                                  <a:solidFill>
                                    <a:srgbClr val="000000"/>
                                  </a:solidFill>
                                  <a:latin typeface="Cambria Math" panose="02040503050406030204" pitchFamily="18" charset="0"/>
                                  <a:ea typeface="Georgia" pitchFamily="34" charset="-122"/>
                                  <a:cs typeface="Georgia" pitchFamily="34" charset="-120"/>
                                </a:rPr>
                                <m:t>)</m:t>
                              </m:r>
                            </m:e>
                          </m:nary>
                        </m:oMath>
                      </m:oMathPara>
                    </a14:m>
                    <a:endParaRPr lang="en-US"/>
                  </a:p>
                </p:txBody>
              </p:sp>
            </mc:Choice>
            <mc:Fallback xmlns="">
              <p:sp>
                <p:nvSpPr>
                  <p:cNvPr id="29" name="TextBox 28">
                    <a:extLst>
                      <a:ext uri="{FF2B5EF4-FFF2-40B4-BE49-F238E27FC236}">
                        <a16:creationId xmlns:a16="http://schemas.microsoft.com/office/drawing/2014/main" id="{D3501811-77BD-8C39-035B-29B30243B22A}"/>
                      </a:ext>
                    </a:extLst>
                  </p:cNvPr>
                  <p:cNvSpPr txBox="1">
                    <a:spLocks noRot="1" noChangeAspect="1" noMove="1" noResize="1" noEditPoints="1" noAdjustHandles="1" noChangeArrowheads="1" noChangeShapeType="1" noTextEdit="1"/>
                  </p:cNvSpPr>
                  <p:nvPr/>
                </p:nvSpPr>
                <p:spPr>
                  <a:xfrm>
                    <a:off x="8323391" y="1646111"/>
                    <a:ext cx="2265748" cy="764440"/>
                  </a:xfrm>
                  <a:prstGeom prst="rect">
                    <a:avLst/>
                  </a:prstGeom>
                  <a:blipFill>
                    <a:blip r:embed="rId11"/>
                    <a:stretch>
                      <a:fillRect l="-30726" t="-121311" b="-170492"/>
                    </a:stretch>
                  </a:blipFill>
                </p:spPr>
                <p:txBody>
                  <a:bodyPr/>
                  <a:lstStyle/>
                  <a:p>
                    <a:r>
                      <a:rPr lang="en-US">
                        <a:noFill/>
                      </a:rPr>
                      <a:t> </a:t>
                    </a:r>
                  </a:p>
                </p:txBody>
              </p:sp>
            </mc:Fallback>
          </mc:AlternateContent>
        </p:grpSp>
        <p:sp>
          <p:nvSpPr>
            <p:cNvPr id="42" name="TextBox 41">
              <a:extLst>
                <a:ext uri="{FF2B5EF4-FFF2-40B4-BE49-F238E27FC236}">
                  <a16:creationId xmlns:a16="http://schemas.microsoft.com/office/drawing/2014/main" id="{1169BC6D-66DC-DBB3-7EB7-6C3C65DDC04A}"/>
                </a:ext>
              </a:extLst>
            </p:cNvPr>
            <p:cNvSpPr txBox="1"/>
            <p:nvPr/>
          </p:nvSpPr>
          <p:spPr>
            <a:xfrm>
              <a:off x="6142729" y="2278690"/>
              <a:ext cx="2068067" cy="307777"/>
            </a:xfrm>
            <a:prstGeom prst="rect">
              <a:avLst/>
            </a:prstGeom>
            <a:noFill/>
          </p:spPr>
          <p:txBody>
            <a:bodyPr wrap="none" rtlCol="0">
              <a:spAutoFit/>
            </a:bodyPr>
            <a:lstStyle/>
            <a:p>
              <a:r>
                <a:rPr lang="en-US" sz="1400"/>
                <a:t>Solves a combined MILP</a:t>
              </a:r>
            </a:p>
          </p:txBody>
        </p:sp>
        <p:sp>
          <p:nvSpPr>
            <p:cNvPr id="55" name="Freeform 54">
              <a:extLst>
                <a:ext uri="{FF2B5EF4-FFF2-40B4-BE49-F238E27FC236}">
                  <a16:creationId xmlns:a16="http://schemas.microsoft.com/office/drawing/2014/main" id="{5841686B-352F-775B-A177-D48AC787DF12}"/>
                </a:ext>
              </a:extLst>
            </p:cNvPr>
            <p:cNvSpPr/>
            <p:nvPr/>
          </p:nvSpPr>
          <p:spPr>
            <a:xfrm>
              <a:off x="3906821" y="2157845"/>
              <a:ext cx="3575763" cy="545597"/>
            </a:xfrm>
            <a:custGeom>
              <a:avLst/>
              <a:gdLst>
                <a:gd name="csX0" fmla="*/ 5764695 w 5764695"/>
                <a:gd name="csY0" fmla="*/ 616226 h 616226"/>
                <a:gd name="csX1" fmla="*/ 5685182 w 5764695"/>
                <a:gd name="csY1" fmla="*/ 516835 h 616226"/>
                <a:gd name="csX2" fmla="*/ 5506278 w 5764695"/>
                <a:gd name="csY2" fmla="*/ 487018 h 616226"/>
                <a:gd name="csX3" fmla="*/ 964095 w 5764695"/>
                <a:gd name="csY3" fmla="*/ 427383 h 616226"/>
                <a:gd name="csX4" fmla="*/ 0 w 5764695"/>
                <a:gd name="csY4" fmla="*/ 0 h 616226"/>
              </a:gdLst>
              <a:ahLst/>
              <a:cxnLst>
                <a:cxn ang="0">
                  <a:pos x="csX0" y="csY0"/>
                </a:cxn>
                <a:cxn ang="0">
                  <a:pos x="csX1" y="csY1"/>
                </a:cxn>
                <a:cxn ang="0">
                  <a:pos x="csX2" y="csY2"/>
                </a:cxn>
                <a:cxn ang="0">
                  <a:pos x="csX3" y="csY3"/>
                </a:cxn>
                <a:cxn ang="0">
                  <a:pos x="csX4" y="csY4"/>
                </a:cxn>
              </a:cxnLst>
              <a:rect l="l" t="t" r="r" b="b"/>
              <a:pathLst>
                <a:path w="5764695" h="616226">
                  <a:moveTo>
                    <a:pt x="5764695" y="616226"/>
                  </a:moveTo>
                  <a:cubicBezTo>
                    <a:pt x="5746473" y="577298"/>
                    <a:pt x="5728251" y="538370"/>
                    <a:pt x="5685182" y="516835"/>
                  </a:cubicBezTo>
                  <a:cubicBezTo>
                    <a:pt x="5642112" y="495300"/>
                    <a:pt x="5506278" y="487018"/>
                    <a:pt x="5506278" y="487018"/>
                  </a:cubicBezTo>
                  <a:lnTo>
                    <a:pt x="964095" y="427383"/>
                  </a:lnTo>
                  <a:cubicBezTo>
                    <a:pt x="46382" y="346213"/>
                    <a:pt x="23191" y="173106"/>
                    <a:pt x="0" y="0"/>
                  </a:cubicBezTo>
                </a:path>
              </a:pathLst>
            </a:custGeom>
            <a:noFill/>
            <a:ln w="28575">
              <a:solidFill>
                <a:schemeClr val="accent4">
                  <a:lumMod val="60000"/>
                  <a:lumOff val="4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Slide Number Placeholder 62">
            <a:extLst>
              <a:ext uri="{FF2B5EF4-FFF2-40B4-BE49-F238E27FC236}">
                <a16:creationId xmlns:a16="http://schemas.microsoft.com/office/drawing/2014/main" id="{49BAB6E2-F872-4930-8536-2AB09BAAABA7}"/>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6</a:t>
            </a:fld>
            <a:endParaRPr lang="en-US"/>
          </a:p>
        </p:txBody>
      </p:sp>
      <p:grpSp>
        <p:nvGrpSpPr>
          <p:cNvPr id="69" name="Group 68">
            <a:extLst>
              <a:ext uri="{FF2B5EF4-FFF2-40B4-BE49-F238E27FC236}">
                <a16:creationId xmlns:a16="http://schemas.microsoft.com/office/drawing/2014/main" id="{572237A6-709C-6D9A-4CA6-34E13C47E8A0}"/>
              </a:ext>
            </a:extLst>
          </p:cNvPr>
          <p:cNvGrpSpPr/>
          <p:nvPr/>
        </p:nvGrpSpPr>
        <p:grpSpPr>
          <a:xfrm>
            <a:off x="743571" y="3914154"/>
            <a:ext cx="3719608" cy="943839"/>
            <a:chOff x="743571" y="3914154"/>
            <a:chExt cx="3719608" cy="943839"/>
          </a:xfrm>
        </p:grpSpPr>
        <p:sp>
          <p:nvSpPr>
            <p:cNvPr id="79" name="TextBox 78">
              <a:extLst>
                <a:ext uri="{FF2B5EF4-FFF2-40B4-BE49-F238E27FC236}">
                  <a16:creationId xmlns:a16="http://schemas.microsoft.com/office/drawing/2014/main" id="{B3354CBA-F87B-4E92-6029-52B476FA983E}"/>
                </a:ext>
              </a:extLst>
            </p:cNvPr>
            <p:cNvSpPr txBox="1"/>
            <p:nvPr/>
          </p:nvSpPr>
          <p:spPr>
            <a:xfrm>
              <a:off x="743571" y="4488661"/>
              <a:ext cx="3719608" cy="369332"/>
            </a:xfrm>
            <a:prstGeom prst="rect">
              <a:avLst/>
            </a:prstGeom>
            <a:noFill/>
            <a:ln w="12700">
              <a:solidFill>
                <a:schemeClr val="accent2"/>
              </a:solidFill>
            </a:ln>
          </p:spPr>
          <p:txBody>
            <a:bodyPr wrap="none" rtlCol="0">
              <a:spAutoFit/>
            </a:bodyPr>
            <a:lstStyle/>
            <a:p>
              <a:r>
                <a:rPr lang="en-US"/>
                <a:t>From stated-preference user survey</a:t>
              </a:r>
            </a:p>
          </p:txBody>
        </p:sp>
        <p:sp>
          <p:nvSpPr>
            <p:cNvPr id="87" name="Freeform 86">
              <a:extLst>
                <a:ext uri="{FF2B5EF4-FFF2-40B4-BE49-F238E27FC236}">
                  <a16:creationId xmlns:a16="http://schemas.microsoft.com/office/drawing/2014/main" id="{95210E9E-9869-5E06-AB35-7F115875E070}"/>
                </a:ext>
              </a:extLst>
            </p:cNvPr>
            <p:cNvSpPr/>
            <p:nvPr/>
          </p:nvSpPr>
          <p:spPr>
            <a:xfrm rot="18438797" flipV="1">
              <a:off x="2447006" y="4153981"/>
              <a:ext cx="703581" cy="223927"/>
            </a:xfrm>
            <a:custGeom>
              <a:avLst/>
              <a:gdLst>
                <a:gd name="csX0" fmla="*/ 0 w 1229032"/>
                <a:gd name="csY0" fmla="*/ 707923 h 707923"/>
                <a:gd name="csX1" fmla="*/ 639097 w 1229032"/>
                <a:gd name="csY1" fmla="*/ 639097 h 707923"/>
                <a:gd name="csX2" fmla="*/ 1229032 w 1229032"/>
                <a:gd name="csY2" fmla="*/ 0 h 707923"/>
              </a:gdLst>
              <a:ahLst/>
              <a:cxnLst>
                <a:cxn ang="0">
                  <a:pos x="csX0" y="csY0"/>
                </a:cxn>
                <a:cxn ang="0">
                  <a:pos x="csX1" y="csY1"/>
                </a:cxn>
                <a:cxn ang="0">
                  <a:pos x="csX2" y="csY2"/>
                </a:cxn>
              </a:cxnLst>
              <a:rect l="l" t="t" r="r" b="b"/>
              <a:pathLst>
                <a:path w="1229032" h="707923">
                  <a:moveTo>
                    <a:pt x="0" y="707923"/>
                  </a:moveTo>
                  <a:lnTo>
                    <a:pt x="639097" y="639097"/>
                  </a:lnTo>
                  <a:cubicBezTo>
                    <a:pt x="843936" y="521110"/>
                    <a:pt x="1036484" y="260555"/>
                    <a:pt x="1229032" y="0"/>
                  </a:cubicBezTo>
                </a:path>
              </a:pathLst>
            </a:cu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B75B577A-FE59-76C6-58CD-DD2F8EA7E0C8}"/>
              </a:ext>
            </a:extLst>
          </p:cNvPr>
          <p:cNvGrpSpPr/>
          <p:nvPr/>
        </p:nvGrpSpPr>
        <p:grpSpPr>
          <a:xfrm>
            <a:off x="4936172" y="2559071"/>
            <a:ext cx="4024879" cy="1815882"/>
            <a:chOff x="4846958" y="2559071"/>
            <a:chExt cx="4024879" cy="1815882"/>
          </a:xfrm>
        </p:grpSpPr>
        <p:grpSp>
          <p:nvGrpSpPr>
            <p:cNvPr id="48" name="Group 47">
              <a:extLst>
                <a:ext uri="{FF2B5EF4-FFF2-40B4-BE49-F238E27FC236}">
                  <a16:creationId xmlns:a16="http://schemas.microsoft.com/office/drawing/2014/main" id="{C5A6774D-C458-07F8-8862-1371EA6750D7}"/>
                </a:ext>
              </a:extLst>
            </p:cNvPr>
            <p:cNvGrpSpPr/>
            <p:nvPr/>
          </p:nvGrpSpPr>
          <p:grpSpPr>
            <a:xfrm>
              <a:off x="4846958" y="2571683"/>
              <a:ext cx="4024879" cy="1736436"/>
              <a:chOff x="6675873" y="4630620"/>
              <a:chExt cx="4765356" cy="2604655"/>
            </a:xfrm>
          </p:grpSpPr>
          <p:sp>
            <p:nvSpPr>
              <p:cNvPr id="14" name="Rounded Rectangle 13">
                <a:extLst>
                  <a:ext uri="{FF2B5EF4-FFF2-40B4-BE49-F238E27FC236}">
                    <a16:creationId xmlns:a16="http://schemas.microsoft.com/office/drawing/2014/main" id="{88A26922-34E3-8244-88FA-3B30E186CC9E}"/>
                  </a:ext>
                </a:extLst>
              </p:cNvPr>
              <p:cNvSpPr/>
              <p:nvPr/>
            </p:nvSpPr>
            <p:spPr>
              <a:xfrm>
                <a:off x="7336681" y="4630620"/>
                <a:ext cx="4104548" cy="2604655"/>
              </a:xfrm>
              <a:prstGeom prst="roundRect">
                <a:avLst/>
              </a:prstGeom>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33"/>
              </a:p>
            </p:txBody>
          </p:sp>
          <p:cxnSp>
            <p:nvCxnSpPr>
              <p:cNvPr id="25" name="Straight Arrow Connector 24">
                <a:extLst>
                  <a:ext uri="{FF2B5EF4-FFF2-40B4-BE49-F238E27FC236}">
                    <a16:creationId xmlns:a16="http://schemas.microsoft.com/office/drawing/2014/main" id="{1886BBFB-593D-5FC3-0CD7-85BD36381DB9}"/>
                  </a:ext>
                </a:extLst>
              </p:cNvPr>
              <p:cNvCxnSpPr>
                <a:cxnSpLocks/>
                <a:stCxn id="7" idx="3"/>
                <a:endCxn id="14" idx="1"/>
              </p:cNvCxnSpPr>
              <p:nvPr/>
            </p:nvCxnSpPr>
            <p:spPr>
              <a:xfrm flipV="1">
                <a:off x="6675873" y="5932947"/>
                <a:ext cx="660807" cy="11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C7EFE1EC-8652-5F11-DE7A-304BB41E5DE4}"/>
                </a:ext>
              </a:extLst>
            </p:cNvPr>
            <p:cNvSpPr txBox="1"/>
            <p:nvPr/>
          </p:nvSpPr>
          <p:spPr>
            <a:xfrm>
              <a:off x="5560176" y="2559071"/>
              <a:ext cx="3156580" cy="1815882"/>
            </a:xfrm>
            <a:prstGeom prst="rect">
              <a:avLst/>
            </a:prstGeom>
            <a:noFill/>
          </p:spPr>
          <p:txBody>
            <a:bodyPr wrap="square">
              <a:spAutoFit/>
            </a:bodyPr>
            <a:lstStyle/>
            <a:p>
              <a:pPr algn="ctr"/>
              <a:r>
                <a:rPr lang="en-US" sz="1600"/>
                <a:t>Model Predictive Control</a:t>
              </a:r>
            </a:p>
            <a:p>
              <a:pPr algn="ctr"/>
              <a:r>
                <a:rPr lang="en-US" sz="1600" b="1"/>
                <a:t>(MC-MPC</a:t>
              </a:r>
              <a:r>
                <a:rPr lang="en-US" sz="1600"/>
                <a:t>)</a:t>
              </a:r>
            </a:p>
            <a:p>
              <a:pPr algn="ctr"/>
              <a:endParaRPr lang="en-US" sz="1600"/>
            </a:p>
            <a:p>
              <a:pPr algn="ctr"/>
              <a:r>
                <a:rPr lang="en-US" sz="1600"/>
                <a:t>Maintains Physical  &amp; User constraints under Uncertainty</a:t>
              </a:r>
            </a:p>
            <a:p>
              <a:pPr algn="ctr"/>
              <a:r>
                <a:rPr lang="en-US" sz="1600" b="1"/>
                <a:t>Goal: </a:t>
              </a:r>
              <a:r>
                <a:rPr lang="en-US" sz="1600"/>
                <a:t>Decide charging rates to minimize electricity cost</a:t>
              </a:r>
            </a:p>
          </p:txBody>
        </p:sp>
      </p:grpSp>
      <p:grpSp>
        <p:nvGrpSpPr>
          <p:cNvPr id="56" name="Group 55">
            <a:extLst>
              <a:ext uri="{FF2B5EF4-FFF2-40B4-BE49-F238E27FC236}">
                <a16:creationId xmlns:a16="http://schemas.microsoft.com/office/drawing/2014/main" id="{532C5C11-C08F-FC25-A402-45FA98FF7A5D}"/>
              </a:ext>
            </a:extLst>
          </p:cNvPr>
          <p:cNvGrpSpPr/>
          <p:nvPr/>
        </p:nvGrpSpPr>
        <p:grpSpPr>
          <a:xfrm>
            <a:off x="2550321" y="4715624"/>
            <a:ext cx="9202267" cy="1523483"/>
            <a:chOff x="2206220" y="4581428"/>
            <a:chExt cx="9202267" cy="1523483"/>
          </a:xfrm>
        </p:grpSpPr>
        <mc:AlternateContent xmlns:mc="http://schemas.openxmlformats.org/markup-compatibility/2006" xmlns:a14="http://schemas.microsoft.com/office/drawing/2010/main">
          <mc:Choice Requires="a14">
            <p:sp>
              <p:nvSpPr>
                <p:cNvPr id="92" name="Rounded Rectangle 91">
                  <a:extLst>
                    <a:ext uri="{FF2B5EF4-FFF2-40B4-BE49-F238E27FC236}">
                      <a16:creationId xmlns:a16="http://schemas.microsoft.com/office/drawing/2014/main" id="{92B83F8A-9F94-5638-0DB6-848E60CD4FF6}"/>
                    </a:ext>
                  </a:extLst>
                </p:cNvPr>
                <p:cNvSpPr/>
                <p:nvPr/>
              </p:nvSpPr>
              <p:spPr>
                <a:xfrm>
                  <a:off x="8659792" y="4581428"/>
                  <a:ext cx="2748695" cy="135231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latin typeface="Calibri" panose="020F0502020204030204" pitchFamily="34" charset="0"/>
                      <a:cs typeface="Calibri" panose="020F0502020204030204" pitchFamily="34" charset="0"/>
                    </a:rPr>
                    <a:t>Sampling</a:t>
                  </a:r>
                </a:p>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ea typeface="Cambria Math" panose="02040503050406030204" pitchFamily="18" charset="0"/>
                          </a:rPr>
                          <m:t>𝓕</m:t>
                        </m:r>
                        <m:r>
                          <a:rPr lang="en-US" sz="1600" b="0" i="1" smtClean="0">
                            <a:latin typeface="Cambria Math" panose="02040503050406030204" pitchFamily="18" charset="0"/>
                            <a:ea typeface="Cambria Math" panose="02040503050406030204" pitchFamily="18" charset="0"/>
                          </a:rPr>
                          <m:t> </m:t>
                        </m:r>
                      </m:oMath>
                    </m:oMathPara>
                  </a14:m>
                  <a:endParaRPr lang="en-US" sz="1600" dirty="0"/>
                </a:p>
                <a:p>
                  <a:pPr algn="ctr"/>
                  <a:r>
                    <a:rPr lang="en-US" sz="1600" dirty="0"/>
                    <a:t>Monte Carlo (MC) futures &amp; solving them using a Mixed Integer Linear Program (MILP)in a coupled manner</a:t>
                  </a:r>
                </a:p>
              </p:txBody>
            </p:sp>
          </mc:Choice>
          <mc:Fallback xmlns="">
            <p:sp>
              <p:nvSpPr>
                <p:cNvPr id="92" name="Rounded Rectangle 91">
                  <a:extLst>
                    <a:ext uri="{FF2B5EF4-FFF2-40B4-BE49-F238E27FC236}">
                      <a16:creationId xmlns:a16="http://schemas.microsoft.com/office/drawing/2014/main" id="{92B83F8A-9F94-5638-0DB6-848E60CD4FF6}"/>
                    </a:ext>
                  </a:extLst>
                </p:cNvPr>
                <p:cNvSpPr>
                  <a:spLocks noRot="1" noChangeAspect="1" noMove="1" noResize="1" noEditPoints="1" noAdjustHandles="1" noChangeArrowheads="1" noChangeShapeType="1" noTextEdit="1"/>
                </p:cNvSpPr>
                <p:nvPr/>
              </p:nvSpPr>
              <p:spPr>
                <a:xfrm>
                  <a:off x="8659792" y="4581428"/>
                  <a:ext cx="2748695" cy="1352315"/>
                </a:xfrm>
                <a:prstGeom prst="roundRect">
                  <a:avLst/>
                </a:prstGeom>
                <a:blipFill>
                  <a:blip r:embed="rId12"/>
                  <a:stretch>
                    <a:fillRect t="-9346" b="-13084"/>
                  </a:stretch>
                </a:blipFill>
                <a:ln>
                  <a:noFill/>
                </a:ln>
              </p:spPr>
              <p:txBody>
                <a:bodyPr/>
                <a:lstStyle/>
                <a:p>
                  <a:r>
                    <a:rPr lang="en-US">
                      <a:noFill/>
                    </a:rPr>
                    <a:t> </a:t>
                  </a:r>
                </a:p>
              </p:txBody>
            </p:sp>
          </mc:Fallback>
        </mc:AlternateContent>
        <p:grpSp>
          <p:nvGrpSpPr>
            <p:cNvPr id="2" name="Group 1">
              <a:extLst>
                <a:ext uri="{FF2B5EF4-FFF2-40B4-BE49-F238E27FC236}">
                  <a16:creationId xmlns:a16="http://schemas.microsoft.com/office/drawing/2014/main" id="{1D1862D3-DE1B-4AEB-535F-C59E030909E1}"/>
                </a:ext>
              </a:extLst>
            </p:cNvPr>
            <p:cNvGrpSpPr/>
            <p:nvPr/>
          </p:nvGrpSpPr>
          <p:grpSpPr>
            <a:xfrm>
              <a:off x="2206220" y="4713340"/>
              <a:ext cx="6361454" cy="1391571"/>
              <a:chOff x="1258788" y="1983562"/>
              <a:chExt cx="6304802" cy="1827135"/>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FAECBE3-4693-A047-F6AE-65600DA3055F}"/>
                      </a:ext>
                    </a:extLst>
                  </p:cNvPr>
                  <p:cNvSpPr/>
                  <p:nvPr/>
                </p:nvSpPr>
                <p:spPr>
                  <a:xfrm>
                    <a:off x="2850193" y="2277372"/>
                    <a:ext cx="459437" cy="4113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𝑠</m:t>
                          </m:r>
                        </m:oMath>
                      </m:oMathPara>
                    </a14:m>
                    <a:endParaRPr lang="en-US" sz="2000"/>
                  </a:p>
                </p:txBody>
              </p:sp>
            </mc:Choice>
            <mc:Fallback xmlns="">
              <p:sp>
                <p:nvSpPr>
                  <p:cNvPr id="3" name="Rectangle 2">
                    <a:extLst>
                      <a:ext uri="{FF2B5EF4-FFF2-40B4-BE49-F238E27FC236}">
                        <a16:creationId xmlns:a16="http://schemas.microsoft.com/office/drawing/2014/main" id="{1FAECBE3-4693-A047-F6AE-65600DA3055F}"/>
                      </a:ext>
                    </a:extLst>
                  </p:cNvPr>
                  <p:cNvSpPr>
                    <a:spLocks noRot="1" noChangeAspect="1" noMove="1" noResize="1" noEditPoints="1" noAdjustHandles="1" noChangeArrowheads="1" noChangeShapeType="1" noTextEdit="1"/>
                  </p:cNvSpPr>
                  <p:nvPr/>
                </p:nvSpPr>
                <p:spPr>
                  <a:xfrm>
                    <a:off x="2850193" y="2277372"/>
                    <a:ext cx="459437" cy="411391"/>
                  </a:xfrm>
                  <a:prstGeom prst="rect">
                    <a:avLst/>
                  </a:prstGeom>
                  <a:blipFill>
                    <a:blip r:embed="rId13"/>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117EFDBB-A53A-76E0-E901-CF33E834117F}"/>
                  </a:ext>
                </a:extLst>
              </p:cNvPr>
              <p:cNvCxnSpPr>
                <a:cxnSpLocks/>
                <a:endCxn id="3" idx="1"/>
              </p:cNvCxnSpPr>
              <p:nvPr/>
            </p:nvCxnSpPr>
            <p:spPr>
              <a:xfrm>
                <a:off x="1258788" y="2483066"/>
                <a:ext cx="15914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9171513-DAF3-6EFE-58F1-2114FD681025}"/>
                  </a:ext>
                </a:extLst>
              </p:cNvPr>
              <p:cNvCxnSpPr/>
              <p:nvPr/>
            </p:nvCxnSpPr>
            <p:spPr>
              <a:xfrm>
                <a:off x="1674377" y="2390504"/>
                <a:ext cx="0" cy="185126"/>
              </a:xfrm>
              <a:prstGeom prst="line">
                <a:avLst/>
              </a:prstGeom>
            </p:spPr>
            <p:style>
              <a:lnRef idx="2">
                <a:schemeClr val="accent6"/>
              </a:lnRef>
              <a:fillRef idx="0">
                <a:schemeClr val="accent6"/>
              </a:fillRef>
              <a:effectRef idx="1">
                <a:schemeClr val="accent6"/>
              </a:effectRef>
              <a:fontRef idx="minor">
                <a:schemeClr val="tx1"/>
              </a:fontRef>
            </p:style>
          </p:cxnSp>
          <p:cxnSp>
            <p:nvCxnSpPr>
              <p:cNvPr id="13" name="Straight Connector 12">
                <a:extLst>
                  <a:ext uri="{FF2B5EF4-FFF2-40B4-BE49-F238E27FC236}">
                    <a16:creationId xmlns:a16="http://schemas.microsoft.com/office/drawing/2014/main" id="{14D146C8-5E4C-FD57-9465-1C0EFEAAE9F5}"/>
                  </a:ext>
                </a:extLst>
              </p:cNvPr>
              <p:cNvCxnSpPr/>
              <p:nvPr/>
            </p:nvCxnSpPr>
            <p:spPr>
              <a:xfrm>
                <a:off x="2024926" y="2390504"/>
                <a:ext cx="0" cy="185126"/>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Straight Connector 14">
                <a:extLst>
                  <a:ext uri="{FF2B5EF4-FFF2-40B4-BE49-F238E27FC236}">
                    <a16:creationId xmlns:a16="http://schemas.microsoft.com/office/drawing/2014/main" id="{3B20E265-88A9-AA4F-AA6B-7BE7362A5727}"/>
                  </a:ext>
                </a:extLst>
              </p:cNvPr>
              <p:cNvCxnSpPr/>
              <p:nvPr/>
            </p:nvCxnSpPr>
            <p:spPr>
              <a:xfrm>
                <a:off x="2628883" y="2390504"/>
                <a:ext cx="0" cy="185126"/>
              </a:xfrm>
              <a:prstGeom prst="line">
                <a:avLst/>
              </a:prstGeom>
            </p:spPr>
            <p:style>
              <a:lnRef idx="2">
                <a:schemeClr val="accent6"/>
              </a:lnRef>
              <a:fillRef idx="0">
                <a:schemeClr val="accent6"/>
              </a:fillRef>
              <a:effectRef idx="1">
                <a:schemeClr val="accent6"/>
              </a:effectRef>
              <a:fontRef idx="minor">
                <a:schemeClr val="tx1"/>
              </a:fontRef>
            </p:style>
          </p:cxnSp>
          <p:cxnSp>
            <p:nvCxnSpPr>
              <p:cNvPr id="18" name="Straight Connector 17">
                <a:extLst>
                  <a:ext uri="{FF2B5EF4-FFF2-40B4-BE49-F238E27FC236}">
                    <a16:creationId xmlns:a16="http://schemas.microsoft.com/office/drawing/2014/main" id="{78B6E7EB-333C-FC8D-6814-43E1EBACBDB9}"/>
                  </a:ext>
                </a:extLst>
              </p:cNvPr>
              <p:cNvCxnSpPr>
                <a:cxnSpLocks/>
                <a:stCxn id="3" idx="3"/>
              </p:cNvCxnSpPr>
              <p:nvPr/>
            </p:nvCxnSpPr>
            <p:spPr>
              <a:xfrm flipV="1">
                <a:off x="3309630" y="2193737"/>
                <a:ext cx="4051234" cy="28933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9BC4D26-633B-85B3-09F2-2696BA63D094}"/>
                  </a:ext>
                </a:extLst>
              </p:cNvPr>
              <p:cNvCxnSpPr>
                <a:cxnSpLocks/>
                <a:stCxn id="3" idx="3"/>
              </p:cNvCxnSpPr>
              <p:nvPr/>
            </p:nvCxnSpPr>
            <p:spPr>
              <a:xfrm flipV="1">
                <a:off x="3309630" y="2390505"/>
                <a:ext cx="4051234" cy="92563"/>
              </a:xfrm>
              <a:prstGeom prst="line">
                <a:avLst/>
              </a:prstGeom>
            </p:spPr>
            <p:style>
              <a:lnRef idx="2">
                <a:schemeClr val="accent5"/>
              </a:lnRef>
              <a:fillRef idx="0">
                <a:schemeClr val="accent5"/>
              </a:fillRef>
              <a:effectRef idx="1">
                <a:schemeClr val="accent5"/>
              </a:effectRef>
              <a:fontRef idx="minor">
                <a:schemeClr val="tx1"/>
              </a:fontRef>
            </p:style>
          </p:cxnSp>
          <p:cxnSp>
            <p:nvCxnSpPr>
              <p:cNvPr id="21" name="Straight Connector 20">
                <a:extLst>
                  <a:ext uri="{FF2B5EF4-FFF2-40B4-BE49-F238E27FC236}">
                    <a16:creationId xmlns:a16="http://schemas.microsoft.com/office/drawing/2014/main" id="{73D8EF8F-391D-3AC0-6C96-06957E9FD1A4}"/>
                  </a:ext>
                </a:extLst>
              </p:cNvPr>
              <p:cNvCxnSpPr>
                <a:cxnSpLocks/>
                <a:stCxn id="3" idx="3"/>
              </p:cNvCxnSpPr>
              <p:nvPr/>
            </p:nvCxnSpPr>
            <p:spPr>
              <a:xfrm>
                <a:off x="3309630" y="2483067"/>
                <a:ext cx="4051234" cy="113132"/>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0CBCB62-B4BC-D6C0-C8E2-EBB818C3CDFE}"/>
                  </a:ext>
                </a:extLst>
              </p:cNvPr>
              <p:cNvCxnSpPr>
                <a:cxnSpLocks/>
                <a:stCxn id="3" idx="3"/>
              </p:cNvCxnSpPr>
              <p:nvPr/>
            </p:nvCxnSpPr>
            <p:spPr>
              <a:xfrm>
                <a:off x="3309630" y="2483066"/>
                <a:ext cx="4051234" cy="336396"/>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840BE846-CFF4-0EAE-2955-1E5615E40C17}"/>
                  </a:ext>
                </a:extLst>
              </p:cNvPr>
              <p:cNvGrpSpPr/>
              <p:nvPr/>
            </p:nvGrpSpPr>
            <p:grpSpPr>
              <a:xfrm>
                <a:off x="1318658" y="3533698"/>
                <a:ext cx="6173031" cy="276999"/>
                <a:chOff x="1979509" y="4179565"/>
                <a:chExt cx="8530240" cy="503098"/>
              </a:xfrm>
            </p:grpSpPr>
            <p:cxnSp>
              <p:nvCxnSpPr>
                <p:cNvPr id="43" name="Straight Connector 42">
                  <a:extLst>
                    <a:ext uri="{FF2B5EF4-FFF2-40B4-BE49-F238E27FC236}">
                      <a16:creationId xmlns:a16="http://schemas.microsoft.com/office/drawing/2014/main" id="{CDFC107F-65AD-5515-CDCA-830B1002C2E9}"/>
                    </a:ext>
                  </a:extLst>
                </p:cNvPr>
                <p:cNvCxnSpPr>
                  <a:cxnSpLocks/>
                </p:cNvCxnSpPr>
                <p:nvPr/>
              </p:nvCxnSpPr>
              <p:spPr>
                <a:xfrm>
                  <a:off x="1979509" y="4274481"/>
                  <a:ext cx="8530240" cy="0"/>
                </a:xfrm>
                <a:prstGeom prst="line">
                  <a:avLst/>
                </a:prstGeom>
                <a:ln w="9525">
                  <a:solidFill>
                    <a:schemeClr val="tx1">
                      <a:lumMod val="95000"/>
                      <a:lumOff val="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1E094164-554C-4D46-CD4F-ADFE216EB926}"/>
                    </a:ext>
                  </a:extLst>
                </p:cNvPr>
                <p:cNvSpPr txBox="1"/>
                <p:nvPr/>
              </p:nvSpPr>
              <p:spPr>
                <a:xfrm>
                  <a:off x="5795258" y="4179565"/>
                  <a:ext cx="1001676" cy="503098"/>
                </a:xfrm>
                <a:prstGeom prst="rect">
                  <a:avLst/>
                </a:prstGeom>
                <a:noFill/>
              </p:spPr>
              <p:txBody>
                <a:bodyPr wrap="none" rtlCol="0">
                  <a:spAutoFit/>
                </a:bodyPr>
                <a:lstStyle/>
                <a:p>
                  <a:r>
                    <a:rPr lang="en-US" sz="1200">
                      <a:latin typeface="LM Roman 10" panose="00000500000000000000" pitchFamily="50" charset="0"/>
                    </a:rPr>
                    <a:t>timeline</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FD98594-E211-FCEA-FAEA-6152C214385B}"/>
                      </a:ext>
                    </a:extLst>
                  </p:cNvPr>
                  <p:cNvSpPr txBox="1"/>
                  <p:nvPr/>
                </p:nvSpPr>
                <p:spPr>
                  <a:xfrm>
                    <a:off x="4907872" y="1983562"/>
                    <a:ext cx="1164410" cy="363700"/>
                  </a:xfrm>
                  <a:prstGeom prst="rect">
                    <a:avLst/>
                  </a:prstGeom>
                  <a:noFill/>
                </p:spPr>
                <p:txBody>
                  <a:bodyPr wrap="none" rtlCol="0">
                    <a:spAutoFit/>
                  </a:bodyPr>
                  <a:lstStyle/>
                  <a:p>
                    <a14:m>
                      <m:oMath xmlns:m="http://schemas.openxmlformats.org/officeDocument/2006/math">
                        <m:r>
                          <a:rPr lang="en-US" sz="1200" b="1" i="1" smtClean="0">
                            <a:latin typeface="Cambria Math" panose="02040503050406030204" pitchFamily="18" charset="0"/>
                            <a:ea typeface="Cambria Math" panose="02040503050406030204" pitchFamily="18" charset="0"/>
                          </a:rPr>
                          <m:t>𝓕</m:t>
                        </m:r>
                        <m:r>
                          <a:rPr lang="en-US" sz="1200" b="1" i="1" smtClean="0">
                            <a:latin typeface="Cambria Math" panose="02040503050406030204" pitchFamily="18" charset="0"/>
                            <a:ea typeface="Cambria Math" panose="02040503050406030204" pitchFamily="18" charset="0"/>
                          </a:rPr>
                          <m:t> </m:t>
                        </m:r>
                      </m:oMath>
                    </a14:m>
                    <a:r>
                      <a:rPr lang="en-US" sz="1200" dirty="0">
                        <a:latin typeface="LM Roman 10" panose="00000500000000000000" pitchFamily="50" charset="0"/>
                      </a:rPr>
                      <a:t>Future chains</a:t>
                    </a:r>
                  </a:p>
                </p:txBody>
              </p:sp>
            </mc:Choice>
            <mc:Fallback xmlns="">
              <p:sp>
                <p:nvSpPr>
                  <p:cNvPr id="28" name="TextBox 27">
                    <a:extLst>
                      <a:ext uri="{FF2B5EF4-FFF2-40B4-BE49-F238E27FC236}">
                        <a16:creationId xmlns:a16="http://schemas.microsoft.com/office/drawing/2014/main" id="{1FD98594-E211-FCEA-FAEA-6152C214385B}"/>
                      </a:ext>
                    </a:extLst>
                  </p:cNvPr>
                  <p:cNvSpPr txBox="1">
                    <a:spLocks noRot="1" noChangeAspect="1" noMove="1" noResize="1" noEditPoints="1" noAdjustHandles="1" noChangeArrowheads="1" noChangeShapeType="1" noTextEdit="1"/>
                  </p:cNvSpPr>
                  <p:nvPr/>
                </p:nvSpPr>
                <p:spPr>
                  <a:xfrm>
                    <a:off x="4907872" y="1983562"/>
                    <a:ext cx="1164410" cy="363700"/>
                  </a:xfrm>
                  <a:prstGeom prst="rect">
                    <a:avLst/>
                  </a:prstGeom>
                  <a:blipFill>
                    <a:blip r:embed="rId14"/>
                    <a:stretch>
                      <a:fillRect b="-13043"/>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C2AA6AED-EBE3-574C-DDC3-932B638325F5}"/>
                  </a:ext>
                </a:extLst>
              </p:cNvPr>
              <p:cNvSpPr txBox="1"/>
              <p:nvPr/>
            </p:nvSpPr>
            <p:spPr>
              <a:xfrm>
                <a:off x="1547098" y="1983562"/>
                <a:ext cx="1198958" cy="323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LM Roman 10" panose="00000500000000000000" pitchFamily="50" charset="0"/>
                    <a:ea typeface="Calibri"/>
                    <a:cs typeface="Calibri"/>
                  </a:rPr>
                  <a:t>Past EV arrivals</a:t>
                </a:r>
              </a:p>
            </p:txBody>
          </p:sp>
          <p:sp>
            <p:nvSpPr>
              <p:cNvPr id="32" name="Right Brace 31">
                <a:extLst>
                  <a:ext uri="{FF2B5EF4-FFF2-40B4-BE49-F238E27FC236}">
                    <a16:creationId xmlns:a16="http://schemas.microsoft.com/office/drawing/2014/main" id="{F3A90F7D-9C77-CA06-AE7E-A5AB04C2B6D3}"/>
                  </a:ext>
                </a:extLst>
              </p:cNvPr>
              <p:cNvSpPr/>
              <p:nvPr/>
            </p:nvSpPr>
            <p:spPr>
              <a:xfrm>
                <a:off x="7491689" y="2075213"/>
                <a:ext cx="71901" cy="882874"/>
              </a:xfrm>
              <a:prstGeom prst="righ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5" name="Right Brace 34">
                <a:extLst>
                  <a:ext uri="{FF2B5EF4-FFF2-40B4-BE49-F238E27FC236}">
                    <a16:creationId xmlns:a16="http://schemas.microsoft.com/office/drawing/2014/main" id="{1C5FB1F0-D921-D50C-8128-98F0EE3472C1}"/>
                  </a:ext>
                </a:extLst>
              </p:cNvPr>
              <p:cNvSpPr/>
              <p:nvPr/>
            </p:nvSpPr>
            <p:spPr>
              <a:xfrm rot="16200000">
                <a:off x="2044184" y="1669673"/>
                <a:ext cx="126814" cy="1263894"/>
              </a:xfrm>
              <a:prstGeom prst="righ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1209DB1-4ED9-1598-076C-B41E92E4F173}"/>
                      </a:ext>
                    </a:extLst>
                  </p:cNvPr>
                  <p:cNvSpPr txBox="1"/>
                  <p:nvPr/>
                </p:nvSpPr>
                <p:spPr>
                  <a:xfrm>
                    <a:off x="2463239" y="2906496"/>
                    <a:ext cx="1346973" cy="606165"/>
                  </a:xfrm>
                  <a:prstGeom prst="rect">
                    <a:avLst/>
                  </a:prstGeom>
                  <a:noFill/>
                  <a:ln>
                    <a:solidFill>
                      <a:schemeClr val="tx1"/>
                    </a:solidFill>
                  </a:ln>
                </p:spPr>
                <p:txBody>
                  <a:bodyPr wrap="square" rtlCol="0">
                    <a:spAutoFit/>
                  </a:bodyPr>
                  <a:lstStyle/>
                  <a:p>
                    <a:r>
                      <a:rPr lang="en-US" sz="1200"/>
                      <a:t>Best action </a:t>
                    </a:r>
                    <a14:m>
                      <m:oMath xmlns:m="http://schemas.openxmlformats.org/officeDocument/2006/math">
                        <m:r>
                          <a:rPr lang="en-US" sz="1200" i="1">
                            <a:latin typeface="Cambria Math" panose="02040503050406030204" pitchFamily="18" charset="0"/>
                          </a:rPr>
                          <m:t>𝐴</m:t>
                        </m:r>
                      </m:oMath>
                    </a14:m>
                    <a:endParaRPr lang="en-US" sz="1200"/>
                  </a:p>
                  <a:p>
                    <a:r>
                      <a:rPr lang="en-US" sz="1200"/>
                      <a:t>for current state </a:t>
                    </a:r>
                    <a14:m>
                      <m:oMath xmlns:m="http://schemas.openxmlformats.org/officeDocument/2006/math">
                        <m:r>
                          <a:rPr lang="en-US" sz="1200" i="1">
                            <a:latin typeface="Cambria Math" panose="02040503050406030204" pitchFamily="18" charset="0"/>
                          </a:rPr>
                          <m:t>𝑠</m:t>
                        </m:r>
                      </m:oMath>
                    </a14:m>
                    <a:endParaRPr lang="en-US" sz="1200"/>
                  </a:p>
                </p:txBody>
              </p:sp>
            </mc:Choice>
            <mc:Fallback xmlns="">
              <p:sp>
                <p:nvSpPr>
                  <p:cNvPr id="37" name="TextBox 36">
                    <a:extLst>
                      <a:ext uri="{FF2B5EF4-FFF2-40B4-BE49-F238E27FC236}">
                        <a16:creationId xmlns:a16="http://schemas.microsoft.com/office/drawing/2014/main" id="{B1209DB1-4ED9-1598-076C-B41E92E4F173}"/>
                      </a:ext>
                    </a:extLst>
                  </p:cNvPr>
                  <p:cNvSpPr txBox="1">
                    <a:spLocks noRot="1" noChangeAspect="1" noMove="1" noResize="1" noEditPoints="1" noAdjustHandles="1" noChangeArrowheads="1" noChangeShapeType="1" noTextEdit="1"/>
                  </p:cNvSpPr>
                  <p:nvPr/>
                </p:nvSpPr>
                <p:spPr>
                  <a:xfrm>
                    <a:off x="2463239" y="2906496"/>
                    <a:ext cx="1346973" cy="606165"/>
                  </a:xfrm>
                  <a:prstGeom prst="rect">
                    <a:avLst/>
                  </a:prstGeom>
                  <a:blipFill>
                    <a:blip r:embed="rId15"/>
                    <a:stretch>
                      <a:fillRect b="-10526"/>
                    </a:stretch>
                  </a:blipFill>
                  <a:ln>
                    <a:solidFill>
                      <a:schemeClr val="tx1"/>
                    </a:solidFill>
                  </a:ln>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1997723A-417E-0F7A-1FED-2A3F03AFDD46}"/>
                  </a:ext>
                </a:extLst>
              </p:cNvPr>
              <p:cNvCxnSpPr>
                <a:cxnSpLocks/>
              </p:cNvCxnSpPr>
              <p:nvPr/>
            </p:nvCxnSpPr>
            <p:spPr>
              <a:xfrm>
                <a:off x="3083392" y="2652509"/>
                <a:ext cx="0" cy="2775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sp>
        <p:nvSpPr>
          <p:cNvPr id="70" name="TextBox 69">
            <a:extLst>
              <a:ext uri="{FF2B5EF4-FFF2-40B4-BE49-F238E27FC236}">
                <a16:creationId xmlns:a16="http://schemas.microsoft.com/office/drawing/2014/main" id="{7001652C-D8FB-2EFF-D251-3AD6C61D5539}"/>
              </a:ext>
            </a:extLst>
          </p:cNvPr>
          <p:cNvSpPr txBox="1"/>
          <p:nvPr/>
        </p:nvSpPr>
        <p:spPr>
          <a:xfrm>
            <a:off x="5948764" y="5507683"/>
            <a:ext cx="3457778" cy="523220"/>
          </a:xfrm>
          <a:prstGeom prst="rect">
            <a:avLst/>
          </a:prstGeom>
          <a:noFill/>
        </p:spPr>
        <p:txBody>
          <a:bodyPr wrap="square" rtlCol="0">
            <a:spAutoFit/>
          </a:bodyPr>
          <a:lstStyle/>
          <a:p>
            <a:r>
              <a:rPr lang="en-US" sz="1400" dirty="0"/>
              <a:t>Captures future uncertainty </a:t>
            </a:r>
          </a:p>
          <a:p>
            <a:r>
              <a:rPr lang="en-US" sz="1400" dirty="0"/>
              <a:t>(Sampled users never deviate)</a:t>
            </a:r>
          </a:p>
        </p:txBody>
      </p:sp>
      <p:grpSp>
        <p:nvGrpSpPr>
          <p:cNvPr id="16" name="Group 15">
            <a:extLst>
              <a:ext uri="{FF2B5EF4-FFF2-40B4-BE49-F238E27FC236}">
                <a16:creationId xmlns:a16="http://schemas.microsoft.com/office/drawing/2014/main" id="{025B4216-305B-6E94-F10B-7A410223C4D6}"/>
              </a:ext>
            </a:extLst>
          </p:cNvPr>
          <p:cNvGrpSpPr/>
          <p:nvPr/>
        </p:nvGrpSpPr>
        <p:grpSpPr>
          <a:xfrm>
            <a:off x="2425024" y="1131984"/>
            <a:ext cx="8774218" cy="535508"/>
            <a:chOff x="2425024" y="1131984"/>
            <a:chExt cx="8774218" cy="535508"/>
          </a:xfrm>
        </p:grpSpPr>
        <p:sp>
          <p:nvSpPr>
            <p:cNvPr id="68" name="TextBox 67">
              <a:extLst>
                <a:ext uri="{FF2B5EF4-FFF2-40B4-BE49-F238E27FC236}">
                  <a16:creationId xmlns:a16="http://schemas.microsoft.com/office/drawing/2014/main" id="{2FD9DEA9-400D-3D4A-ACC6-33E82F9E9CED}"/>
                </a:ext>
              </a:extLst>
            </p:cNvPr>
            <p:cNvSpPr txBox="1"/>
            <p:nvPr/>
          </p:nvSpPr>
          <p:spPr>
            <a:xfrm>
              <a:off x="5826103" y="1141692"/>
              <a:ext cx="1078309" cy="307777"/>
            </a:xfrm>
            <a:prstGeom prst="rect">
              <a:avLst/>
            </a:prstGeom>
            <a:noFill/>
          </p:spPr>
          <p:txBody>
            <a:bodyPr wrap="none" rtlCol="0">
              <a:spAutoFit/>
            </a:bodyPr>
            <a:lstStyle/>
            <a:p>
              <a:r>
                <a:rPr lang="en-US" sz="1400"/>
                <a:t>Energy cost</a:t>
              </a:r>
            </a:p>
          </p:txBody>
        </p:sp>
        <p:sp>
          <p:nvSpPr>
            <p:cNvPr id="71" name="TextBox 70">
              <a:extLst>
                <a:ext uri="{FF2B5EF4-FFF2-40B4-BE49-F238E27FC236}">
                  <a16:creationId xmlns:a16="http://schemas.microsoft.com/office/drawing/2014/main" id="{0DCF7DDB-F56A-9CFF-FB7B-4635E3E4A2E7}"/>
                </a:ext>
              </a:extLst>
            </p:cNvPr>
            <p:cNvSpPr txBox="1"/>
            <p:nvPr/>
          </p:nvSpPr>
          <p:spPr>
            <a:xfrm>
              <a:off x="8652583" y="1136756"/>
              <a:ext cx="2546659" cy="307777"/>
            </a:xfrm>
            <a:prstGeom prst="rect">
              <a:avLst/>
            </a:prstGeom>
            <a:noFill/>
          </p:spPr>
          <p:txBody>
            <a:bodyPr wrap="none" rtlCol="0">
              <a:spAutoFit/>
            </a:bodyPr>
            <a:lstStyle/>
            <a:p>
              <a:r>
                <a:rPr lang="en-US" sz="1400" dirty="0"/>
                <a:t>Missing departure SoC penalty</a:t>
              </a:r>
            </a:p>
          </p:txBody>
        </p:sp>
        <p:sp>
          <p:nvSpPr>
            <p:cNvPr id="74" name="TextBox 73">
              <a:extLst>
                <a:ext uri="{FF2B5EF4-FFF2-40B4-BE49-F238E27FC236}">
                  <a16:creationId xmlns:a16="http://schemas.microsoft.com/office/drawing/2014/main" id="{B8B8F7EF-7CC5-0BC5-8533-814B22DD820A}"/>
                </a:ext>
              </a:extLst>
            </p:cNvPr>
            <p:cNvSpPr txBox="1"/>
            <p:nvPr/>
          </p:nvSpPr>
          <p:spPr>
            <a:xfrm>
              <a:off x="7113686" y="1131984"/>
              <a:ext cx="1416093" cy="307777"/>
            </a:xfrm>
            <a:prstGeom prst="rect">
              <a:avLst/>
            </a:prstGeom>
            <a:noFill/>
          </p:spPr>
          <p:txBody>
            <a:bodyPr wrap="none" rtlCol="0">
              <a:spAutoFit/>
            </a:bodyPr>
            <a:lstStyle/>
            <a:p>
              <a:r>
                <a:rPr lang="en-US" sz="1400"/>
                <a:t>Demand charge</a:t>
              </a:r>
            </a:p>
          </p:txBody>
        </p:sp>
        <p:sp>
          <p:nvSpPr>
            <p:cNvPr id="76" name="Left Brace 75">
              <a:extLst>
                <a:ext uri="{FF2B5EF4-FFF2-40B4-BE49-F238E27FC236}">
                  <a16:creationId xmlns:a16="http://schemas.microsoft.com/office/drawing/2014/main" id="{BD447E84-E7BC-16E6-BA32-CBF01CBF405F}"/>
                </a:ext>
              </a:extLst>
            </p:cNvPr>
            <p:cNvSpPr/>
            <p:nvPr/>
          </p:nvSpPr>
          <p:spPr>
            <a:xfrm rot="5400000">
              <a:off x="6241270" y="998962"/>
              <a:ext cx="129397" cy="98919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Left Brace 76">
              <a:extLst>
                <a:ext uri="{FF2B5EF4-FFF2-40B4-BE49-F238E27FC236}">
                  <a16:creationId xmlns:a16="http://schemas.microsoft.com/office/drawing/2014/main" id="{B4A2A200-74AE-9B2F-CB2C-7B996EAB3C1E}"/>
                </a:ext>
              </a:extLst>
            </p:cNvPr>
            <p:cNvSpPr/>
            <p:nvPr/>
          </p:nvSpPr>
          <p:spPr>
            <a:xfrm rot="5400000">
              <a:off x="7743075" y="874954"/>
              <a:ext cx="157317" cy="127842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Left Brace 77">
              <a:extLst>
                <a:ext uri="{FF2B5EF4-FFF2-40B4-BE49-F238E27FC236}">
                  <a16:creationId xmlns:a16="http://schemas.microsoft.com/office/drawing/2014/main" id="{3175037E-9163-D859-2FEC-E3EF40261083}"/>
                </a:ext>
              </a:extLst>
            </p:cNvPr>
            <p:cNvSpPr/>
            <p:nvPr/>
          </p:nvSpPr>
          <p:spPr>
            <a:xfrm rot="5400000">
              <a:off x="9846684" y="323852"/>
              <a:ext cx="162901" cy="237504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TextBox 71">
              <a:extLst>
                <a:ext uri="{FF2B5EF4-FFF2-40B4-BE49-F238E27FC236}">
                  <a16:creationId xmlns:a16="http://schemas.microsoft.com/office/drawing/2014/main" id="{655EE149-2F68-5535-C7E9-269E7CDA94BF}"/>
                </a:ext>
              </a:extLst>
            </p:cNvPr>
            <p:cNvSpPr txBox="1"/>
            <p:nvPr/>
          </p:nvSpPr>
          <p:spPr>
            <a:xfrm>
              <a:off x="2425024" y="1241465"/>
              <a:ext cx="1454501" cy="276999"/>
            </a:xfrm>
            <a:prstGeom prst="rect">
              <a:avLst/>
            </a:prstGeom>
            <a:noFill/>
          </p:spPr>
          <p:txBody>
            <a:bodyPr wrap="none" rtlCol="0">
              <a:spAutoFit/>
            </a:bodyPr>
            <a:lstStyle/>
            <a:p>
              <a:r>
                <a:rPr lang="en-US" sz="1200"/>
                <a:t>Other arrived users</a:t>
              </a:r>
            </a:p>
          </p:txBody>
        </p:sp>
        <p:sp>
          <p:nvSpPr>
            <p:cNvPr id="73" name="TextBox 72">
              <a:extLst>
                <a:ext uri="{FF2B5EF4-FFF2-40B4-BE49-F238E27FC236}">
                  <a16:creationId xmlns:a16="http://schemas.microsoft.com/office/drawing/2014/main" id="{C17367E5-6C1D-1033-5B4B-4DE7E18E1F0D}"/>
                </a:ext>
              </a:extLst>
            </p:cNvPr>
            <p:cNvSpPr txBox="1"/>
            <p:nvPr/>
          </p:nvSpPr>
          <p:spPr>
            <a:xfrm>
              <a:off x="3964895" y="1235805"/>
              <a:ext cx="1635832" cy="276999"/>
            </a:xfrm>
            <a:prstGeom prst="rect">
              <a:avLst/>
            </a:prstGeom>
            <a:noFill/>
          </p:spPr>
          <p:txBody>
            <a:bodyPr wrap="none" rtlCol="0">
              <a:spAutoFit/>
            </a:bodyPr>
            <a:lstStyle/>
            <a:p>
              <a:r>
                <a:rPr lang="en-US" sz="1200"/>
                <a:t>Expected future users</a:t>
              </a:r>
            </a:p>
          </p:txBody>
        </p:sp>
        <p:sp>
          <p:nvSpPr>
            <p:cNvPr id="75" name="Freeform 74">
              <a:extLst>
                <a:ext uri="{FF2B5EF4-FFF2-40B4-BE49-F238E27FC236}">
                  <a16:creationId xmlns:a16="http://schemas.microsoft.com/office/drawing/2014/main" id="{E3D869B2-66DB-76FC-C869-7EBC426515D1}"/>
                </a:ext>
              </a:extLst>
            </p:cNvPr>
            <p:cNvSpPr/>
            <p:nvPr/>
          </p:nvSpPr>
          <p:spPr>
            <a:xfrm>
              <a:off x="3382297" y="1484671"/>
              <a:ext cx="393290" cy="176981"/>
            </a:xfrm>
            <a:custGeom>
              <a:avLst/>
              <a:gdLst>
                <a:gd name="csX0" fmla="*/ 0 w 393290"/>
                <a:gd name="csY0" fmla="*/ 0 h 176981"/>
                <a:gd name="csX1" fmla="*/ 304800 w 393290"/>
                <a:gd name="csY1" fmla="*/ 58994 h 176981"/>
                <a:gd name="csX2" fmla="*/ 393290 w 393290"/>
                <a:gd name="csY2" fmla="*/ 176981 h 176981"/>
              </a:gdLst>
              <a:ahLst/>
              <a:cxnLst>
                <a:cxn ang="0">
                  <a:pos x="csX0" y="csY0"/>
                </a:cxn>
                <a:cxn ang="0">
                  <a:pos x="csX1" y="csY1"/>
                </a:cxn>
                <a:cxn ang="0">
                  <a:pos x="csX2" y="csY2"/>
                </a:cxn>
              </a:cxnLst>
              <a:rect l="l" t="t" r="r" b="b"/>
              <a:pathLst>
                <a:path w="393290" h="176981">
                  <a:moveTo>
                    <a:pt x="0" y="0"/>
                  </a:moveTo>
                  <a:cubicBezTo>
                    <a:pt x="119626" y="14748"/>
                    <a:pt x="239252" y="29497"/>
                    <a:pt x="304800" y="58994"/>
                  </a:cubicBezTo>
                  <a:cubicBezTo>
                    <a:pt x="370348" y="88491"/>
                    <a:pt x="381819" y="132736"/>
                    <a:pt x="393290" y="176981"/>
                  </a:cubicBezTo>
                </a:path>
              </a:pathLst>
            </a:custGeom>
            <a:noFill/>
            <a:ln>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C9ED6E67-816E-739A-4CCF-329635288818}"/>
                </a:ext>
              </a:extLst>
            </p:cNvPr>
            <p:cNvSpPr/>
            <p:nvPr/>
          </p:nvSpPr>
          <p:spPr>
            <a:xfrm flipH="1">
              <a:off x="4433627" y="1460430"/>
              <a:ext cx="393290" cy="207062"/>
            </a:xfrm>
            <a:custGeom>
              <a:avLst/>
              <a:gdLst>
                <a:gd name="csX0" fmla="*/ 0 w 393290"/>
                <a:gd name="csY0" fmla="*/ 0 h 176981"/>
                <a:gd name="csX1" fmla="*/ 304800 w 393290"/>
                <a:gd name="csY1" fmla="*/ 58994 h 176981"/>
                <a:gd name="csX2" fmla="*/ 393290 w 393290"/>
                <a:gd name="csY2" fmla="*/ 176981 h 176981"/>
              </a:gdLst>
              <a:ahLst/>
              <a:cxnLst>
                <a:cxn ang="0">
                  <a:pos x="csX0" y="csY0"/>
                </a:cxn>
                <a:cxn ang="0">
                  <a:pos x="csX1" y="csY1"/>
                </a:cxn>
                <a:cxn ang="0">
                  <a:pos x="csX2" y="csY2"/>
                </a:cxn>
              </a:cxnLst>
              <a:rect l="l" t="t" r="r" b="b"/>
              <a:pathLst>
                <a:path w="393290" h="176981">
                  <a:moveTo>
                    <a:pt x="0" y="0"/>
                  </a:moveTo>
                  <a:cubicBezTo>
                    <a:pt x="119626" y="14748"/>
                    <a:pt x="239252" y="29497"/>
                    <a:pt x="304800" y="58994"/>
                  </a:cubicBezTo>
                  <a:cubicBezTo>
                    <a:pt x="370348" y="88491"/>
                    <a:pt x="381819" y="132736"/>
                    <a:pt x="393290" y="176981"/>
                  </a:cubicBezTo>
                </a:path>
              </a:pathLst>
            </a:custGeom>
            <a:noFill/>
            <a:ln>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 1">
                <a:extLst>
                  <a:ext uri="{FF2B5EF4-FFF2-40B4-BE49-F238E27FC236}">
                    <a16:creationId xmlns:a16="http://schemas.microsoft.com/office/drawing/2014/main" id="{3AF58537-2DB9-AFC5-4272-FAA0B37D34D4}"/>
                  </a:ext>
                </a:extLst>
              </p:cNvPr>
              <p:cNvSpPr/>
              <p:nvPr/>
            </p:nvSpPr>
            <p:spPr>
              <a:xfrm>
                <a:off x="548639" y="231854"/>
                <a:ext cx="11406701" cy="426708"/>
              </a:xfrm>
              <a:prstGeom prst="rect">
                <a:avLst/>
              </a:prstGeom>
              <a:noFill/>
              <a:ln/>
            </p:spPr>
            <p:txBody>
              <a:bodyPr wrap="square" lIns="16933" tIns="16933" rIns="16933" bIns="16933" rtlCol="0" anchor="t">
                <a:normAutofit fontScale="92500" lnSpcReduction="20000"/>
              </a:bodyPr>
              <a:lstStyle/>
              <a:p>
                <a:pPr>
                  <a:lnSpc>
                    <a:spcPct val="110000"/>
                  </a:lnSpc>
                </a:pPr>
                <a:r>
                  <a:rPr lang="en-US" sz="2800" kern="0" spc="-27">
                    <a:latin typeface="IBM Plex Serif" pitchFamily="34" charset="0"/>
                    <a:ea typeface="IBM Plex Serif" pitchFamily="34" charset="-122"/>
                    <a:cs typeface="IBM Plex Serif" pitchFamily="34" charset="-120"/>
                  </a:rPr>
                  <a:t>Approach: Generating</a:t>
                </a:r>
                <a:r>
                  <a:rPr lang="en-US" sz="2800" kern="0" spc="-27">
                    <a:solidFill>
                      <a:srgbClr val="1A1A1A"/>
                    </a:solidFill>
                    <a:latin typeface="IBM Plex Serif" pitchFamily="34" charset="0"/>
                    <a:ea typeface="IBM Plex Serif" pitchFamily="34" charset="-122"/>
                    <a:cs typeface="IBM Plex Serif" pitchFamily="34" charset="-120"/>
                  </a:rPr>
                  <a:t> Menu using MC-MPC for user </a:t>
                </a:r>
                <a14:m>
                  <m:oMath xmlns:m="http://schemas.openxmlformats.org/officeDocument/2006/math">
                    <m:r>
                      <a:rPr lang="en-US" sz="2800" i="1" kern="0" spc="-27" dirty="0">
                        <a:solidFill>
                          <a:srgbClr val="1A1A1A"/>
                        </a:solidFill>
                        <a:latin typeface="Cambria Math" panose="02040503050406030204" pitchFamily="18" charset="0"/>
                        <a:ea typeface="IBM Plex Serif" pitchFamily="34" charset="-122"/>
                        <a:cs typeface="IBM Plex Serif" pitchFamily="34" charset="-120"/>
                      </a:rPr>
                      <m:t>𝑣</m:t>
                    </m:r>
                  </m:oMath>
                </a14:m>
                <a:r>
                  <a:rPr lang="en-US" sz="2800"/>
                  <a:t> </a:t>
                </a:r>
                <a14:m>
                  <m:oMath xmlns:m="http://schemas.openxmlformats.org/officeDocument/2006/math">
                    <m:r>
                      <a:rPr lang="en-US" sz="2800" b="0" i="1" dirty="0" smtClean="0">
                        <a:latin typeface="Cambria Math" panose="02040503050406030204" pitchFamily="18" charset="0"/>
                      </a:rPr>
                      <m:t>(</m:t>
                    </m:r>
                    <m:sSup>
                      <m:sSupPr>
                        <m:ctrlPr>
                          <a:rPr lang="en-US" sz="2800" b="0" i="1" dirty="0" smtClean="0">
                            <a:latin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𝜋</m:t>
                        </m:r>
                      </m:e>
                      <m:sup>
                        <m:r>
                          <m:rPr>
                            <m:nor/>
                          </m:rPr>
                          <a:rPr lang="en-US" sz="2800" b="0" i="0" dirty="0" smtClean="0">
                            <a:latin typeface="Cambria Math" panose="02040503050406030204" pitchFamily="18" charset="0"/>
                          </a:rPr>
                          <m:t>neg</m:t>
                        </m:r>
                      </m:sup>
                    </m:sSup>
                    <m:r>
                      <a:rPr lang="en-US" sz="2800" b="0" i="1" dirty="0" smtClean="0">
                        <a:latin typeface="Cambria Math" panose="02040503050406030204" pitchFamily="18" charset="0"/>
                      </a:rPr>
                      <m:t>)</m:t>
                    </m:r>
                  </m:oMath>
                </a14:m>
                <a:endParaRPr lang="en-US" sz="2800"/>
              </a:p>
            </p:txBody>
          </p:sp>
        </mc:Choice>
        <mc:Fallback xmlns="">
          <p:sp>
            <p:nvSpPr>
              <p:cNvPr id="6" name="Text 1">
                <a:extLst>
                  <a:ext uri="{FF2B5EF4-FFF2-40B4-BE49-F238E27FC236}">
                    <a16:creationId xmlns:a16="http://schemas.microsoft.com/office/drawing/2014/main" id="{3AF58537-2DB9-AFC5-4272-FAA0B37D34D4}"/>
                  </a:ext>
                </a:extLst>
              </p:cNvPr>
              <p:cNvSpPr>
                <a:spLocks noRot="1" noChangeAspect="1" noMove="1" noResize="1" noEditPoints="1" noAdjustHandles="1" noChangeArrowheads="1" noChangeShapeType="1" noTextEdit="1"/>
              </p:cNvSpPr>
              <p:nvPr/>
            </p:nvSpPr>
            <p:spPr>
              <a:xfrm>
                <a:off x="548639" y="231854"/>
                <a:ext cx="11406701" cy="426708"/>
              </a:xfrm>
              <a:prstGeom prst="rect">
                <a:avLst/>
              </a:prstGeom>
              <a:blipFill>
                <a:blip r:embed="rId16"/>
                <a:stretch>
                  <a:fillRect l="-1669" t="-32353" b="-32353"/>
                </a:stretch>
              </a:blipFill>
              <a:ln/>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E9EBFA1B-136D-C485-5839-4A350070620D}"/>
              </a:ext>
            </a:extLst>
          </p:cNvPr>
          <p:cNvGrpSpPr/>
          <p:nvPr/>
        </p:nvGrpSpPr>
        <p:grpSpPr>
          <a:xfrm>
            <a:off x="620894" y="4908601"/>
            <a:ext cx="4161917" cy="1269813"/>
            <a:chOff x="6520213" y="4733826"/>
            <a:chExt cx="4161917" cy="1269813"/>
          </a:xfrm>
        </p:grpSpPr>
        <p:pic>
          <p:nvPicPr>
            <p:cNvPr id="26" name="Picture 25">
              <a:extLst>
                <a:ext uri="{FF2B5EF4-FFF2-40B4-BE49-F238E27FC236}">
                  <a16:creationId xmlns:a16="http://schemas.microsoft.com/office/drawing/2014/main" id="{9E9515F7-1D02-9BE1-A8C7-841A84CCEC3E}"/>
                </a:ext>
              </a:extLst>
            </p:cNvPr>
            <p:cNvPicPr>
              <a:picLocks noChangeAspect="1"/>
            </p:cNvPicPr>
            <p:nvPr/>
          </p:nvPicPr>
          <p:blipFill>
            <a:blip r:embed="rId17"/>
            <a:srcRect r="83680"/>
            <a:stretch>
              <a:fillRect/>
            </a:stretch>
          </p:blipFill>
          <p:spPr>
            <a:xfrm>
              <a:off x="6520213" y="4733826"/>
              <a:ext cx="790072" cy="1269813"/>
            </a:xfrm>
            <a:prstGeom prst="rect">
              <a:avLst/>
            </a:prstGeom>
          </p:spPr>
        </p:pic>
        <p:pic>
          <p:nvPicPr>
            <p:cNvPr id="33" name="Picture 32">
              <a:extLst>
                <a:ext uri="{FF2B5EF4-FFF2-40B4-BE49-F238E27FC236}">
                  <a16:creationId xmlns:a16="http://schemas.microsoft.com/office/drawing/2014/main" id="{9E172142-1689-EC41-19EE-C2707F8318A8}"/>
                </a:ext>
              </a:extLst>
            </p:cNvPr>
            <p:cNvPicPr>
              <a:picLocks noChangeAspect="1"/>
            </p:cNvPicPr>
            <p:nvPr/>
          </p:nvPicPr>
          <p:blipFill>
            <a:blip r:embed="rId17"/>
            <a:srcRect l="30350"/>
            <a:stretch>
              <a:fillRect/>
            </a:stretch>
          </p:blipFill>
          <p:spPr>
            <a:xfrm>
              <a:off x="7310284" y="4733826"/>
              <a:ext cx="3371846" cy="1269813"/>
            </a:xfrm>
            <a:prstGeom prst="rect">
              <a:avLst/>
            </a:prstGeom>
          </p:spPr>
        </p:pic>
      </p:grpSp>
      <p:sp>
        <p:nvSpPr>
          <p:cNvPr id="81" name="Left Brace 80">
            <a:extLst>
              <a:ext uri="{FF2B5EF4-FFF2-40B4-BE49-F238E27FC236}">
                <a16:creationId xmlns:a16="http://schemas.microsoft.com/office/drawing/2014/main" id="{2618D939-C00A-E3FD-0B4B-BBC268DE4F0C}"/>
              </a:ext>
            </a:extLst>
          </p:cNvPr>
          <p:cNvSpPr/>
          <p:nvPr/>
        </p:nvSpPr>
        <p:spPr>
          <a:xfrm rot="5400000">
            <a:off x="6879135" y="31225"/>
            <a:ext cx="275169" cy="904043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Audio 8">
            <a:extLst>
              <a:ext uri="{FF2B5EF4-FFF2-40B4-BE49-F238E27FC236}">
                <a16:creationId xmlns:a16="http://schemas.microsoft.com/office/drawing/2014/main" id="{87D52BA2-18F7-F289-5CE8-362E494DB136}"/>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57907282"/>
      </p:ext>
    </p:extLst>
  </p:cSld>
  <p:clrMapOvr>
    <a:masterClrMapping/>
  </p:clrMapOvr>
  <mc:AlternateContent xmlns:mc="http://schemas.openxmlformats.org/markup-compatibility/2006" xmlns:p14="http://schemas.microsoft.com/office/powerpoint/2010/main">
    <mc:Choice Requires="p14">
      <p:transition spd="slow" p14:dur="2000" advTm="97205"/>
    </mc:Choice>
    <mc:Fallback xmlns="">
      <p:transition spd="slow" advTm="97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bldLst>
      <p:bldP spid="39" grpId="0"/>
      <p:bldP spid="70" grpId="0"/>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4A18F-8BF7-E8C8-EC49-3DB9AB523931}"/>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3AA7CDD1-AD20-A483-694F-87E6F0A806C6}"/>
              </a:ext>
            </a:extLst>
          </p:cNvPr>
          <p:cNvSpPr/>
          <p:nvPr/>
        </p:nvSpPr>
        <p:spPr>
          <a:xfrm>
            <a:off x="527861" y="433698"/>
            <a:ext cx="11092734" cy="431617"/>
          </a:xfrm>
          <a:prstGeom prst="rect">
            <a:avLst/>
          </a:prstGeom>
          <a:noFill/>
          <a:ln/>
        </p:spPr>
        <p:txBody>
          <a:bodyPr wrap="square" lIns="16933" tIns="16933" rIns="16933" bIns="16933" rtlCol="0" anchor="t">
            <a:noAutofit/>
          </a:bodyPr>
          <a:lstStyle/>
          <a:p>
            <a:pPr>
              <a:lnSpc>
                <a:spcPct val="105000"/>
              </a:lnSpc>
            </a:pPr>
            <a:endParaRPr lang="en-US" sz="2400">
              <a:latin typeface="IBM Plex Serif" panose="02060503050406000203" pitchFamily="18" charset="77"/>
            </a:endParaRPr>
          </a:p>
        </p:txBody>
      </p:sp>
      <p:sp>
        <p:nvSpPr>
          <p:cNvPr id="4" name="Text 2">
            <a:extLst>
              <a:ext uri="{FF2B5EF4-FFF2-40B4-BE49-F238E27FC236}">
                <a16:creationId xmlns:a16="http://schemas.microsoft.com/office/drawing/2014/main" id="{F8FF58E4-B39A-CF05-A331-514309CB64CC}"/>
              </a:ext>
            </a:extLst>
          </p:cNvPr>
          <p:cNvSpPr/>
          <p:nvPr/>
        </p:nvSpPr>
        <p:spPr>
          <a:xfrm>
            <a:off x="527861" y="927281"/>
            <a:ext cx="7077795" cy="692040"/>
          </a:xfrm>
          <a:prstGeom prst="rect">
            <a:avLst/>
          </a:prstGeom>
          <a:noFill/>
          <a:ln/>
        </p:spPr>
        <p:txBody>
          <a:bodyPr wrap="square" lIns="16933" tIns="16933" rIns="16933" bIns="16933" rtlCol="0" anchor="t">
            <a:normAutofit fontScale="92500" lnSpcReduction="10000"/>
          </a:bodyPr>
          <a:lstStyle/>
          <a:p>
            <a:pPr>
              <a:lnSpc>
                <a:spcPct val="125000"/>
              </a:lnSpc>
            </a:pPr>
            <a:r>
              <a:rPr lang="en-US" sz="2100">
                <a:solidFill>
                  <a:srgbClr val="3D3A30"/>
                </a:solidFill>
                <a:latin typeface="Georgia" pitchFamily="34" charset="0"/>
                <a:ea typeface="Georgia" pitchFamily="34" charset="-122"/>
                <a:cs typeface="Georgia" pitchFamily="34" charset="-120"/>
              </a:rPr>
              <a:t>We model each user as a discrete-choice agent, picking among options (or </a:t>
            </a:r>
            <a:r>
              <a:rPr lang="en-US" sz="2100" i="1">
                <a:solidFill>
                  <a:srgbClr val="3D3A30"/>
                </a:solidFill>
                <a:latin typeface="Georgia" pitchFamily="34" charset="0"/>
                <a:ea typeface="Georgia" pitchFamily="34" charset="-122"/>
                <a:cs typeface="Georgia" pitchFamily="34" charset="-120"/>
              </a:rPr>
              <a:t>rejecting</a:t>
            </a:r>
            <a:r>
              <a:rPr lang="en-US" sz="2100">
                <a:solidFill>
                  <a:srgbClr val="3D3A30"/>
                </a:solidFill>
                <a:latin typeface="Georgia" pitchFamily="34" charset="0"/>
                <a:ea typeface="Georgia" pitchFamily="34" charset="-122"/>
                <a:cs typeface="Georgia" pitchFamily="34" charset="-120"/>
              </a:rPr>
              <a:t>) via a </a:t>
            </a:r>
            <a:r>
              <a:rPr lang="en-US" sz="2100" err="1">
                <a:solidFill>
                  <a:srgbClr val="3D3A30"/>
                </a:solidFill>
                <a:latin typeface="Georgia" pitchFamily="34" charset="0"/>
                <a:ea typeface="Georgia" pitchFamily="34" charset="-122"/>
                <a:cs typeface="Georgia" pitchFamily="34" charset="-120"/>
              </a:rPr>
              <a:t>softmax</a:t>
            </a:r>
            <a:r>
              <a:rPr lang="en-US" sz="2100">
                <a:solidFill>
                  <a:srgbClr val="3D3A30"/>
                </a:solidFill>
                <a:latin typeface="Georgia" pitchFamily="34" charset="0"/>
                <a:ea typeface="Georgia" pitchFamily="34" charset="-122"/>
                <a:cs typeface="Georgia" pitchFamily="34" charset="-120"/>
              </a:rPr>
              <a:t> on utility.</a:t>
            </a:r>
            <a:endParaRPr lang="en-US" sz="2100"/>
          </a:p>
        </p:txBody>
      </p:sp>
      <p:sp>
        <p:nvSpPr>
          <p:cNvPr id="6" name="Shape 4">
            <a:extLst>
              <a:ext uri="{FF2B5EF4-FFF2-40B4-BE49-F238E27FC236}">
                <a16:creationId xmlns:a16="http://schemas.microsoft.com/office/drawing/2014/main" id="{350FC5B3-B8F5-2CF5-51F1-03A85C3D3100}"/>
              </a:ext>
            </a:extLst>
          </p:cNvPr>
          <p:cNvSpPr/>
          <p:nvPr/>
        </p:nvSpPr>
        <p:spPr>
          <a:xfrm>
            <a:off x="680687" y="4020170"/>
            <a:ext cx="6217920" cy="6350"/>
          </a:xfrm>
          <a:prstGeom prst="rect">
            <a:avLst/>
          </a:prstGeom>
          <a:solidFill>
            <a:srgbClr val="CFAE70"/>
          </a:solidFill>
          <a:ln/>
        </p:spPr>
        <p:txBody>
          <a:bodyPr/>
          <a:lstStyle/>
          <a:p>
            <a:endParaRPr lang="en-US" sz="1200"/>
          </a:p>
        </p:txBody>
      </p:sp>
      <p:sp>
        <p:nvSpPr>
          <p:cNvPr id="18" name="Shape 16">
            <a:extLst>
              <a:ext uri="{FF2B5EF4-FFF2-40B4-BE49-F238E27FC236}">
                <a16:creationId xmlns:a16="http://schemas.microsoft.com/office/drawing/2014/main" id="{B121AA12-5E21-9446-B167-BF17F1631E12}"/>
              </a:ext>
            </a:extLst>
          </p:cNvPr>
          <p:cNvSpPr/>
          <p:nvPr/>
        </p:nvSpPr>
        <p:spPr>
          <a:xfrm>
            <a:off x="715816" y="5194512"/>
            <a:ext cx="6217920" cy="6350"/>
          </a:xfrm>
          <a:prstGeom prst="rect">
            <a:avLst/>
          </a:prstGeom>
          <a:solidFill>
            <a:srgbClr val="E6E0D2"/>
          </a:solidFill>
          <a:ln/>
        </p:spPr>
        <p:txBody>
          <a:bodyPr/>
          <a:lstStyle/>
          <a:p>
            <a:endParaRPr lang="en-US" sz="1200"/>
          </a:p>
        </p:txBody>
      </p:sp>
      <p:grpSp>
        <p:nvGrpSpPr>
          <p:cNvPr id="58" name="Group 57">
            <a:extLst>
              <a:ext uri="{FF2B5EF4-FFF2-40B4-BE49-F238E27FC236}">
                <a16:creationId xmlns:a16="http://schemas.microsoft.com/office/drawing/2014/main" id="{7A920CAF-B2DB-B522-55A8-96EE371CFA60}"/>
              </a:ext>
            </a:extLst>
          </p:cNvPr>
          <p:cNvGrpSpPr/>
          <p:nvPr/>
        </p:nvGrpSpPr>
        <p:grpSpPr>
          <a:xfrm>
            <a:off x="666151" y="3120129"/>
            <a:ext cx="5831044" cy="788443"/>
            <a:chOff x="1090841" y="6102314"/>
            <a:chExt cx="8746564" cy="1182665"/>
          </a:xfrm>
        </p:grpSpPr>
        <p:sp>
          <p:nvSpPr>
            <p:cNvPr id="19" name="Text 17">
              <a:extLst>
                <a:ext uri="{FF2B5EF4-FFF2-40B4-BE49-F238E27FC236}">
                  <a16:creationId xmlns:a16="http://schemas.microsoft.com/office/drawing/2014/main" id="{A8A9433B-9101-28A7-D2A4-F8ABC9C9DD17}"/>
                </a:ext>
              </a:extLst>
            </p:cNvPr>
            <p:cNvSpPr/>
            <p:nvPr/>
          </p:nvSpPr>
          <p:spPr>
            <a:xfrm>
              <a:off x="1090841" y="6102314"/>
              <a:ext cx="2747010" cy="638124"/>
            </a:xfrm>
            <a:prstGeom prst="rect">
              <a:avLst/>
            </a:prstGeom>
            <a:noFill/>
            <a:ln/>
          </p:spPr>
          <p:txBody>
            <a:bodyPr wrap="square" lIns="16933" tIns="16933" rIns="16933" bIns="16933" rtlCol="0" anchor="t">
              <a:normAutofit/>
            </a:bodyPr>
            <a:lstStyle/>
            <a:p>
              <a:pPr>
                <a:lnSpc>
                  <a:spcPct val="150000"/>
                </a:lnSpc>
              </a:pPr>
              <a:r>
                <a:rPr lang="en-US" sz="1600">
                  <a:solidFill>
                    <a:srgbClr val="2F7FB8"/>
                  </a:solidFill>
                  <a:latin typeface="Arial" panose="020B0604020202020204" pitchFamily="34" charset="0"/>
                  <a:ea typeface="Georgia" pitchFamily="34" charset="-122"/>
                  <a:cs typeface="Arial" panose="020B0604020202020204" pitchFamily="34" charset="0"/>
                </a:rPr>
                <a:t>User’s Utility</a:t>
              </a:r>
              <a:endParaRPr lang="en-US" sz="1600">
                <a:solidFill>
                  <a:srgbClr val="2F7FB8"/>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 18">
                  <a:extLst>
                    <a:ext uri="{FF2B5EF4-FFF2-40B4-BE49-F238E27FC236}">
                      <a16:creationId xmlns:a16="http://schemas.microsoft.com/office/drawing/2014/main" id="{CBBDAC4B-0475-0D75-25CD-696022A5DF77}"/>
                    </a:ext>
                  </a:extLst>
                </p:cNvPr>
                <p:cNvSpPr/>
                <p:nvPr/>
              </p:nvSpPr>
              <p:spPr>
                <a:xfrm>
                  <a:off x="3974767" y="6253931"/>
                  <a:ext cx="5862638" cy="1031048"/>
                </a:xfrm>
                <a:prstGeom prst="rect">
                  <a:avLst/>
                </a:prstGeom>
                <a:noFill/>
                <a:ln/>
              </p:spPr>
              <p:txBody>
                <a:bodyPr wrap="square" lIns="16933" tIns="16933" rIns="16933" bIns="16933" rtlCol="0" anchor="t">
                  <a:normAutofit/>
                </a:bodyPr>
                <a:lstStyle/>
                <a:p>
                  <a:pPr marL="228611" indent="-228611">
                    <a:lnSpc>
                      <a:spcPct val="130000"/>
                    </a:lnSpc>
                    <a:buFont typeface="Arial" panose="020B0604020202020204" pitchFamily="34" charset="0"/>
                    <a:buChar char="•"/>
                  </a:pPr>
                  <a:r>
                    <a:rPr lang="en-US" sz="1500" i="1" err="1">
                      <a:solidFill>
                        <a:srgbClr val="000000"/>
                      </a:solidFill>
                      <a:latin typeface="Georgia" pitchFamily="34" charset="0"/>
                      <a:ea typeface="Georgia" pitchFamily="34" charset="-122"/>
                      <a:cs typeface="Georgia" pitchFamily="34" charset="-120"/>
                    </a:rPr>
                    <a:t>U</a:t>
                  </a:r>
                  <a:r>
                    <a:rPr lang="en-US" sz="1250" i="1" baseline="-40000" err="1">
                      <a:solidFill>
                        <a:srgbClr val="000000"/>
                      </a:solidFill>
                      <a:latin typeface="Georgia" pitchFamily="34" charset="0"/>
                      <a:ea typeface="Georgia" pitchFamily="34" charset="-122"/>
                      <a:cs typeface="Georgia" pitchFamily="34" charset="-120"/>
                    </a:rPr>
                    <a:t>v,j</a:t>
                  </a:r>
                  <a:r>
                    <a:rPr lang="en-US" sz="1250" i="1" baseline="-40000">
                      <a:solidFill>
                        <a:srgbClr val="000000"/>
                      </a:solidFill>
                      <a:latin typeface="Georgia" pitchFamily="34" charset="0"/>
                      <a:ea typeface="Georgia" pitchFamily="34" charset="-122"/>
                      <a:cs typeface="Georgia" pitchFamily="34" charset="-120"/>
                    </a:rPr>
                    <a:t> </a:t>
                  </a:r>
                  <a:r>
                    <a:rPr lang="en-US" sz="1500" i="1">
                      <a:solidFill>
                        <a:srgbClr val="000000"/>
                      </a:solidFill>
                      <a:latin typeface="Georgia" pitchFamily="34" charset="0"/>
                      <a:ea typeface="Georgia" pitchFamily="34" charset="-122"/>
                      <a:cs typeface="Georgia" pitchFamily="34" charset="-120"/>
                    </a:rPr>
                    <a:t>= </a:t>
                  </a:r>
                  <a:r>
                    <a:rPr lang="en-US" sz="1500">
                      <a:solidFill>
                        <a:srgbClr val="000000"/>
                      </a:solidFill>
                      <a:latin typeface="Georgia" pitchFamily="34" charset="0"/>
                      <a:ea typeface="Georgia" pitchFamily="34" charset="-122"/>
                      <a:cs typeface="Georgia" pitchFamily="34" charset="-120"/>
                    </a:rPr>
                    <a:t>External cost </a:t>
                  </a:r>
                  <a:r>
                    <a:rPr lang="en-US" sz="1500" i="1">
                      <a:solidFill>
                        <a:srgbClr val="000000"/>
                      </a:solidFill>
                      <a:latin typeface="Georgia" pitchFamily="34" charset="0"/>
                      <a:ea typeface="Georgia" pitchFamily="34" charset="-122"/>
                      <a:cs typeface="Georgia" pitchFamily="34" charset="-120"/>
                    </a:rPr>
                    <a:t>– (</a:t>
                  </a:r>
                  <a14:m>
                    <m:oMath xmlns:m="http://schemas.openxmlformats.org/officeDocument/2006/math">
                      <m:r>
                        <m:rPr>
                          <m:nor/>
                        </m:rPr>
                        <a:rPr lang="en-US" sz="1400" dirty="0" smtClean="0">
                          <a:solidFill>
                            <a:schemeClr val="accent6"/>
                          </a:solidFill>
                          <a:latin typeface="Cambria Math" panose="02040503050406030204" pitchFamily="18" charset="0"/>
                          <a:ea typeface="Georgia" pitchFamily="34" charset="-122"/>
                          <a:cs typeface="Georgia" pitchFamily="34" charset="-120"/>
                        </a:rPr>
                        <m:t>charge</m:t>
                      </m:r>
                      <m:r>
                        <m:rPr>
                          <m:nor/>
                        </m:rPr>
                        <a:rPr lang="en-US" sz="1400" dirty="0" smtClean="0">
                          <a:solidFill>
                            <a:schemeClr val="accent6"/>
                          </a:solidFill>
                          <a:latin typeface="Cambria Math" panose="02040503050406030204" pitchFamily="18" charset="0"/>
                          <a:ea typeface="Georgia" pitchFamily="34" charset="-122"/>
                          <a:cs typeface="Georgia" pitchFamily="34" charset="-120"/>
                        </a:rPr>
                        <m:t>_</m:t>
                      </m:r>
                      <m:r>
                        <m:rPr>
                          <m:nor/>
                        </m:rPr>
                        <a:rPr lang="en-US" sz="1400" dirty="0" smtClean="0">
                          <a:solidFill>
                            <a:schemeClr val="accent6"/>
                          </a:solidFill>
                          <a:latin typeface="Cambria Math" panose="02040503050406030204" pitchFamily="18" charset="0"/>
                          <a:ea typeface="Georgia" pitchFamily="34" charset="-122"/>
                          <a:cs typeface="Georgia" pitchFamily="34" charset="-120"/>
                        </a:rPr>
                        <m:t>cost</m:t>
                      </m:r>
                      <m:r>
                        <a:rPr lang="en-US" sz="1400" i="1" dirty="0">
                          <a:solidFill>
                            <a:schemeClr val="accent6"/>
                          </a:solidFill>
                          <a:latin typeface="Cambria Math" panose="02040503050406030204" pitchFamily="18" charset="0"/>
                          <a:ea typeface="Georgia" pitchFamily="34" charset="-122"/>
                          <a:cs typeface="Georgia" pitchFamily="34" charset="-120"/>
                        </a:rPr>
                        <m:t> </m:t>
                      </m:r>
                    </m:oMath>
                  </a14:m>
                  <a:r>
                    <a:rPr lang="en-US" sz="1250" i="1" baseline="-40000" err="1">
                      <a:solidFill>
                        <a:schemeClr val="accent6"/>
                      </a:solidFill>
                      <a:latin typeface="Georgia" pitchFamily="34" charset="0"/>
                      <a:ea typeface="Georgia" pitchFamily="34" charset="-122"/>
                      <a:cs typeface="Georgia" pitchFamily="34" charset="-120"/>
                    </a:rPr>
                    <a:t>v,j</a:t>
                  </a:r>
                  <a:r>
                    <a:rPr lang="en-US" sz="1250" i="1" baseline="-40000">
                      <a:solidFill>
                        <a:schemeClr val="accent6"/>
                      </a:solidFill>
                      <a:latin typeface="Georgia" pitchFamily="34" charset="0"/>
                      <a:ea typeface="Georgia" pitchFamily="34" charset="-122"/>
                      <a:cs typeface="Georgia" pitchFamily="34" charset="-120"/>
                    </a:rPr>
                    <a:t> </a:t>
                  </a:r>
                  <a:r>
                    <a:rPr lang="en-US" sz="1500" i="1">
                      <a:solidFill>
                        <a:srgbClr val="000000"/>
                      </a:solidFill>
                      <a:latin typeface="Georgia" pitchFamily="34" charset="0"/>
                      <a:ea typeface="Georgia" pitchFamily="34" charset="-122"/>
                      <a:cs typeface="Georgia" pitchFamily="34" charset="-120"/>
                    </a:rPr>
                    <a:t>+ </a:t>
                  </a:r>
                  <a:r>
                    <a:rPr lang="en-US" sz="1500" i="1" err="1">
                      <a:solidFill>
                        <a:schemeClr val="accent2"/>
                      </a:solidFill>
                      <a:latin typeface="Georgia" pitchFamily="34" charset="0"/>
                      <a:ea typeface="Georgia" pitchFamily="34" charset="-122"/>
                      <a:cs typeface="Georgia" pitchFamily="34" charset="-120"/>
                    </a:rPr>
                    <a:t>I</a:t>
                  </a:r>
                  <a:r>
                    <a:rPr lang="en-US" sz="1250" i="1" baseline="-40000" err="1">
                      <a:solidFill>
                        <a:schemeClr val="accent2"/>
                      </a:solidFill>
                      <a:latin typeface="Georgia" pitchFamily="34" charset="0"/>
                      <a:ea typeface="Georgia" pitchFamily="34" charset="-122"/>
                      <a:cs typeface="Georgia" pitchFamily="34" charset="-120"/>
                    </a:rPr>
                    <a:t>v,j</a:t>
                  </a:r>
                  <a:r>
                    <a:rPr lang="en-US" sz="1250" i="1" baseline="-40000">
                      <a:solidFill>
                        <a:schemeClr val="accent2"/>
                      </a:solidFill>
                      <a:latin typeface="Georgia" pitchFamily="34" charset="0"/>
                      <a:ea typeface="Georgia" pitchFamily="34" charset="-122"/>
                      <a:cs typeface="Georgia" pitchFamily="34" charset="-120"/>
                    </a:rPr>
                    <a:t> </a:t>
                  </a:r>
                  <a:r>
                    <a:rPr lang="en-US" sz="1500" i="1">
                      <a:solidFill>
                        <a:srgbClr val="000000"/>
                      </a:solidFill>
                      <a:latin typeface="Georgia" pitchFamily="34" charset="0"/>
                      <a:ea typeface="Georgia" pitchFamily="34" charset="-122"/>
                      <a:cs typeface="Georgia" pitchFamily="34" charset="-120"/>
                    </a:rPr>
                    <a:t>)</a:t>
                  </a:r>
                  <a:endParaRPr lang="en-US" sz="1500">
                    <a:solidFill>
                      <a:srgbClr val="000000"/>
                    </a:solidFill>
                    <a:latin typeface="Georgia" pitchFamily="34" charset="0"/>
                    <a:ea typeface="Georgia" pitchFamily="34" charset="-122"/>
                    <a:cs typeface="Georgia" pitchFamily="34" charset="-120"/>
                  </a:endParaRPr>
                </a:p>
                <a:p>
                  <a:pPr marL="228611" indent="-228611">
                    <a:lnSpc>
                      <a:spcPct val="130000"/>
                    </a:lnSpc>
                    <a:buFont typeface="Arial" panose="020B0604020202020204" pitchFamily="34" charset="0"/>
                    <a:buChar char="•"/>
                  </a:pPr>
                  <a:r>
                    <a:rPr lang="en-US" sz="1500">
                      <a:solidFill>
                        <a:srgbClr val="000000"/>
                      </a:solidFill>
                      <a:latin typeface="Georgia" pitchFamily="34" charset="0"/>
                      <a:ea typeface="Georgia" pitchFamily="34" charset="-122"/>
                      <a:cs typeface="Georgia" pitchFamily="34" charset="-120"/>
                    </a:rPr>
                    <a:t> For reject option: </a:t>
                  </a:r>
                  <a:r>
                    <a:rPr lang="en-US" sz="1500" i="1">
                      <a:solidFill>
                        <a:srgbClr val="000000"/>
                      </a:solidFill>
                      <a:latin typeface="Georgia" pitchFamily="34" charset="0"/>
                      <a:ea typeface="Georgia" pitchFamily="34" charset="-122"/>
                      <a:cs typeface="Georgia" pitchFamily="34" charset="-120"/>
                    </a:rPr>
                    <a:t>U</a:t>
                  </a:r>
                  <a:r>
                    <a:rPr lang="en-US" sz="1250" i="1" baseline="-40000">
                      <a:solidFill>
                        <a:srgbClr val="000000"/>
                      </a:solidFill>
                      <a:latin typeface="Georgia" pitchFamily="34" charset="0"/>
                      <a:ea typeface="Georgia" pitchFamily="34" charset="-122"/>
                      <a:cs typeface="Georgia" pitchFamily="34" charset="-120"/>
                    </a:rPr>
                    <a:t>v,0 </a:t>
                  </a:r>
                  <a:r>
                    <a:rPr lang="en-US" sz="1500" i="1">
                      <a:solidFill>
                        <a:srgbClr val="000000"/>
                      </a:solidFill>
                      <a:latin typeface="Georgia" pitchFamily="34" charset="0"/>
                      <a:ea typeface="Georgia" pitchFamily="34" charset="-122"/>
                      <a:cs typeface="Georgia" pitchFamily="34" charset="-120"/>
                    </a:rPr>
                    <a:t>= 0</a:t>
                  </a:r>
                  <a:endParaRPr lang="en-US" sz="1500"/>
                </a:p>
              </p:txBody>
            </p:sp>
          </mc:Choice>
          <mc:Fallback xmlns="">
            <p:sp>
              <p:nvSpPr>
                <p:cNvPr id="20" name="Text 18">
                  <a:extLst>
                    <a:ext uri="{FF2B5EF4-FFF2-40B4-BE49-F238E27FC236}">
                      <a16:creationId xmlns:a16="http://schemas.microsoft.com/office/drawing/2014/main" id="{CBBDAC4B-0475-0D75-25CD-696022A5DF77}"/>
                    </a:ext>
                  </a:extLst>
                </p:cNvPr>
                <p:cNvSpPr>
                  <a:spLocks noRot="1" noChangeAspect="1" noMove="1" noResize="1" noEditPoints="1" noAdjustHandles="1" noChangeArrowheads="1" noChangeShapeType="1" noTextEdit="1"/>
                </p:cNvSpPr>
                <p:nvPr/>
              </p:nvSpPr>
              <p:spPr>
                <a:xfrm>
                  <a:off x="3974767" y="6253931"/>
                  <a:ext cx="5862638" cy="1031048"/>
                </a:xfrm>
                <a:prstGeom prst="rect">
                  <a:avLst/>
                </a:prstGeom>
                <a:blipFill>
                  <a:blip r:embed="rId6"/>
                  <a:stretch>
                    <a:fillRect l="-2597" b="-1818"/>
                  </a:stretch>
                </a:blipFill>
                <a:ln/>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7CECE778-DBA4-4F74-8565-47A422418E7F}"/>
              </a:ext>
            </a:extLst>
          </p:cNvPr>
          <p:cNvGrpSpPr/>
          <p:nvPr/>
        </p:nvGrpSpPr>
        <p:grpSpPr>
          <a:xfrm>
            <a:off x="666151" y="1742884"/>
            <a:ext cx="5538446" cy="1292379"/>
            <a:chOff x="535782" y="4806738"/>
            <a:chExt cx="5538446" cy="1292379"/>
          </a:xfrm>
        </p:grpSpPr>
        <p:sp>
          <p:nvSpPr>
            <p:cNvPr id="5" name="Shape 3">
              <a:extLst>
                <a:ext uri="{FF2B5EF4-FFF2-40B4-BE49-F238E27FC236}">
                  <a16:creationId xmlns:a16="http://schemas.microsoft.com/office/drawing/2014/main" id="{7951749A-02C9-32FD-ACE3-691A3164E753}"/>
                </a:ext>
              </a:extLst>
            </p:cNvPr>
            <p:cNvSpPr/>
            <p:nvPr/>
          </p:nvSpPr>
          <p:spPr>
            <a:xfrm>
              <a:off x="585447" y="4806738"/>
              <a:ext cx="5488781" cy="1292379"/>
            </a:xfrm>
            <a:prstGeom prst="rect">
              <a:avLst/>
            </a:prstGeom>
            <a:noFill/>
            <a:ln/>
          </p:spPr>
          <p:txBody>
            <a:bodyPr/>
            <a:lstStyle/>
            <a:p>
              <a:endParaRPr lang="en-US" sz="1100"/>
            </a:p>
          </p:txBody>
        </p:sp>
        <p:sp>
          <p:nvSpPr>
            <p:cNvPr id="8" name="Text 6">
              <a:extLst>
                <a:ext uri="{FF2B5EF4-FFF2-40B4-BE49-F238E27FC236}">
                  <a16:creationId xmlns:a16="http://schemas.microsoft.com/office/drawing/2014/main" id="{1F580EBD-FA3B-6D6E-73CA-3A32A0328CB1}"/>
                </a:ext>
              </a:extLst>
            </p:cNvPr>
            <p:cNvSpPr/>
            <p:nvPr/>
          </p:nvSpPr>
          <p:spPr>
            <a:xfrm>
              <a:off x="535782" y="4842562"/>
              <a:ext cx="5350029" cy="435670"/>
            </a:xfrm>
            <a:prstGeom prst="rect">
              <a:avLst/>
            </a:prstGeom>
            <a:noFill/>
            <a:ln/>
          </p:spPr>
          <p:txBody>
            <a:bodyPr wrap="square" lIns="16933" tIns="16933" rIns="16933" bIns="16933" rtlCol="0" anchor="t">
              <a:normAutofit/>
            </a:bodyPr>
            <a:lstStyle/>
            <a:p>
              <a:pPr>
                <a:lnSpc>
                  <a:spcPct val="150000"/>
                </a:lnSpc>
              </a:pPr>
              <a:r>
                <a:rPr lang="en-US" sz="1600" kern="0" spc="48">
                  <a:solidFill>
                    <a:srgbClr val="0070C0"/>
                  </a:solidFill>
                  <a:latin typeface="Arial" pitchFamily="34" charset="0"/>
                  <a:ea typeface="Arial" pitchFamily="34" charset="-122"/>
                  <a:cs typeface="Arial" pitchFamily="34" charset="-120"/>
                </a:rPr>
                <a:t>Choice probability: Logit</a:t>
              </a:r>
              <a:endParaRPr lang="en-US" sz="1600">
                <a:solidFill>
                  <a:srgbClr val="0070C0"/>
                </a:solidFill>
              </a:endParaRPr>
            </a:p>
          </p:txBody>
        </p:sp>
        <p:sp>
          <p:nvSpPr>
            <p:cNvPr id="9" name="Text 7">
              <a:extLst>
                <a:ext uri="{FF2B5EF4-FFF2-40B4-BE49-F238E27FC236}">
                  <a16:creationId xmlns:a16="http://schemas.microsoft.com/office/drawing/2014/main" id="{73B2F603-6DC2-BFC3-17B7-A15F7280FA19}"/>
                </a:ext>
              </a:extLst>
            </p:cNvPr>
            <p:cNvSpPr/>
            <p:nvPr/>
          </p:nvSpPr>
          <p:spPr>
            <a:xfrm>
              <a:off x="763214" y="5410980"/>
              <a:ext cx="191415" cy="388596"/>
            </a:xfrm>
            <a:prstGeom prst="rect">
              <a:avLst/>
            </a:prstGeom>
            <a:noFill/>
            <a:ln/>
          </p:spPr>
          <p:txBody>
            <a:bodyPr wrap="square" lIns="16933" tIns="16933" rIns="16933" bIns="16933" rtlCol="0" anchor="t">
              <a:normAutofit/>
            </a:bodyPr>
            <a:lstStyle/>
            <a:p>
              <a:pPr>
                <a:lnSpc>
                  <a:spcPct val="130000"/>
                </a:lnSpc>
              </a:pPr>
              <a:r>
                <a:rPr lang="en-US" i="1">
                  <a:solidFill>
                    <a:srgbClr val="2F7FB8"/>
                  </a:solidFill>
                  <a:latin typeface="Georgia" pitchFamily="34" charset="0"/>
                  <a:ea typeface="Georgia" pitchFamily="34" charset="-122"/>
                  <a:cs typeface="Georgia" pitchFamily="34" charset="-120"/>
                </a:rPr>
                <a:t>P</a:t>
              </a:r>
              <a:endParaRPr lang="en-US">
                <a:solidFill>
                  <a:srgbClr val="2F7FB8"/>
                </a:solidFill>
              </a:endParaRPr>
            </a:p>
          </p:txBody>
        </p:sp>
        <p:sp>
          <p:nvSpPr>
            <p:cNvPr id="10" name="Text 8">
              <a:extLst>
                <a:ext uri="{FF2B5EF4-FFF2-40B4-BE49-F238E27FC236}">
                  <a16:creationId xmlns:a16="http://schemas.microsoft.com/office/drawing/2014/main" id="{43591F89-60D7-323F-AC8C-6F407AEFF392}"/>
                </a:ext>
              </a:extLst>
            </p:cNvPr>
            <p:cNvSpPr/>
            <p:nvPr/>
          </p:nvSpPr>
          <p:spPr>
            <a:xfrm>
              <a:off x="992685" y="5421563"/>
              <a:ext cx="137175" cy="364067"/>
            </a:xfrm>
            <a:prstGeom prst="rect">
              <a:avLst/>
            </a:prstGeom>
            <a:noFill/>
            <a:ln/>
          </p:spPr>
          <p:txBody>
            <a:bodyPr wrap="square" lIns="0" tIns="0" rIns="0" bIns="0" rtlCol="0" anchor="t">
              <a:normAutofit/>
            </a:bodyPr>
            <a:lstStyle/>
            <a:p>
              <a:pPr>
                <a:lnSpc>
                  <a:spcPct val="130000"/>
                </a:lnSpc>
              </a:pPr>
              <a:r>
                <a:rPr lang="en-US">
                  <a:solidFill>
                    <a:srgbClr val="000000"/>
                  </a:solidFill>
                  <a:latin typeface="Georgia" pitchFamily="34" charset="0"/>
                  <a:ea typeface="Georgia" pitchFamily="34" charset="-122"/>
                  <a:cs typeface="Georgia" pitchFamily="34" charset="-120"/>
                </a:rPr>
                <a:t>(</a:t>
              </a:r>
              <a:endParaRPr lang="en-US"/>
            </a:p>
          </p:txBody>
        </p:sp>
        <p:sp>
          <p:nvSpPr>
            <p:cNvPr id="11" name="Text 9">
              <a:extLst>
                <a:ext uri="{FF2B5EF4-FFF2-40B4-BE49-F238E27FC236}">
                  <a16:creationId xmlns:a16="http://schemas.microsoft.com/office/drawing/2014/main" id="{BD0C8161-82B5-D658-8F82-B1E6606DC939}"/>
                </a:ext>
              </a:extLst>
            </p:cNvPr>
            <p:cNvSpPr/>
            <p:nvPr/>
          </p:nvSpPr>
          <p:spPr>
            <a:xfrm>
              <a:off x="1167916" y="5410980"/>
              <a:ext cx="117717" cy="388596"/>
            </a:xfrm>
            <a:prstGeom prst="rect">
              <a:avLst/>
            </a:prstGeom>
            <a:noFill/>
            <a:ln/>
          </p:spPr>
          <p:txBody>
            <a:bodyPr wrap="square" lIns="16933" tIns="16933" rIns="16933" bIns="16933" rtlCol="0" anchor="t">
              <a:normAutofit/>
            </a:bodyPr>
            <a:lstStyle/>
            <a:p>
              <a:pPr>
                <a:lnSpc>
                  <a:spcPct val="130000"/>
                </a:lnSpc>
              </a:pPr>
              <a:r>
                <a:rPr lang="en-US" i="1">
                  <a:solidFill>
                    <a:srgbClr val="2F7FB8"/>
                  </a:solidFill>
                  <a:latin typeface="Georgia" pitchFamily="34" charset="0"/>
                  <a:ea typeface="Georgia" pitchFamily="34" charset="-122"/>
                  <a:cs typeface="Georgia" pitchFamily="34" charset="-120"/>
                </a:rPr>
                <a:t>j</a:t>
              </a:r>
              <a:endParaRPr lang="en-US">
                <a:solidFill>
                  <a:srgbClr val="2F7FB8"/>
                </a:solidFill>
              </a:endParaRPr>
            </a:p>
          </p:txBody>
        </p:sp>
        <p:sp>
          <p:nvSpPr>
            <p:cNvPr id="12" name="Text 10">
              <a:extLst>
                <a:ext uri="{FF2B5EF4-FFF2-40B4-BE49-F238E27FC236}">
                  <a16:creationId xmlns:a16="http://schemas.microsoft.com/office/drawing/2014/main" id="{EE89A1D2-E7CB-185D-0780-E68B4BF23732}"/>
                </a:ext>
              </a:extLst>
            </p:cNvPr>
            <p:cNvSpPr/>
            <p:nvPr/>
          </p:nvSpPr>
          <p:spPr>
            <a:xfrm>
              <a:off x="1323690" y="5421563"/>
              <a:ext cx="97763" cy="364067"/>
            </a:xfrm>
            <a:prstGeom prst="rect">
              <a:avLst/>
            </a:prstGeom>
            <a:noFill/>
            <a:ln/>
          </p:spPr>
          <p:txBody>
            <a:bodyPr wrap="square" lIns="0" tIns="0" rIns="0" bIns="0" rtlCol="0" anchor="t">
              <a:normAutofit/>
            </a:bodyPr>
            <a:lstStyle/>
            <a:p>
              <a:pPr>
                <a:lnSpc>
                  <a:spcPct val="130000"/>
                </a:lnSpc>
              </a:pPr>
              <a:r>
                <a:rPr lang="en-US">
                  <a:solidFill>
                    <a:srgbClr val="000000"/>
                  </a:solidFill>
                  <a:latin typeface="Georgia" pitchFamily="34" charset="0"/>
                  <a:ea typeface="Georgia" pitchFamily="34" charset="-122"/>
                  <a:cs typeface="Georgia" pitchFamily="34" charset="-120"/>
                </a:rPr>
                <a:t>|</a:t>
              </a:r>
              <a:endParaRPr lang="en-US"/>
            </a:p>
          </p:txBody>
        </p:sp>
        <p:sp>
          <p:nvSpPr>
            <p:cNvPr id="13" name="Text 11">
              <a:extLst>
                <a:ext uri="{FF2B5EF4-FFF2-40B4-BE49-F238E27FC236}">
                  <a16:creationId xmlns:a16="http://schemas.microsoft.com/office/drawing/2014/main" id="{2B1F0A47-E118-8EF5-42B3-F2297143D067}"/>
                </a:ext>
              </a:extLst>
            </p:cNvPr>
            <p:cNvSpPr/>
            <p:nvPr/>
          </p:nvSpPr>
          <p:spPr>
            <a:xfrm>
              <a:off x="1459509" y="5410980"/>
              <a:ext cx="171516" cy="388596"/>
            </a:xfrm>
            <a:prstGeom prst="rect">
              <a:avLst/>
            </a:prstGeom>
            <a:noFill/>
            <a:ln/>
          </p:spPr>
          <p:txBody>
            <a:bodyPr wrap="square" lIns="16933" tIns="16933" rIns="16933" bIns="16933" rtlCol="0" anchor="t">
              <a:normAutofit/>
            </a:bodyPr>
            <a:lstStyle/>
            <a:p>
              <a:pPr>
                <a:lnSpc>
                  <a:spcPct val="130000"/>
                </a:lnSpc>
              </a:pPr>
              <a:r>
                <a:rPr lang="en-US" i="1">
                  <a:solidFill>
                    <a:srgbClr val="2F7FB8"/>
                  </a:solidFill>
                  <a:latin typeface="Georgia" pitchFamily="34" charset="0"/>
                  <a:ea typeface="Georgia" pitchFamily="34" charset="-122"/>
                  <a:cs typeface="Georgia" pitchFamily="34" charset="-120"/>
                </a:rPr>
                <a:t>v</a:t>
              </a:r>
              <a:endParaRPr lang="en-US">
                <a:solidFill>
                  <a:srgbClr val="2F7FB8"/>
                </a:solidFill>
              </a:endParaRPr>
            </a:p>
          </p:txBody>
        </p:sp>
        <p:sp>
          <p:nvSpPr>
            <p:cNvPr id="14" name="Text 12">
              <a:extLst>
                <a:ext uri="{FF2B5EF4-FFF2-40B4-BE49-F238E27FC236}">
                  <a16:creationId xmlns:a16="http://schemas.microsoft.com/office/drawing/2014/main" id="{DCEFCF37-45B7-11DA-B92E-AEA49D7B7375}"/>
                </a:ext>
              </a:extLst>
            </p:cNvPr>
            <p:cNvSpPr/>
            <p:nvPr/>
          </p:nvSpPr>
          <p:spPr>
            <a:xfrm>
              <a:off x="1669081" y="5421563"/>
              <a:ext cx="333243" cy="364067"/>
            </a:xfrm>
            <a:prstGeom prst="rect">
              <a:avLst/>
            </a:prstGeom>
            <a:noFill/>
            <a:ln/>
          </p:spPr>
          <p:txBody>
            <a:bodyPr wrap="square" lIns="0" tIns="0" rIns="0" bIns="0" rtlCol="0" anchor="t">
              <a:normAutofit/>
            </a:bodyPr>
            <a:lstStyle/>
            <a:p>
              <a:pPr>
                <a:lnSpc>
                  <a:spcPct val="130000"/>
                </a:lnSpc>
              </a:pPr>
              <a:r>
                <a:rPr lang="en-US">
                  <a:solidFill>
                    <a:srgbClr val="000000"/>
                  </a:solidFill>
                  <a:latin typeface="Georgia" pitchFamily="34" charset="0"/>
                  <a:ea typeface="Georgia" pitchFamily="34" charset="-122"/>
                  <a:cs typeface="Georgia" pitchFamily="34" charset="-120"/>
                </a:rPr>
                <a:t>) =</a:t>
              </a:r>
              <a:endParaRPr lang="en-US"/>
            </a:p>
          </p:txBody>
        </p:sp>
        <p:sp>
          <p:nvSpPr>
            <p:cNvPr id="15" name="Shape 13">
              <a:extLst>
                <a:ext uri="{FF2B5EF4-FFF2-40B4-BE49-F238E27FC236}">
                  <a16:creationId xmlns:a16="http://schemas.microsoft.com/office/drawing/2014/main" id="{0CA69AE2-48C8-56EC-8676-F4EAF6567F90}"/>
                </a:ext>
              </a:extLst>
            </p:cNvPr>
            <p:cNvSpPr/>
            <p:nvPr/>
          </p:nvSpPr>
          <p:spPr>
            <a:xfrm>
              <a:off x="2040380" y="5576014"/>
              <a:ext cx="1981784" cy="7055"/>
            </a:xfrm>
            <a:prstGeom prst="rect">
              <a:avLst/>
            </a:prstGeom>
            <a:solidFill>
              <a:srgbClr val="000000"/>
            </a:solidFill>
            <a:ln/>
          </p:spPr>
          <p:txBody>
            <a:bodyPr/>
            <a:lstStyle/>
            <a:p>
              <a:endParaRPr lang="en-US" sz="1100"/>
            </a:p>
          </p:txBody>
        </p:sp>
        <p:sp>
          <p:nvSpPr>
            <p:cNvPr id="16" name="Text 14">
              <a:extLst>
                <a:ext uri="{FF2B5EF4-FFF2-40B4-BE49-F238E27FC236}">
                  <a16:creationId xmlns:a16="http://schemas.microsoft.com/office/drawing/2014/main" id="{1D01BFA8-527F-2F7D-48C0-0C1D208DEFDC}"/>
                </a:ext>
              </a:extLst>
            </p:cNvPr>
            <p:cNvSpPr/>
            <p:nvPr/>
          </p:nvSpPr>
          <p:spPr>
            <a:xfrm>
              <a:off x="2086853" y="5280110"/>
              <a:ext cx="1888838" cy="295903"/>
            </a:xfrm>
            <a:prstGeom prst="rect">
              <a:avLst/>
            </a:prstGeom>
            <a:noFill/>
            <a:ln/>
          </p:spPr>
          <p:txBody>
            <a:bodyPr wrap="square" lIns="16933" tIns="16933" rIns="16933" bIns="16933" rtlCol="0" anchor="t">
              <a:normAutofit/>
            </a:bodyPr>
            <a:lstStyle/>
            <a:p>
              <a:pPr algn="ctr">
                <a:lnSpc>
                  <a:spcPct val="115000"/>
                </a:lnSpc>
              </a:pPr>
              <a:r>
                <a:rPr lang="en-US" sz="1400">
                  <a:solidFill>
                    <a:srgbClr val="000000"/>
                  </a:solidFill>
                  <a:latin typeface="Georgia" pitchFamily="34" charset="0"/>
                  <a:ea typeface="Georgia" pitchFamily="34" charset="-122"/>
                  <a:cs typeface="Georgia" pitchFamily="34" charset="-120"/>
                </a:rPr>
                <a:t>exp (</a:t>
              </a:r>
              <a:r>
                <a:rPr lang="en-US" sz="1400" i="1" err="1">
                  <a:latin typeface="Georgia" pitchFamily="34" charset="0"/>
                  <a:ea typeface="Georgia" pitchFamily="34" charset="-122"/>
                  <a:cs typeface="Georgia" pitchFamily="34" charset="-120"/>
                </a:rPr>
                <a:t>U</a:t>
              </a:r>
              <a:r>
                <a:rPr lang="en-US" sz="1200" i="1" baseline="-40000" err="1">
                  <a:latin typeface="Georgia" pitchFamily="34" charset="0"/>
                  <a:ea typeface="Georgia" pitchFamily="34" charset="-122"/>
                  <a:cs typeface="Georgia" pitchFamily="34" charset="-120"/>
                </a:rPr>
                <a:t>v,j</a:t>
              </a:r>
              <a:r>
                <a:rPr lang="en-US" sz="1400">
                  <a:solidFill>
                    <a:srgbClr val="000000"/>
                  </a:solidFill>
                  <a:latin typeface="Georgia" pitchFamily="34" charset="0"/>
                  <a:ea typeface="Georgia" pitchFamily="34" charset="-122"/>
                  <a:cs typeface="Georgia" pitchFamily="34" charset="-120"/>
                </a:rPr>
                <a:t>)</a:t>
              </a:r>
              <a:endParaRPr lang="en-US" sz="1400"/>
            </a:p>
          </p:txBody>
        </p:sp>
        <p:sp>
          <p:nvSpPr>
            <p:cNvPr id="17" name="Text 15">
              <a:extLst>
                <a:ext uri="{FF2B5EF4-FFF2-40B4-BE49-F238E27FC236}">
                  <a16:creationId xmlns:a16="http://schemas.microsoft.com/office/drawing/2014/main" id="{D0BA79BF-3290-10AC-7EC7-8CC16868AE40}"/>
                </a:ext>
              </a:extLst>
            </p:cNvPr>
            <p:cNvSpPr/>
            <p:nvPr/>
          </p:nvSpPr>
          <p:spPr>
            <a:xfrm>
              <a:off x="2086853" y="5608469"/>
              <a:ext cx="1888838" cy="322031"/>
            </a:xfrm>
            <a:prstGeom prst="rect">
              <a:avLst/>
            </a:prstGeom>
            <a:noFill/>
            <a:ln/>
          </p:spPr>
          <p:txBody>
            <a:bodyPr wrap="square" lIns="16933" tIns="16933" rIns="16933" bIns="16933" rtlCol="0" anchor="t">
              <a:normAutofit/>
            </a:bodyPr>
            <a:lstStyle/>
            <a:p>
              <a:pPr algn="ctr">
                <a:lnSpc>
                  <a:spcPct val="115000"/>
                </a:lnSpc>
              </a:pPr>
              <a:r>
                <a:rPr lang="en-US" sz="1400">
                  <a:solidFill>
                    <a:srgbClr val="000000"/>
                  </a:solidFill>
                  <a:latin typeface="Georgia" pitchFamily="34" charset="0"/>
                  <a:ea typeface="Georgia" pitchFamily="34" charset="-122"/>
                  <a:cs typeface="Georgia" pitchFamily="34" charset="-120"/>
                </a:rPr>
                <a:t>Σ</a:t>
              </a:r>
              <a:r>
                <a:rPr lang="en-US" sz="1200" i="1" baseline="-40000">
                  <a:solidFill>
                    <a:srgbClr val="B69A5A"/>
                  </a:solidFill>
                  <a:latin typeface="Georgia" pitchFamily="34" charset="0"/>
                  <a:ea typeface="Georgia" pitchFamily="34" charset="-122"/>
                  <a:cs typeface="Georgia" pitchFamily="34" charset="-120"/>
                </a:rPr>
                <a:t>k </a:t>
              </a:r>
              <a:r>
                <a:rPr lang="en-US" sz="1200" baseline="-40000">
                  <a:solidFill>
                    <a:srgbClr val="000000"/>
                  </a:solidFill>
                  <a:latin typeface="Georgia" pitchFamily="34" charset="0"/>
                  <a:ea typeface="Georgia" pitchFamily="34" charset="-122"/>
                  <a:cs typeface="Georgia" pitchFamily="34" charset="-120"/>
                </a:rPr>
                <a:t>∈ M</a:t>
              </a:r>
              <a:r>
                <a:rPr lang="en-US" sz="1100" baseline="-40000">
                  <a:solidFill>
                    <a:srgbClr val="000000"/>
                  </a:solidFill>
                  <a:latin typeface="Georgia" pitchFamily="34" charset="0"/>
                  <a:ea typeface="Georgia" pitchFamily="34" charset="-122"/>
                  <a:cs typeface="Georgia" pitchFamily="34" charset="-120"/>
                </a:rPr>
                <a:t>v </a:t>
              </a:r>
              <a:r>
                <a:rPr lang="en-US" sz="1200" baseline="-40000">
                  <a:solidFill>
                    <a:srgbClr val="000000"/>
                  </a:solidFill>
                  <a:latin typeface="Georgia" pitchFamily="34" charset="0"/>
                  <a:ea typeface="Georgia" pitchFamily="34" charset="-122"/>
                  <a:cs typeface="Georgia" pitchFamily="34" charset="-120"/>
                </a:rPr>
                <a:t>∪ {0} </a:t>
              </a:r>
              <a:r>
                <a:rPr lang="en-US" sz="1400">
                  <a:solidFill>
                    <a:srgbClr val="000000"/>
                  </a:solidFill>
                  <a:latin typeface="Georgia" pitchFamily="34" charset="0"/>
                  <a:ea typeface="Georgia" pitchFamily="34" charset="-122"/>
                  <a:cs typeface="Georgia" pitchFamily="34" charset="-120"/>
                </a:rPr>
                <a:t>exp (</a:t>
              </a:r>
              <a:r>
                <a:rPr lang="en-US" sz="1400" i="1" err="1">
                  <a:latin typeface="Georgia" pitchFamily="34" charset="0"/>
                  <a:ea typeface="Georgia" pitchFamily="34" charset="-122"/>
                  <a:cs typeface="Georgia" pitchFamily="34" charset="-120"/>
                </a:rPr>
                <a:t>U</a:t>
              </a:r>
              <a:r>
                <a:rPr lang="en-US" sz="1200" i="1" baseline="-40000" err="1">
                  <a:latin typeface="Georgia" pitchFamily="34" charset="0"/>
                  <a:ea typeface="Georgia" pitchFamily="34" charset="-122"/>
                  <a:cs typeface="Georgia" pitchFamily="34" charset="-120"/>
                </a:rPr>
                <a:t>v,k</a:t>
              </a:r>
              <a:r>
                <a:rPr lang="en-US" sz="1400">
                  <a:solidFill>
                    <a:srgbClr val="000000"/>
                  </a:solidFill>
                  <a:latin typeface="Georgia" pitchFamily="34" charset="0"/>
                  <a:ea typeface="Georgia" pitchFamily="34" charset="-122"/>
                  <a:cs typeface="Georgia" pitchFamily="34" charset="-120"/>
                </a:rPr>
                <a:t>)</a:t>
              </a:r>
              <a:endParaRPr lang="en-US" sz="1400"/>
            </a:p>
          </p:txBody>
        </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D92DE41-E8DD-4DD8-C55E-30AF5370300E}"/>
                  </a:ext>
                </a:extLst>
              </p:cNvPr>
              <p:cNvSpPr txBox="1"/>
              <p:nvPr/>
            </p:nvSpPr>
            <p:spPr>
              <a:xfrm>
                <a:off x="4779671" y="2200591"/>
                <a:ext cx="989245" cy="523220"/>
              </a:xfrm>
              <a:prstGeom prst="rect">
                <a:avLst/>
              </a:prstGeom>
              <a:noFill/>
            </p:spPr>
            <p:txBody>
              <a:bodyPr wrap="none" rtlCol="0">
                <a:spAutoFit/>
              </a:bodyPr>
              <a:lstStyle/>
              <a:p>
                <a14:m>
                  <m:oMath xmlns:m="http://schemas.openxmlformats.org/officeDocument/2006/math">
                    <m:r>
                      <a:rPr lang="en-US" sz="1400" i="1">
                        <a:latin typeface="Cambria Math" panose="02040503050406030204" pitchFamily="18" charset="0"/>
                      </a:rPr>
                      <m:t>𝑣</m:t>
                    </m:r>
                  </m:oMath>
                </a14:m>
                <a:r>
                  <a:rPr lang="en-US" sz="1400">
                    <a:latin typeface="Georgia" panose="02040502050405020303" pitchFamily="18" charset="0"/>
                  </a:rPr>
                  <a:t> </a:t>
                </a:r>
                <a14:m>
                  <m:oMath xmlns:m="http://schemas.openxmlformats.org/officeDocument/2006/math">
                    <m:r>
                      <a:rPr lang="en-US" sz="1400" i="1">
                        <a:latin typeface="Cambria Math" panose="02040503050406030204" pitchFamily="18" charset="0"/>
                      </a:rPr>
                      <m:t>→</m:t>
                    </m:r>
                  </m:oMath>
                </a14:m>
                <a:r>
                  <a:rPr lang="en-US" sz="1400">
                    <a:latin typeface="Georgia" panose="02040502050405020303" pitchFamily="18" charset="0"/>
                  </a:rPr>
                  <a:t> user</a:t>
                </a:r>
                <a:endParaRPr lang="en-US" sz="1400" i="1">
                  <a:latin typeface="Cambria Math" panose="02040503050406030204" pitchFamily="18" charset="0"/>
                </a:endParaRPr>
              </a:p>
              <a:p>
                <a14:m>
                  <m:oMath xmlns:m="http://schemas.openxmlformats.org/officeDocument/2006/math">
                    <m:r>
                      <a:rPr lang="en-US" sz="1400" i="1" dirty="0">
                        <a:latin typeface="Cambria Math" panose="02040503050406030204" pitchFamily="18" charset="0"/>
                      </a:rPr>
                      <m:t>𝑗</m:t>
                    </m:r>
                  </m:oMath>
                </a14:m>
                <a:r>
                  <a:rPr lang="en-US" sz="1400">
                    <a:latin typeface="Georgia" panose="02040502050405020303" pitchFamily="18" charset="0"/>
                  </a:rPr>
                  <a:t> </a:t>
                </a:r>
                <a14:m>
                  <m:oMath xmlns:m="http://schemas.openxmlformats.org/officeDocument/2006/math">
                    <m:r>
                      <a:rPr lang="en-US" sz="1400" i="1">
                        <a:latin typeface="Cambria Math" panose="02040503050406030204" pitchFamily="18" charset="0"/>
                      </a:rPr>
                      <m:t>→ </m:t>
                    </m:r>
                  </m:oMath>
                </a14:m>
                <a:r>
                  <a:rPr lang="en-US" sz="1400">
                    <a:latin typeface="Georgia" panose="02040502050405020303" pitchFamily="18" charset="0"/>
                  </a:rPr>
                  <a:t>choice</a:t>
                </a:r>
              </a:p>
            </p:txBody>
          </p:sp>
        </mc:Choice>
        <mc:Fallback xmlns="">
          <p:sp>
            <p:nvSpPr>
              <p:cNvPr id="60" name="TextBox 59">
                <a:extLst>
                  <a:ext uri="{FF2B5EF4-FFF2-40B4-BE49-F238E27FC236}">
                    <a16:creationId xmlns:a16="http://schemas.microsoft.com/office/drawing/2014/main" id="{8D92DE41-E8DD-4DD8-C55E-30AF5370300E}"/>
                  </a:ext>
                </a:extLst>
              </p:cNvPr>
              <p:cNvSpPr txBox="1">
                <a:spLocks noRot="1" noChangeAspect="1" noMove="1" noResize="1" noEditPoints="1" noAdjustHandles="1" noChangeArrowheads="1" noChangeShapeType="1" noTextEdit="1"/>
              </p:cNvSpPr>
              <p:nvPr/>
            </p:nvSpPr>
            <p:spPr>
              <a:xfrm>
                <a:off x="4779671" y="2200591"/>
                <a:ext cx="989245" cy="523220"/>
              </a:xfrm>
              <a:prstGeom prst="rect">
                <a:avLst/>
              </a:prstGeom>
              <a:blipFill>
                <a:blip r:embed="rId7"/>
                <a:stretch>
                  <a:fillRect t="-4762" r="-1266" b="-9524"/>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BB0CC7C8-3BBC-F5E5-D9E6-D56FABDFECE4}"/>
              </a:ext>
            </a:extLst>
          </p:cNvPr>
          <p:cNvSpPr txBox="1"/>
          <p:nvPr/>
        </p:nvSpPr>
        <p:spPr>
          <a:xfrm>
            <a:off x="4379826" y="2307520"/>
            <a:ext cx="253596" cy="379656"/>
          </a:xfrm>
          <a:prstGeom prst="rect">
            <a:avLst/>
          </a:prstGeom>
          <a:noFill/>
        </p:spPr>
        <p:txBody>
          <a:bodyPr wrap="none" rtlCol="0">
            <a:spAutoFit/>
          </a:bodyPr>
          <a:lstStyle/>
          <a:p>
            <a:r>
              <a:rPr lang="en-US"/>
              <a:t>;</a:t>
            </a:r>
          </a:p>
        </p:txBody>
      </p:sp>
      <p:pic>
        <p:nvPicPr>
          <p:cNvPr id="21" name="Picture 20">
            <a:extLst>
              <a:ext uri="{FF2B5EF4-FFF2-40B4-BE49-F238E27FC236}">
                <a16:creationId xmlns:a16="http://schemas.microsoft.com/office/drawing/2014/main" id="{639422F7-DCB8-6A57-F004-CBE01B093B80}"/>
              </a:ext>
            </a:extLst>
          </p:cNvPr>
          <p:cNvPicPr>
            <a:picLocks noChangeAspect="1"/>
          </p:cNvPicPr>
          <p:nvPr/>
        </p:nvPicPr>
        <p:blipFill>
          <a:blip r:embed="rId8"/>
          <a:stretch>
            <a:fillRect/>
          </a:stretch>
        </p:blipFill>
        <p:spPr>
          <a:xfrm>
            <a:off x="7441549" y="3021020"/>
            <a:ext cx="4112990" cy="3085007"/>
          </a:xfrm>
          <a:prstGeom prst="rect">
            <a:avLst/>
          </a:prstGeom>
        </p:spPr>
      </p:pic>
      <p:sp>
        <p:nvSpPr>
          <p:cNvPr id="7" name="Slide Number Placeholder 6">
            <a:extLst>
              <a:ext uri="{FF2B5EF4-FFF2-40B4-BE49-F238E27FC236}">
                <a16:creationId xmlns:a16="http://schemas.microsoft.com/office/drawing/2014/main" id="{76A4FB81-C17D-EEAB-D0BD-0176B028BE1C}"/>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7</a:t>
            </a:fld>
            <a:endParaRPr lang="en-US"/>
          </a:p>
        </p:txBody>
      </p:sp>
      <p:grpSp>
        <p:nvGrpSpPr>
          <p:cNvPr id="44" name="Group 43">
            <a:extLst>
              <a:ext uri="{FF2B5EF4-FFF2-40B4-BE49-F238E27FC236}">
                <a16:creationId xmlns:a16="http://schemas.microsoft.com/office/drawing/2014/main" id="{B0BA95E7-D0A7-7C02-0A45-DA1A33D6F052}"/>
              </a:ext>
            </a:extLst>
          </p:cNvPr>
          <p:cNvGrpSpPr/>
          <p:nvPr/>
        </p:nvGrpSpPr>
        <p:grpSpPr>
          <a:xfrm>
            <a:off x="678107" y="5171082"/>
            <a:ext cx="5560653" cy="815047"/>
            <a:chOff x="696892" y="2746490"/>
            <a:chExt cx="5560653" cy="815047"/>
          </a:xfrm>
        </p:grpSpPr>
        <p:grpSp>
          <p:nvGrpSpPr>
            <p:cNvPr id="57" name="Group 56">
              <a:extLst>
                <a:ext uri="{FF2B5EF4-FFF2-40B4-BE49-F238E27FC236}">
                  <a16:creationId xmlns:a16="http://schemas.microsoft.com/office/drawing/2014/main" id="{002A7FD4-6CFF-BAD3-9CA7-FF4522A3D3BD}"/>
                </a:ext>
              </a:extLst>
            </p:cNvPr>
            <p:cNvGrpSpPr/>
            <p:nvPr/>
          </p:nvGrpSpPr>
          <p:grpSpPr>
            <a:xfrm>
              <a:off x="696892" y="2746490"/>
              <a:ext cx="5560653" cy="815047"/>
              <a:chOff x="1117946" y="6676714"/>
              <a:chExt cx="8340979" cy="1222570"/>
            </a:xfrm>
          </p:grpSpPr>
          <p:sp>
            <p:nvSpPr>
              <p:cNvPr id="22" name="Text 20">
                <a:extLst>
                  <a:ext uri="{FF2B5EF4-FFF2-40B4-BE49-F238E27FC236}">
                    <a16:creationId xmlns:a16="http://schemas.microsoft.com/office/drawing/2014/main" id="{40AC76D7-87AE-413D-1999-4CC6582DB97C}"/>
                  </a:ext>
                </a:extLst>
              </p:cNvPr>
              <p:cNvSpPr/>
              <p:nvPr/>
            </p:nvSpPr>
            <p:spPr>
              <a:xfrm>
                <a:off x="1117946" y="6676714"/>
                <a:ext cx="2747010" cy="638125"/>
              </a:xfrm>
              <a:prstGeom prst="rect">
                <a:avLst/>
              </a:prstGeom>
              <a:noFill/>
              <a:ln/>
            </p:spPr>
            <p:txBody>
              <a:bodyPr wrap="square" lIns="16933" tIns="16933" rIns="16933" bIns="16933" rtlCol="0" anchor="t">
                <a:normAutofit/>
              </a:bodyPr>
              <a:lstStyle/>
              <a:p>
                <a:pPr>
                  <a:lnSpc>
                    <a:spcPct val="150000"/>
                  </a:lnSpc>
                </a:pPr>
                <a:r>
                  <a:rPr lang="en-US" sz="1600">
                    <a:solidFill>
                      <a:srgbClr val="2F7FB8"/>
                    </a:solidFill>
                    <a:latin typeface="Arial" panose="020B0604020202020204" pitchFamily="34" charset="0"/>
                    <a:ea typeface="Georgia" pitchFamily="34" charset="-122"/>
                    <a:cs typeface="Arial" panose="020B0604020202020204" pitchFamily="34" charset="0"/>
                  </a:rPr>
                  <a:t>Inconvenience</a:t>
                </a:r>
                <a:endParaRPr lang="en-US" sz="2000">
                  <a:solidFill>
                    <a:srgbClr val="2F7FB8"/>
                  </a:solidFill>
                  <a:latin typeface="Arial" panose="020B0604020202020204" pitchFamily="34" charset="0"/>
                  <a:cs typeface="Arial" panose="020B0604020202020204" pitchFamily="34" charset="0"/>
                </a:endParaRPr>
              </a:p>
            </p:txBody>
          </p:sp>
          <p:sp>
            <p:nvSpPr>
              <p:cNvPr id="23" name="Text 21">
                <a:extLst>
                  <a:ext uri="{FF2B5EF4-FFF2-40B4-BE49-F238E27FC236}">
                    <a16:creationId xmlns:a16="http://schemas.microsoft.com/office/drawing/2014/main" id="{63C50004-E526-2BDE-B53B-7C617161AC79}"/>
                  </a:ext>
                </a:extLst>
              </p:cNvPr>
              <p:cNvSpPr/>
              <p:nvPr/>
            </p:nvSpPr>
            <p:spPr>
              <a:xfrm>
                <a:off x="4000417" y="7388655"/>
                <a:ext cx="5458508" cy="510629"/>
              </a:xfrm>
              <a:prstGeom prst="rect">
                <a:avLst/>
              </a:prstGeom>
              <a:noFill/>
              <a:ln/>
            </p:spPr>
            <p:txBody>
              <a:bodyPr wrap="square" lIns="16933" tIns="16933" rIns="16933" bIns="16933" rtlCol="0" anchor="t">
                <a:normAutofit/>
              </a:bodyPr>
              <a:lstStyle/>
              <a:p>
                <a:pPr>
                  <a:lnSpc>
                    <a:spcPct val="130000"/>
                  </a:lnSpc>
                </a:pPr>
                <a:r>
                  <a:rPr lang="en-US" sz="1500" i="1" err="1">
                    <a:solidFill>
                      <a:schemeClr val="accent2"/>
                    </a:solidFill>
                    <a:latin typeface="Georgia" pitchFamily="34" charset="0"/>
                    <a:ea typeface="Georgia" pitchFamily="34" charset="-122"/>
                    <a:cs typeface="Georgia" pitchFamily="34" charset="-120"/>
                  </a:rPr>
                  <a:t>I</a:t>
                </a:r>
                <a:r>
                  <a:rPr lang="en-US" sz="1250" i="1" baseline="-40000" err="1">
                    <a:solidFill>
                      <a:schemeClr val="accent2"/>
                    </a:solidFill>
                    <a:latin typeface="Georgia" pitchFamily="34" charset="0"/>
                    <a:ea typeface="Georgia" pitchFamily="34" charset="-122"/>
                    <a:cs typeface="Georgia" pitchFamily="34" charset="-120"/>
                  </a:rPr>
                  <a:t>v,j</a:t>
                </a:r>
                <a:r>
                  <a:rPr lang="en-US" sz="1250" i="1" baseline="-40000">
                    <a:solidFill>
                      <a:schemeClr val="accent2"/>
                    </a:solidFill>
                    <a:latin typeface="Georgia" pitchFamily="34" charset="0"/>
                    <a:ea typeface="Georgia" pitchFamily="34" charset="-122"/>
                    <a:cs typeface="Georgia" pitchFamily="34" charset="-120"/>
                  </a:rPr>
                  <a:t> </a:t>
                </a:r>
                <a:r>
                  <a:rPr lang="en-US" sz="1500" i="1">
                    <a:solidFill>
                      <a:srgbClr val="000000"/>
                    </a:solidFill>
                    <a:latin typeface="Georgia" pitchFamily="34" charset="0"/>
                    <a:ea typeface="Georgia" pitchFamily="34" charset="-122"/>
                    <a:cs typeface="Georgia" pitchFamily="34" charset="-120"/>
                  </a:rPr>
                  <a:t>= </a:t>
                </a:r>
                <a:r>
                  <a:rPr lang="en-US" sz="1500" b="1" i="1">
                    <a:solidFill>
                      <a:srgbClr val="000000"/>
                    </a:solidFill>
                    <a:latin typeface="Georgia" pitchFamily="34" charset="0"/>
                    <a:ea typeface="Georgia" pitchFamily="34" charset="-122"/>
                    <a:cs typeface="Georgia" pitchFamily="34" charset="-120"/>
                  </a:rPr>
                  <a:t>w</a:t>
                </a:r>
                <a:r>
                  <a:rPr lang="en-US" sz="1250" b="1" i="1" baseline="-40000">
                    <a:solidFill>
                      <a:srgbClr val="000000"/>
                    </a:solidFill>
                    <a:latin typeface="Georgia" pitchFamily="34" charset="0"/>
                    <a:ea typeface="Georgia" pitchFamily="34" charset="-122"/>
                    <a:cs typeface="Georgia" pitchFamily="34" charset="-120"/>
                  </a:rPr>
                  <a:t>1 </a:t>
                </a:r>
                <a:r>
                  <a:rPr lang="en-US" sz="1500" i="1" err="1">
                    <a:solidFill>
                      <a:srgbClr val="000000"/>
                    </a:solidFill>
                    <a:latin typeface="Georgia" pitchFamily="34" charset="0"/>
                    <a:ea typeface="Georgia" pitchFamily="34" charset="-122"/>
                    <a:cs typeface="Georgia" pitchFamily="34" charset="-120"/>
                  </a:rPr>
                  <a:t>ΔSoC</a:t>
                </a:r>
                <a:r>
                  <a:rPr lang="en-US" sz="1250" i="1" baseline="-40000" err="1">
                    <a:solidFill>
                      <a:srgbClr val="000000"/>
                    </a:solidFill>
                    <a:latin typeface="Georgia" pitchFamily="34" charset="0"/>
                    <a:ea typeface="Georgia" pitchFamily="34" charset="-122"/>
                    <a:cs typeface="Georgia" pitchFamily="34" charset="-120"/>
                  </a:rPr>
                  <a:t>v,j</a:t>
                </a:r>
                <a:r>
                  <a:rPr lang="en-US" sz="1250" i="1" baseline="-40000">
                    <a:solidFill>
                      <a:srgbClr val="000000"/>
                    </a:solidFill>
                    <a:latin typeface="Georgia" pitchFamily="34" charset="0"/>
                    <a:ea typeface="Georgia" pitchFamily="34" charset="-122"/>
                    <a:cs typeface="Georgia" pitchFamily="34" charset="-120"/>
                  </a:rPr>
                  <a:t> </a:t>
                </a:r>
                <a:r>
                  <a:rPr lang="en-US" sz="1500" i="1">
                    <a:solidFill>
                      <a:srgbClr val="000000"/>
                    </a:solidFill>
                    <a:latin typeface="Georgia" pitchFamily="34" charset="0"/>
                    <a:ea typeface="Georgia" pitchFamily="34" charset="-122"/>
                    <a:cs typeface="Georgia" pitchFamily="34" charset="-120"/>
                  </a:rPr>
                  <a:t>+ </a:t>
                </a:r>
                <a:r>
                  <a:rPr lang="en-US" sz="1500" b="1" i="1">
                    <a:solidFill>
                      <a:srgbClr val="000000"/>
                    </a:solidFill>
                    <a:latin typeface="Georgia" pitchFamily="34" charset="0"/>
                    <a:ea typeface="Georgia" pitchFamily="34" charset="-122"/>
                    <a:cs typeface="Georgia" pitchFamily="34" charset="-120"/>
                  </a:rPr>
                  <a:t>w</a:t>
                </a:r>
                <a:r>
                  <a:rPr lang="en-US" sz="1250" b="1" i="1" baseline="-40000">
                    <a:solidFill>
                      <a:srgbClr val="000000"/>
                    </a:solidFill>
                    <a:latin typeface="Georgia" pitchFamily="34" charset="0"/>
                    <a:ea typeface="Georgia" pitchFamily="34" charset="-122"/>
                    <a:cs typeface="Georgia" pitchFamily="34" charset="-120"/>
                  </a:rPr>
                  <a:t>2</a:t>
                </a:r>
                <a:r>
                  <a:rPr lang="en-US" sz="1250" b="1" i="1" baseline="30000">
                    <a:solidFill>
                      <a:srgbClr val="000000"/>
                    </a:solidFill>
                    <a:latin typeface="Georgia" pitchFamily="34" charset="0"/>
                    <a:ea typeface="Georgia" pitchFamily="34" charset="-122"/>
                    <a:cs typeface="Georgia" pitchFamily="34" charset="-120"/>
                  </a:rPr>
                  <a:t> </a:t>
                </a:r>
                <a:r>
                  <a:rPr lang="en-US" sz="1500" i="1" err="1">
                    <a:solidFill>
                      <a:srgbClr val="000000"/>
                    </a:solidFill>
                    <a:latin typeface="Georgia" pitchFamily="34" charset="0"/>
                    <a:ea typeface="Georgia" pitchFamily="34" charset="-122"/>
                    <a:cs typeface="Georgia" pitchFamily="34" charset="-120"/>
                  </a:rPr>
                  <a:t>Δdepart</a:t>
                </a:r>
                <a:r>
                  <a:rPr lang="en-US" sz="1250" i="1" baseline="-40000" err="1">
                    <a:solidFill>
                      <a:srgbClr val="000000"/>
                    </a:solidFill>
                    <a:latin typeface="Georgia" pitchFamily="34" charset="0"/>
                    <a:ea typeface="Georgia" pitchFamily="34" charset="-122"/>
                    <a:cs typeface="Georgia" pitchFamily="34" charset="-120"/>
                  </a:rPr>
                  <a:t>v,j</a:t>
                </a:r>
                <a:endParaRPr lang="en-US" sz="1500"/>
              </a:p>
            </p:txBody>
          </p:sp>
        </p:grpSp>
        <p:sp>
          <p:nvSpPr>
            <p:cNvPr id="24" name="TextBox 23">
              <a:extLst>
                <a:ext uri="{FF2B5EF4-FFF2-40B4-BE49-F238E27FC236}">
                  <a16:creationId xmlns:a16="http://schemas.microsoft.com/office/drawing/2014/main" id="{9A755EDC-025C-FF92-A38D-66D522A559E8}"/>
                </a:ext>
              </a:extLst>
            </p:cNvPr>
            <p:cNvSpPr txBox="1"/>
            <p:nvPr/>
          </p:nvSpPr>
          <p:spPr>
            <a:xfrm>
              <a:off x="2689832" y="2837818"/>
              <a:ext cx="852606" cy="276999"/>
            </a:xfrm>
            <a:prstGeom prst="rect">
              <a:avLst/>
            </a:prstGeom>
            <a:noFill/>
          </p:spPr>
          <p:txBody>
            <a:bodyPr wrap="none" rtlCol="0">
              <a:spAutoFit/>
            </a:bodyPr>
            <a:lstStyle/>
            <a:p>
              <a:r>
                <a:rPr lang="en-US" sz="1200"/>
                <a:t>SoC </a:t>
              </a:r>
              <a:r>
                <a:rPr lang="en-US" sz="1200" err="1"/>
                <a:t>sens.</a:t>
              </a:r>
              <a:endParaRPr lang="en-US" sz="1200"/>
            </a:p>
          </p:txBody>
        </p:sp>
        <p:sp>
          <p:nvSpPr>
            <p:cNvPr id="26" name="TextBox 25">
              <a:extLst>
                <a:ext uri="{FF2B5EF4-FFF2-40B4-BE49-F238E27FC236}">
                  <a16:creationId xmlns:a16="http://schemas.microsoft.com/office/drawing/2014/main" id="{0C58D1AA-3C3D-0344-70D3-D1F3161CB947}"/>
                </a:ext>
              </a:extLst>
            </p:cNvPr>
            <p:cNvSpPr txBox="1"/>
            <p:nvPr/>
          </p:nvSpPr>
          <p:spPr>
            <a:xfrm>
              <a:off x="3966517" y="2837721"/>
              <a:ext cx="899092" cy="276999"/>
            </a:xfrm>
            <a:prstGeom prst="rect">
              <a:avLst/>
            </a:prstGeom>
            <a:noFill/>
          </p:spPr>
          <p:txBody>
            <a:bodyPr wrap="none" rtlCol="0">
              <a:spAutoFit/>
            </a:bodyPr>
            <a:lstStyle/>
            <a:p>
              <a:r>
                <a:rPr lang="en-US" sz="1200"/>
                <a:t>Time </a:t>
              </a:r>
              <a:r>
                <a:rPr lang="en-US" sz="1200" err="1"/>
                <a:t>sens.</a:t>
              </a:r>
              <a:endParaRPr lang="en-US" sz="1200"/>
            </a:p>
          </p:txBody>
        </p:sp>
        <p:cxnSp>
          <p:nvCxnSpPr>
            <p:cNvPr id="28" name="Straight Arrow Connector 27">
              <a:extLst>
                <a:ext uri="{FF2B5EF4-FFF2-40B4-BE49-F238E27FC236}">
                  <a16:creationId xmlns:a16="http://schemas.microsoft.com/office/drawing/2014/main" id="{163F257C-7CA7-5854-AA44-943F614BC7A2}"/>
                </a:ext>
              </a:extLst>
            </p:cNvPr>
            <p:cNvCxnSpPr>
              <a:cxnSpLocks/>
            </p:cNvCxnSpPr>
            <p:nvPr/>
          </p:nvCxnSpPr>
          <p:spPr>
            <a:xfrm>
              <a:off x="4161367" y="3114720"/>
              <a:ext cx="0" cy="1870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A74F15B-5DC3-2DD0-7C1C-2D92C4197448}"/>
                </a:ext>
              </a:extLst>
            </p:cNvPr>
            <p:cNvCxnSpPr>
              <a:cxnSpLocks/>
              <a:stCxn id="24" idx="2"/>
            </p:cNvCxnSpPr>
            <p:nvPr/>
          </p:nvCxnSpPr>
          <p:spPr>
            <a:xfrm>
              <a:off x="3116135" y="3114817"/>
              <a:ext cx="0" cy="212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9BDDA96A-08FE-BD5B-01B4-79FB311E0E76}"/>
              </a:ext>
            </a:extLst>
          </p:cNvPr>
          <p:cNvGrpSpPr/>
          <p:nvPr/>
        </p:nvGrpSpPr>
        <p:grpSpPr>
          <a:xfrm>
            <a:off x="678107" y="4031135"/>
            <a:ext cx="6384982" cy="687108"/>
            <a:chOff x="6522917" y="4005737"/>
            <a:chExt cx="6384982" cy="687108"/>
          </a:xfrm>
        </p:grpSpPr>
        <p:sp>
          <p:nvSpPr>
            <p:cNvPr id="33" name="Text 23">
              <a:extLst>
                <a:ext uri="{FF2B5EF4-FFF2-40B4-BE49-F238E27FC236}">
                  <a16:creationId xmlns:a16="http://schemas.microsoft.com/office/drawing/2014/main" id="{79F4928F-4953-CD2A-F7BF-0A3CA293CEE7}"/>
                </a:ext>
              </a:extLst>
            </p:cNvPr>
            <p:cNvSpPr/>
            <p:nvPr/>
          </p:nvSpPr>
          <p:spPr>
            <a:xfrm>
              <a:off x="6522917" y="4005737"/>
              <a:ext cx="5132817" cy="367902"/>
            </a:xfrm>
            <a:prstGeom prst="rect">
              <a:avLst/>
            </a:prstGeom>
            <a:noFill/>
            <a:ln/>
          </p:spPr>
          <p:txBody>
            <a:bodyPr wrap="square" lIns="16933" tIns="16933" rIns="16933" bIns="16933" rtlCol="0" anchor="t">
              <a:normAutofit/>
            </a:bodyPr>
            <a:lstStyle/>
            <a:p>
              <a:pPr>
                <a:lnSpc>
                  <a:spcPct val="145000"/>
                </a:lnSpc>
              </a:pPr>
              <a:r>
                <a:rPr lang="en-US" sz="1600">
                  <a:solidFill>
                    <a:srgbClr val="0070C0"/>
                  </a:solidFill>
                  <a:latin typeface="Arial" panose="020B0604020202020204" pitchFamily="34" charset="0"/>
                  <a:ea typeface="Georgia" pitchFamily="34" charset="-122"/>
                  <a:cs typeface="Arial" panose="020B0604020202020204" pitchFamily="34" charset="0"/>
                </a:rPr>
                <a:t>User's charge cost</a:t>
              </a:r>
              <a:endParaRPr lang="en-US" sz="16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Text 24">
                  <a:extLst>
                    <a:ext uri="{FF2B5EF4-FFF2-40B4-BE49-F238E27FC236}">
                      <a16:creationId xmlns:a16="http://schemas.microsoft.com/office/drawing/2014/main" id="{CD9B57BE-DBBA-D71E-1B5F-38A834DCE514}"/>
                    </a:ext>
                  </a:extLst>
                </p:cNvPr>
                <p:cNvSpPr/>
                <p:nvPr/>
              </p:nvSpPr>
              <p:spPr>
                <a:xfrm>
                  <a:off x="6592215" y="4268476"/>
                  <a:ext cx="6315684" cy="424369"/>
                </a:xfrm>
                <a:prstGeom prst="rect">
                  <a:avLst/>
                </a:prstGeom>
                <a:noFill/>
                <a:ln/>
              </p:spPr>
              <p:txBody>
                <a:bodyPr wrap="square" lIns="16933" tIns="16933" rIns="16933" bIns="16933" rtlCol="0" anchor="t">
                  <a:noAutofit/>
                </a:bodyPr>
                <a:lstStyle/>
                <a:p>
                  <a:pPr>
                    <a:lnSpc>
                      <a:spcPct val="160000"/>
                    </a:lnSpc>
                  </a:pPr>
                  <a:r>
                    <a:rPr lang="en-US" sz="1400" kern="0" spc="19">
                      <a:solidFill>
                        <a:schemeClr val="accent6"/>
                      </a:solidFill>
                      <a:latin typeface="Georgia" pitchFamily="34" charset="0"/>
                      <a:ea typeface="Georgia" pitchFamily="34" charset="-122"/>
                      <a:cs typeface="Georgia" pitchFamily="34" charset="-120"/>
                    </a:rPr>
                    <a:t>charge_cost</a:t>
                  </a:r>
                  <a:r>
                    <a:rPr lang="en-US" sz="1000" i="1" kern="0" spc="19" baseline="-40000" err="1">
                      <a:solidFill>
                        <a:schemeClr val="accent6"/>
                      </a:solidFill>
                      <a:latin typeface="Georgia" pitchFamily="34" charset="0"/>
                      <a:ea typeface="Georgia" pitchFamily="34" charset="-122"/>
                      <a:cs typeface="Georgia" pitchFamily="34" charset="-120"/>
                    </a:rPr>
                    <a:t>v,j</a:t>
                  </a:r>
                  <a:r>
                    <a:rPr lang="en-US" sz="1000" i="1" kern="0" spc="19" baseline="-40000">
                      <a:solidFill>
                        <a:schemeClr val="accent6"/>
                      </a:solidFill>
                      <a:latin typeface="Georgia" pitchFamily="34" charset="0"/>
                      <a:ea typeface="Georgia" pitchFamily="34" charset="-122"/>
                      <a:cs typeface="Georgia" pitchFamily="34" charset="-120"/>
                    </a:rPr>
                    <a:t> </a:t>
                  </a:r>
                  <a:r>
                    <a:rPr lang="en-US" sz="1400" kern="0" spc="19">
                      <a:solidFill>
                        <a:srgbClr val="000000"/>
                      </a:solidFill>
                      <a:latin typeface="Georgia" pitchFamily="34" charset="0"/>
                      <a:ea typeface="Georgia" pitchFamily="34" charset="-122"/>
                      <a:cs typeface="Georgia" pitchFamily="34" charset="-120"/>
                    </a:rPr>
                    <a:t>= </a:t>
                  </a:r>
                  <a14:m>
                    <m:oMath xmlns:m="http://schemas.openxmlformats.org/officeDocument/2006/math">
                      <m:r>
                        <m:rPr>
                          <m:sty m:val="p"/>
                        </m:rPr>
                        <a:rPr lang="en-US" sz="1400" b="0" i="0" kern="0" spc="19" smtClean="0">
                          <a:solidFill>
                            <a:srgbClr val="000000"/>
                          </a:solidFill>
                          <a:latin typeface="Cambria Math" panose="02040503050406030204" pitchFamily="18" charset="0"/>
                          <a:ea typeface="Georgia" pitchFamily="34" charset="-122"/>
                          <a:cs typeface="Georgia" pitchFamily="34" charset="-120"/>
                        </a:rPr>
                        <m:t>Energy</m:t>
                      </m:r>
                      <m:r>
                        <a:rPr lang="en-US" sz="1400" b="0" i="0" kern="0" spc="19" smtClean="0">
                          <a:solidFill>
                            <a:srgbClr val="000000"/>
                          </a:solidFill>
                          <a:latin typeface="Cambria Math" panose="02040503050406030204" pitchFamily="18" charset="0"/>
                          <a:ea typeface="Georgia" pitchFamily="34" charset="-122"/>
                          <a:cs typeface="Georgia" pitchFamily="34" charset="-120"/>
                        </a:rPr>
                        <m:t> </m:t>
                      </m:r>
                      <m:r>
                        <m:rPr>
                          <m:sty m:val="p"/>
                        </m:rPr>
                        <a:rPr lang="en-US" sz="1400" b="0" i="0" kern="0" spc="19" smtClean="0">
                          <a:solidFill>
                            <a:srgbClr val="000000"/>
                          </a:solidFill>
                          <a:latin typeface="Cambria Math" panose="02040503050406030204" pitchFamily="18" charset="0"/>
                          <a:ea typeface="Georgia" pitchFamily="34" charset="-122"/>
                          <a:cs typeface="Georgia" pitchFamily="34" charset="-120"/>
                        </a:rPr>
                        <m:t>cost</m:t>
                      </m:r>
                      <m:r>
                        <m:rPr>
                          <m:nor/>
                        </m:rPr>
                        <a:rPr lang="en-US" sz="1400" i="1" kern="0" spc="19" baseline="-40000" dirty="0">
                          <a:solidFill>
                            <a:srgbClr val="000000"/>
                          </a:solidFill>
                          <a:latin typeface="Georgia" pitchFamily="34" charset="0"/>
                          <a:ea typeface="Georgia" pitchFamily="34" charset="-122"/>
                          <a:cs typeface="Georgia" pitchFamily="34" charset="-120"/>
                        </a:rPr>
                        <m:t>v</m:t>
                      </m:r>
                      <m:r>
                        <m:rPr>
                          <m:nor/>
                        </m:rPr>
                        <a:rPr lang="en-US" sz="1400" b="0" i="1" kern="0" spc="19" baseline="-40000" dirty="0" smtClean="0">
                          <a:solidFill>
                            <a:srgbClr val="000000"/>
                          </a:solidFill>
                          <a:latin typeface="Georgia" pitchFamily="34" charset="0"/>
                          <a:ea typeface="Georgia" pitchFamily="34" charset="-122"/>
                          <a:cs typeface="Georgia" pitchFamily="34" charset="-120"/>
                        </a:rPr>
                        <m:t>,</m:t>
                      </m:r>
                      <m:r>
                        <m:rPr>
                          <m:nor/>
                        </m:rPr>
                        <a:rPr lang="en-US" sz="1400" b="0" i="1" kern="0" spc="19" baseline="-40000" dirty="0" smtClean="0">
                          <a:solidFill>
                            <a:srgbClr val="000000"/>
                          </a:solidFill>
                          <a:latin typeface="Georgia" pitchFamily="34" charset="0"/>
                          <a:ea typeface="Georgia" pitchFamily="34" charset="-122"/>
                          <a:cs typeface="Georgia" pitchFamily="34" charset="-120"/>
                        </a:rPr>
                        <m:t>j</m:t>
                      </m:r>
                    </m:oMath>
                  </a14:m>
                  <a:r>
                    <a:rPr lang="en-US" sz="1400" kern="0" spc="19">
                      <a:solidFill>
                        <a:srgbClr val="000000"/>
                      </a:solidFill>
                      <a:latin typeface="Georgia" pitchFamily="34" charset="0"/>
                      <a:ea typeface="Georgia" pitchFamily="34" charset="-122"/>
                      <a:cs typeface="Georgia" pitchFamily="34" charset="-120"/>
                    </a:rPr>
                    <a:t>− </a:t>
                  </a:r>
                  <a14:m>
                    <m:oMath xmlns:m="http://schemas.openxmlformats.org/officeDocument/2006/math">
                      <m:r>
                        <a:rPr lang="en-US" sz="1400" b="1" i="1" kern="0" spc="19" dirty="0" smtClean="0">
                          <a:solidFill>
                            <a:srgbClr val="000000"/>
                          </a:solidFill>
                          <a:latin typeface="Cambria Math" panose="02040503050406030204" pitchFamily="18" charset="0"/>
                          <a:ea typeface="Georgia" pitchFamily="34" charset="-122"/>
                          <a:cs typeface="Georgia" pitchFamily="34" charset="-120"/>
                        </a:rPr>
                        <m:t>𝜶</m:t>
                      </m:r>
                    </m:oMath>
                  </a14:m>
                  <a:r>
                    <a:rPr lang="en-US" sz="1400" kern="0" spc="19">
                      <a:solidFill>
                        <a:srgbClr val="000000"/>
                      </a:solidFill>
                      <a:latin typeface="Georgia" pitchFamily="34" charset="0"/>
                      <a:ea typeface="Georgia" pitchFamily="34" charset="-122"/>
                      <a:cs typeface="Georgia" pitchFamily="34" charset="-120"/>
                    </a:rPr>
                    <a:t> · </a:t>
                  </a:r>
                  <a14:m>
                    <m:oMath xmlns:m="http://schemas.openxmlformats.org/officeDocument/2006/math">
                      <m:r>
                        <a:rPr lang="en-US" sz="1600" i="1" kern="0" spc="19" dirty="0">
                          <a:solidFill>
                            <a:srgbClr val="000000"/>
                          </a:solidFill>
                          <a:latin typeface="Cambria Math" panose="02040503050406030204" pitchFamily="18" charset="0"/>
                          <a:ea typeface="Georgia" pitchFamily="34" charset="-122"/>
                          <a:cs typeface="Georgia" pitchFamily="34" charset="-120"/>
                        </a:rPr>
                        <m:t>𝔼</m:t>
                      </m:r>
                      <m:r>
                        <a:rPr lang="en-US" sz="1100" i="1" kern="0" spc="19" baseline="-40000" dirty="0">
                          <a:solidFill>
                            <a:srgbClr val="000000"/>
                          </a:solidFill>
                          <a:latin typeface="Cambria Math" panose="02040503050406030204" pitchFamily="18" charset="0"/>
                          <a:ea typeface="Georgia" pitchFamily="34" charset="-122"/>
                          <a:cs typeface="Georgia" pitchFamily="34" charset="-120"/>
                        </a:rPr>
                        <m:t> </m:t>
                      </m:r>
                      <m:r>
                        <a:rPr lang="en-US" sz="1600" i="1" kern="0" spc="19" dirty="0">
                          <a:solidFill>
                            <a:srgbClr val="000000"/>
                          </a:solidFill>
                          <a:latin typeface="Cambria Math" panose="02040503050406030204" pitchFamily="18" charset="0"/>
                          <a:ea typeface="Georgia" pitchFamily="34" charset="-122"/>
                          <a:cs typeface="Georgia" pitchFamily="34" charset="-120"/>
                        </a:rPr>
                        <m:t>[ </m:t>
                      </m:r>
                      <m:r>
                        <a:rPr lang="en-US" sz="1600" i="1" kern="0" spc="19" dirty="0">
                          <a:solidFill>
                            <a:srgbClr val="000000"/>
                          </a:solidFill>
                          <a:latin typeface="Cambria Math" panose="02040503050406030204" pitchFamily="18" charset="0"/>
                          <a:ea typeface="Georgia" pitchFamily="34" charset="-122"/>
                          <a:cs typeface="Georgia" pitchFamily="34" charset="-120"/>
                        </a:rPr>
                        <m:t>𝐽</m:t>
                      </m:r>
                      <m:r>
                        <a:rPr lang="en-US" sz="1100" i="1" kern="0" spc="19" baseline="30000" dirty="0">
                          <a:solidFill>
                            <a:srgbClr val="000000"/>
                          </a:solidFill>
                          <a:latin typeface="Cambria Math" panose="02040503050406030204" pitchFamily="18" charset="0"/>
                          <a:ea typeface="Georgia" pitchFamily="34" charset="-122"/>
                          <a:cs typeface="Georgia" pitchFamily="34" charset="-120"/>
                        </a:rPr>
                        <m:t>𝜋</m:t>
                      </m:r>
                      <m:r>
                        <a:rPr lang="en-US" sz="1100" i="1" kern="0" spc="19" baseline="30000" dirty="0">
                          <a:solidFill>
                            <a:srgbClr val="000000"/>
                          </a:solidFill>
                          <a:latin typeface="Cambria Math" panose="02040503050406030204" pitchFamily="18" charset="0"/>
                          <a:ea typeface="Georgia" pitchFamily="34" charset="-122"/>
                          <a:cs typeface="Georgia" pitchFamily="34" charset="-120"/>
                        </a:rPr>
                        <m:t>∗</m:t>
                      </m:r>
                      <m:d>
                        <m:dPr>
                          <m:ctrlPr>
                            <a:rPr lang="en-US" sz="1600" i="1" kern="0" spc="19" dirty="0">
                              <a:solidFill>
                                <a:srgbClr val="000000"/>
                              </a:solidFill>
                              <a:latin typeface="Cambria Math" panose="02040503050406030204" pitchFamily="18" charset="0"/>
                              <a:ea typeface="Georgia" pitchFamily="34" charset="-122"/>
                              <a:cs typeface="Georgia" pitchFamily="34" charset="-120"/>
                            </a:rPr>
                          </m:ctrlPr>
                        </m:dPr>
                        <m:e>
                          <m:r>
                            <a:rPr lang="en-US" sz="1600" i="1" kern="0" spc="19" dirty="0">
                              <a:solidFill>
                                <a:srgbClr val="000000"/>
                              </a:solidFill>
                              <a:latin typeface="Cambria Math" panose="02040503050406030204" pitchFamily="18" charset="0"/>
                              <a:ea typeface="Georgia" pitchFamily="34" charset="-122"/>
                              <a:cs typeface="Georgia" pitchFamily="34" charset="-120"/>
                            </a:rPr>
                            <m:t>𝜃</m:t>
                          </m:r>
                          <m:r>
                            <a:rPr lang="en-US" sz="1100" i="1" kern="0" spc="19" dirty="0">
                              <a:solidFill>
                                <a:srgbClr val="000000"/>
                              </a:solidFill>
                              <a:latin typeface="Cambria Math" panose="02040503050406030204" pitchFamily="18" charset="0"/>
                              <a:ea typeface="Georgia" pitchFamily="34" charset="-122"/>
                              <a:cs typeface="Georgia" pitchFamily="34" charset="-120"/>
                            </a:rPr>
                            <m:t>\</m:t>
                          </m:r>
                          <m:r>
                            <m:rPr>
                              <m:sty m:val="p"/>
                            </m:rPr>
                            <a:rPr lang="en-US" sz="1100" i="1" kern="0" spc="19" dirty="0">
                              <a:solidFill>
                                <a:srgbClr val="000000"/>
                              </a:solidFill>
                              <a:latin typeface="Cambria Math" panose="02040503050406030204" pitchFamily="18" charset="0"/>
                              <a:ea typeface="Georgia" pitchFamily="34" charset="-122"/>
                              <a:cs typeface="Georgia" pitchFamily="34" charset="-120"/>
                            </a:rPr>
                            <m:t>v</m:t>
                          </m:r>
                          <m:r>
                            <a:rPr lang="en-US" sz="1600" i="1" kern="0" spc="19" dirty="0">
                              <a:solidFill>
                                <a:srgbClr val="000000"/>
                              </a:solidFill>
                              <a:latin typeface="Cambria Math" panose="02040503050406030204" pitchFamily="18" charset="0"/>
                              <a:ea typeface="Georgia" pitchFamily="34" charset="-122"/>
                              <a:cs typeface="Georgia" pitchFamily="34" charset="-120"/>
                            </a:rPr>
                            <m:t>,</m:t>
                          </m:r>
                          <m:acc>
                            <m:accPr>
                              <m:chr m:val="̂"/>
                              <m:ctrlPr>
                                <a:rPr lang="en-US" sz="1600" i="1" kern="0" spc="19" dirty="0">
                                  <a:solidFill>
                                    <a:srgbClr val="000000"/>
                                  </a:solidFill>
                                  <a:latin typeface="Cambria Math" panose="02040503050406030204" pitchFamily="18" charset="0"/>
                                </a:rPr>
                              </m:ctrlPr>
                            </m:accPr>
                            <m:e>
                              <m:r>
                                <a:rPr lang="en-US" sz="1600" i="1" kern="0" spc="19" dirty="0">
                                  <a:solidFill>
                                    <a:srgbClr val="000000"/>
                                  </a:solidFill>
                                  <a:latin typeface="Cambria Math" panose="02040503050406030204" pitchFamily="18" charset="0"/>
                                  <a:ea typeface="Georgia" pitchFamily="34" charset="-122"/>
                                  <a:cs typeface="Georgia" pitchFamily="34" charset="-120"/>
                                </a:rPr>
                                <m:t>𝜃</m:t>
                              </m:r>
                            </m:e>
                          </m:acc>
                          <m:r>
                            <a:rPr lang="en-US" sz="1100" i="1" kern="0" spc="19" dirty="0">
                              <a:solidFill>
                                <a:srgbClr val="000000"/>
                              </a:solidFill>
                              <a:latin typeface="Cambria Math" panose="02040503050406030204" pitchFamily="18" charset="0"/>
                              <a:ea typeface="Georgia" pitchFamily="34" charset="-122"/>
                              <a:cs typeface="Georgia" pitchFamily="34" charset="-120"/>
                            </a:rPr>
                            <m:t>\</m:t>
                          </m:r>
                          <m:r>
                            <m:rPr>
                              <m:sty m:val="p"/>
                            </m:rPr>
                            <a:rPr lang="en-US" sz="1100" i="1" kern="0" spc="19" dirty="0">
                              <a:solidFill>
                                <a:srgbClr val="000000"/>
                              </a:solidFill>
                              <a:latin typeface="Cambria Math" panose="02040503050406030204" pitchFamily="18" charset="0"/>
                              <a:ea typeface="Georgia" pitchFamily="34" charset="-122"/>
                              <a:cs typeface="Georgia" pitchFamily="34" charset="-120"/>
                            </a:rPr>
                            <m:t>v</m:t>
                          </m:r>
                        </m:e>
                      </m:d>
                      <m:r>
                        <a:rPr lang="en-US" sz="1600" i="1" kern="0" spc="19" dirty="0">
                          <a:solidFill>
                            <a:srgbClr val="000000"/>
                          </a:solidFill>
                          <a:latin typeface="Cambria Math" panose="02040503050406030204" pitchFamily="18" charset="0"/>
                          <a:ea typeface="Georgia" pitchFamily="34" charset="-122"/>
                          <a:cs typeface="Georgia" pitchFamily="34" charset="-120"/>
                        </a:rPr>
                        <m:t>− </m:t>
                      </m:r>
                      <m:r>
                        <a:rPr lang="en-US" sz="1600" i="1" kern="0" spc="19" dirty="0">
                          <a:solidFill>
                            <a:srgbClr val="000000"/>
                          </a:solidFill>
                          <a:latin typeface="Cambria Math" panose="02040503050406030204" pitchFamily="18" charset="0"/>
                          <a:ea typeface="Georgia" pitchFamily="34" charset="-122"/>
                          <a:cs typeface="Georgia" pitchFamily="34" charset="-120"/>
                        </a:rPr>
                        <m:t>𝐽</m:t>
                      </m:r>
                      <m:r>
                        <a:rPr lang="en-US" sz="1100" i="1" kern="0" spc="19" baseline="30000" dirty="0">
                          <a:solidFill>
                            <a:srgbClr val="000000"/>
                          </a:solidFill>
                          <a:latin typeface="Cambria Math" panose="02040503050406030204" pitchFamily="18" charset="0"/>
                          <a:ea typeface="Georgia" pitchFamily="34" charset="-122"/>
                          <a:cs typeface="Georgia" pitchFamily="34" charset="-120"/>
                        </a:rPr>
                        <m:t>𝜋</m:t>
                      </m:r>
                      <m:r>
                        <a:rPr lang="en-US" sz="1100" i="1" kern="0" spc="19" baseline="30000" dirty="0" smtClean="0">
                          <a:solidFill>
                            <a:srgbClr val="000000"/>
                          </a:solidFill>
                          <a:latin typeface="Cambria Math" panose="02040503050406030204" pitchFamily="18" charset="0"/>
                          <a:ea typeface="Georgia" pitchFamily="34" charset="-122"/>
                          <a:cs typeface="Georgia" pitchFamily="34" charset="-120"/>
                        </a:rPr>
                        <m:t>∗</m:t>
                      </m:r>
                      <m:d>
                        <m:dPr>
                          <m:ctrlPr>
                            <a:rPr lang="en-US" sz="1600" i="1" kern="0" spc="19" dirty="0" smtClean="0">
                              <a:solidFill>
                                <a:srgbClr val="000000"/>
                              </a:solidFill>
                              <a:latin typeface="Cambria Math" panose="02040503050406030204" pitchFamily="18" charset="0"/>
                              <a:ea typeface="Georgia" pitchFamily="34" charset="-122"/>
                              <a:cs typeface="Georgia" pitchFamily="34" charset="-120"/>
                            </a:rPr>
                          </m:ctrlPr>
                        </m:dPr>
                        <m:e>
                          <m:r>
                            <a:rPr lang="en-US" sz="1600" i="1" kern="0" spc="19" dirty="0">
                              <a:solidFill>
                                <a:srgbClr val="000000"/>
                              </a:solidFill>
                              <a:latin typeface="Cambria Math" panose="02040503050406030204" pitchFamily="18" charset="0"/>
                              <a:ea typeface="Georgia" pitchFamily="34" charset="-122"/>
                              <a:cs typeface="Georgia" pitchFamily="34" charset="-120"/>
                            </a:rPr>
                            <m:t>𝜃</m:t>
                          </m:r>
                          <m:r>
                            <a:rPr lang="en-US" sz="1100" i="1" kern="0" spc="19" dirty="0">
                              <a:solidFill>
                                <a:srgbClr val="000000"/>
                              </a:solidFill>
                              <a:latin typeface="Cambria Math" panose="02040503050406030204" pitchFamily="18" charset="0"/>
                              <a:ea typeface="Georgia" pitchFamily="34" charset="-122"/>
                              <a:cs typeface="Georgia" pitchFamily="34" charset="-120"/>
                            </a:rPr>
                            <m:t>\</m:t>
                          </m:r>
                          <m:r>
                            <m:rPr>
                              <m:sty m:val="p"/>
                            </m:rPr>
                            <a:rPr lang="en-US" sz="1100" i="1" kern="0" spc="19" dirty="0">
                              <a:solidFill>
                                <a:srgbClr val="000000"/>
                              </a:solidFill>
                              <a:latin typeface="Cambria Math" panose="02040503050406030204" pitchFamily="18" charset="0"/>
                              <a:ea typeface="Georgia" pitchFamily="34" charset="-122"/>
                              <a:cs typeface="Georgia" pitchFamily="34" charset="-120"/>
                            </a:rPr>
                            <m:t>v</m:t>
                          </m:r>
                          <m:r>
                            <a:rPr lang="en-US" sz="1600" i="1" kern="0" spc="19" dirty="0">
                              <a:solidFill>
                                <a:srgbClr val="000000"/>
                              </a:solidFill>
                              <a:latin typeface="Cambria Math" panose="02040503050406030204" pitchFamily="18" charset="0"/>
                              <a:ea typeface="Georgia" pitchFamily="34" charset="-122"/>
                              <a:cs typeface="Georgia" pitchFamily="34" charset="-120"/>
                            </a:rPr>
                            <m:t>,</m:t>
                          </m:r>
                          <m:sSubSup>
                            <m:sSubSupPr>
                              <m:ctrlPr>
                                <a:rPr lang="en-US" sz="1600" i="1" kern="0" spc="19" dirty="0">
                                  <a:solidFill>
                                    <a:srgbClr val="000000"/>
                                  </a:solidFill>
                                  <a:latin typeface="Cambria Math" panose="02040503050406030204" pitchFamily="18" charset="0"/>
                                </a:rPr>
                              </m:ctrlPr>
                            </m:sSubSupPr>
                            <m:e>
                              <m:r>
                                <a:rPr lang="en-US" sz="1600" i="1" kern="0" spc="19" dirty="0">
                                  <a:solidFill>
                                    <a:srgbClr val="000000"/>
                                  </a:solidFill>
                                  <a:latin typeface="Cambria Math" panose="02040503050406030204" pitchFamily="18" charset="0"/>
                                  <a:ea typeface="Georgia" pitchFamily="34" charset="-122"/>
                                  <a:cs typeface="Georgia" pitchFamily="34" charset="-120"/>
                                </a:rPr>
                                <m:t>𝜃</m:t>
                              </m:r>
                            </m:e>
                            <m:sub>
                              <m:r>
                                <a:rPr lang="en-US" sz="1600" i="1" kern="0" spc="19" dirty="0">
                                  <a:solidFill>
                                    <a:srgbClr val="000000"/>
                                  </a:solidFill>
                                  <a:latin typeface="Cambria Math" panose="02040503050406030204" pitchFamily="18" charset="0"/>
                                </a:rPr>
                                <m:t>𝑣</m:t>
                              </m:r>
                            </m:sub>
                            <m:sup>
                              <m:r>
                                <a:rPr lang="en-US" sz="1600" b="0" i="1" kern="0" spc="19" dirty="0" smtClean="0">
                                  <a:solidFill>
                                    <a:srgbClr val="000000"/>
                                  </a:solidFill>
                                  <a:latin typeface="Cambria Math" panose="02040503050406030204" pitchFamily="18" charset="0"/>
                                </a:rPr>
                                <m:t>𝑗</m:t>
                              </m:r>
                            </m:sup>
                          </m:sSubSup>
                          <m:r>
                            <a:rPr lang="en-US" sz="1600" i="1" kern="0" spc="19" dirty="0">
                              <a:solidFill>
                                <a:srgbClr val="000000"/>
                              </a:solidFill>
                              <a:latin typeface="Cambria Math" panose="02040503050406030204" pitchFamily="18" charset="0"/>
                              <a:ea typeface="Georgia" pitchFamily="34" charset="-122"/>
                              <a:cs typeface="Georgia" pitchFamily="34" charset="-120"/>
                            </a:rPr>
                            <m:t>,</m:t>
                          </m:r>
                          <m:acc>
                            <m:accPr>
                              <m:chr m:val="̂"/>
                              <m:ctrlPr>
                                <a:rPr lang="en-US" sz="1600" i="1" kern="0" spc="19" dirty="0">
                                  <a:solidFill>
                                    <a:srgbClr val="000000"/>
                                  </a:solidFill>
                                  <a:latin typeface="Cambria Math" panose="02040503050406030204" pitchFamily="18" charset="0"/>
                                </a:rPr>
                              </m:ctrlPr>
                            </m:accPr>
                            <m:e>
                              <m:r>
                                <a:rPr lang="en-US" sz="1600" i="1" kern="0" spc="19" dirty="0">
                                  <a:solidFill>
                                    <a:srgbClr val="000000"/>
                                  </a:solidFill>
                                  <a:latin typeface="Cambria Math" panose="02040503050406030204" pitchFamily="18" charset="0"/>
                                  <a:ea typeface="Georgia" pitchFamily="34" charset="-122"/>
                                  <a:cs typeface="Georgia" pitchFamily="34" charset="-120"/>
                                </a:rPr>
                                <m:t>𝜃</m:t>
                              </m:r>
                            </m:e>
                          </m:acc>
                          <m:r>
                            <a:rPr lang="en-US" sz="1100" i="1" kern="0" spc="19" dirty="0">
                              <a:solidFill>
                                <a:srgbClr val="000000"/>
                              </a:solidFill>
                              <a:latin typeface="Cambria Math" panose="02040503050406030204" pitchFamily="18" charset="0"/>
                              <a:ea typeface="Georgia" pitchFamily="34" charset="-122"/>
                              <a:cs typeface="Georgia" pitchFamily="34" charset="-120"/>
                            </a:rPr>
                            <m:t>\</m:t>
                          </m:r>
                          <m:r>
                            <m:rPr>
                              <m:sty m:val="p"/>
                            </m:rPr>
                            <a:rPr lang="en-US" sz="1100" i="1" kern="0" spc="19" dirty="0">
                              <a:solidFill>
                                <a:srgbClr val="000000"/>
                              </a:solidFill>
                              <a:latin typeface="Cambria Math" panose="02040503050406030204" pitchFamily="18" charset="0"/>
                              <a:ea typeface="Georgia" pitchFamily="34" charset="-122"/>
                              <a:cs typeface="Georgia" pitchFamily="34" charset="-120"/>
                            </a:rPr>
                            <m:t>v</m:t>
                          </m:r>
                        </m:e>
                      </m:d>
                      <m:r>
                        <a:rPr lang="en-US" sz="1600" b="0" i="1" kern="0" spc="19" dirty="0" smtClean="0">
                          <a:solidFill>
                            <a:srgbClr val="000000"/>
                          </a:solidFill>
                          <a:latin typeface="Cambria Math" panose="02040503050406030204" pitchFamily="18" charset="0"/>
                          <a:ea typeface="Georgia" pitchFamily="34" charset="-122"/>
                          <a:cs typeface="Georgia" pitchFamily="34" charset="-120"/>
                        </a:rPr>
                        <m:t>]</m:t>
                      </m:r>
                    </m:oMath>
                  </a14:m>
                  <a:endParaRPr lang="en-US" sz="1400"/>
                </a:p>
              </p:txBody>
            </p:sp>
          </mc:Choice>
          <mc:Fallback xmlns="">
            <p:sp>
              <p:nvSpPr>
                <p:cNvPr id="34" name="Text 24">
                  <a:extLst>
                    <a:ext uri="{FF2B5EF4-FFF2-40B4-BE49-F238E27FC236}">
                      <a16:creationId xmlns:a16="http://schemas.microsoft.com/office/drawing/2014/main" id="{CD9B57BE-DBBA-D71E-1B5F-38A834DCE514}"/>
                    </a:ext>
                  </a:extLst>
                </p:cNvPr>
                <p:cNvSpPr>
                  <a:spLocks noRot="1" noChangeAspect="1" noMove="1" noResize="1" noEditPoints="1" noAdjustHandles="1" noChangeArrowheads="1" noChangeShapeType="1" noTextEdit="1"/>
                </p:cNvSpPr>
                <p:nvPr/>
              </p:nvSpPr>
              <p:spPr>
                <a:xfrm>
                  <a:off x="6592215" y="4268476"/>
                  <a:ext cx="6315684" cy="424369"/>
                </a:xfrm>
                <a:prstGeom prst="rect">
                  <a:avLst/>
                </a:prstGeom>
                <a:blipFill>
                  <a:blip r:embed="rId9"/>
                  <a:stretch>
                    <a:fillRect l="-1606" b="-25714"/>
                  </a:stretch>
                </a:blip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1" name="Text 1">
                <a:extLst>
                  <a:ext uri="{FF2B5EF4-FFF2-40B4-BE49-F238E27FC236}">
                    <a16:creationId xmlns:a16="http://schemas.microsoft.com/office/drawing/2014/main" id="{3B798E5D-FB94-7D3E-51DA-B09BEDB25CE3}"/>
                  </a:ext>
                </a:extLst>
              </p:cNvPr>
              <p:cNvSpPr/>
              <p:nvPr/>
            </p:nvSpPr>
            <p:spPr>
              <a:xfrm>
                <a:off x="548639" y="231854"/>
                <a:ext cx="11406701" cy="426708"/>
              </a:xfrm>
              <a:prstGeom prst="rect">
                <a:avLst/>
              </a:prstGeom>
              <a:noFill/>
              <a:ln/>
            </p:spPr>
            <p:txBody>
              <a:bodyPr wrap="square" lIns="16933" tIns="16933" rIns="16933" bIns="16933" rtlCol="0" anchor="t">
                <a:normAutofit fontScale="92500"/>
              </a:bodyPr>
              <a:lstStyle/>
              <a:p>
                <a:pPr>
                  <a:lnSpc>
                    <a:spcPct val="105000"/>
                  </a:lnSpc>
                </a:pPr>
                <a:r>
                  <a:rPr lang="en-US" sz="2800" kern="0" spc="-36">
                    <a:solidFill>
                      <a:srgbClr val="000000"/>
                    </a:solidFill>
                    <a:latin typeface="IBM Plex Serif" panose="02060503050406000203" pitchFamily="18" charset="77"/>
                    <a:ea typeface="Georgia" pitchFamily="34" charset="-122"/>
                    <a:cs typeface="Georgia" pitchFamily="34" charset="-120"/>
                  </a:rPr>
                  <a:t>Stated-preference survey </a:t>
                </a:r>
                <a14:m>
                  <m:oMath xmlns:m="http://schemas.openxmlformats.org/officeDocument/2006/math">
                    <m:r>
                      <a:rPr lang="en-US" sz="2800" i="1" kern="0" spc="-36" dirty="0">
                        <a:solidFill>
                          <a:srgbClr val="000000"/>
                        </a:solidFill>
                        <a:latin typeface="Cambria Math" panose="02040503050406030204" pitchFamily="18" charset="0"/>
                        <a:ea typeface="Georgia" pitchFamily="34" charset="-122"/>
                        <a:cs typeface="Georgia" pitchFamily="34" charset="-120"/>
                      </a:rPr>
                      <m:t>→</m:t>
                    </m:r>
                  </m:oMath>
                </a14:m>
                <a:r>
                  <a:rPr lang="en-US" sz="2800">
                    <a:latin typeface="IBM Plex Serif" panose="02060503050406000203" pitchFamily="18" charset="77"/>
                  </a:rPr>
                  <a:t> User Choice modeling</a:t>
                </a:r>
              </a:p>
            </p:txBody>
          </p:sp>
        </mc:Choice>
        <mc:Fallback xmlns="">
          <p:sp>
            <p:nvSpPr>
              <p:cNvPr id="41" name="Text 1">
                <a:extLst>
                  <a:ext uri="{FF2B5EF4-FFF2-40B4-BE49-F238E27FC236}">
                    <a16:creationId xmlns:a16="http://schemas.microsoft.com/office/drawing/2014/main" id="{3B798E5D-FB94-7D3E-51DA-B09BEDB25CE3}"/>
                  </a:ext>
                </a:extLst>
              </p:cNvPr>
              <p:cNvSpPr>
                <a:spLocks noRot="1" noChangeAspect="1" noMove="1" noResize="1" noEditPoints="1" noAdjustHandles="1" noChangeArrowheads="1" noChangeShapeType="1" noTextEdit="1"/>
              </p:cNvSpPr>
              <p:nvPr/>
            </p:nvSpPr>
            <p:spPr>
              <a:xfrm>
                <a:off x="548639" y="231854"/>
                <a:ext cx="11406701" cy="426708"/>
              </a:xfrm>
              <a:prstGeom prst="rect">
                <a:avLst/>
              </a:prstGeom>
              <a:blipFill>
                <a:blip r:embed="rId10"/>
                <a:stretch>
                  <a:fillRect l="-1669" t="-20588" b="-44118"/>
                </a:stretch>
              </a:blipFill>
              <a:ln/>
            </p:spPr>
            <p:txBody>
              <a:bodyPr/>
              <a:lstStyle/>
              <a:p>
                <a:r>
                  <a:rPr lang="en-US">
                    <a:noFill/>
                  </a:rPr>
                  <a:t> </a:t>
                </a:r>
              </a:p>
            </p:txBody>
          </p:sp>
        </mc:Fallback>
      </mc:AlternateContent>
      <p:sp>
        <p:nvSpPr>
          <p:cNvPr id="42" name="TextBox 41">
            <a:extLst>
              <a:ext uri="{FF2B5EF4-FFF2-40B4-BE49-F238E27FC236}">
                <a16:creationId xmlns:a16="http://schemas.microsoft.com/office/drawing/2014/main" id="{71765C4C-BF12-4300-1740-B873168F1B87}"/>
              </a:ext>
            </a:extLst>
          </p:cNvPr>
          <p:cNvSpPr txBox="1"/>
          <p:nvPr/>
        </p:nvSpPr>
        <p:spPr>
          <a:xfrm>
            <a:off x="10564009" y="4295426"/>
            <a:ext cx="1268667" cy="1077218"/>
          </a:xfrm>
          <a:prstGeom prst="rect">
            <a:avLst/>
          </a:prstGeom>
          <a:noFill/>
          <a:ln w="12700">
            <a:solidFill>
              <a:schemeClr val="accent2"/>
            </a:solidFill>
          </a:ln>
        </p:spPr>
        <p:txBody>
          <a:bodyPr wrap="square" rtlCol="0">
            <a:spAutoFit/>
          </a:bodyPr>
          <a:lstStyle/>
          <a:p>
            <a:r>
              <a:rPr lang="en-US" sz="1600"/>
              <a:t>From stated-preference user survey</a:t>
            </a:r>
          </a:p>
        </p:txBody>
      </p:sp>
      <p:sp>
        <p:nvSpPr>
          <p:cNvPr id="43" name="Shape 4">
            <a:extLst>
              <a:ext uri="{FF2B5EF4-FFF2-40B4-BE49-F238E27FC236}">
                <a16:creationId xmlns:a16="http://schemas.microsoft.com/office/drawing/2014/main" id="{52686BF3-A258-7480-7248-682689130D19}"/>
              </a:ext>
            </a:extLst>
          </p:cNvPr>
          <p:cNvSpPr/>
          <p:nvPr/>
        </p:nvSpPr>
        <p:spPr>
          <a:xfrm>
            <a:off x="680549" y="3014069"/>
            <a:ext cx="6217920" cy="6350"/>
          </a:xfrm>
          <a:prstGeom prst="rect">
            <a:avLst/>
          </a:prstGeom>
          <a:solidFill>
            <a:srgbClr val="CFAE70"/>
          </a:solidFill>
          <a:ln/>
        </p:spPr>
        <p:txBody>
          <a:bodyPr/>
          <a:lstStyle/>
          <a:p>
            <a:endParaRPr lang="en-US" sz="1200"/>
          </a:p>
        </p:txBody>
      </p:sp>
      <p:grpSp>
        <p:nvGrpSpPr>
          <p:cNvPr id="27" name="Group 26">
            <a:extLst>
              <a:ext uri="{FF2B5EF4-FFF2-40B4-BE49-F238E27FC236}">
                <a16:creationId xmlns:a16="http://schemas.microsoft.com/office/drawing/2014/main" id="{3F2DCBFA-2CB4-E5E7-B343-B2E7E958ED04}"/>
              </a:ext>
            </a:extLst>
          </p:cNvPr>
          <p:cNvGrpSpPr/>
          <p:nvPr/>
        </p:nvGrpSpPr>
        <p:grpSpPr>
          <a:xfrm>
            <a:off x="3595965" y="4761221"/>
            <a:ext cx="2901230" cy="383316"/>
            <a:chOff x="3586656" y="3567881"/>
            <a:chExt cx="2901230" cy="383316"/>
          </a:xfrm>
        </p:grpSpPr>
        <p:sp>
          <p:nvSpPr>
            <p:cNvPr id="2" name="Right Brace 1">
              <a:extLst>
                <a:ext uri="{FF2B5EF4-FFF2-40B4-BE49-F238E27FC236}">
                  <a16:creationId xmlns:a16="http://schemas.microsoft.com/office/drawing/2014/main" id="{5A014A77-2369-9946-E609-C59BE0C7E7B4}"/>
                </a:ext>
              </a:extLst>
            </p:cNvPr>
            <p:cNvSpPr/>
            <p:nvPr/>
          </p:nvSpPr>
          <p:spPr>
            <a:xfrm rot="5400000">
              <a:off x="4963850" y="2190687"/>
              <a:ext cx="146841" cy="2901230"/>
            </a:xfrm>
            <a:prstGeom prst="rightBrac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7622087-BAFE-EE6E-68A0-7A458E740A8C}"/>
                    </a:ext>
                  </a:extLst>
                </p:cNvPr>
                <p:cNvSpPr txBox="1"/>
                <p:nvPr/>
              </p:nvSpPr>
              <p:spPr>
                <a:xfrm>
                  <a:off x="3668510" y="3674198"/>
                  <a:ext cx="2780761" cy="276999"/>
                </a:xfrm>
                <a:prstGeom prst="rect">
                  <a:avLst/>
                </a:prstGeom>
                <a:noFill/>
              </p:spPr>
              <p:txBody>
                <a:bodyPr wrap="none" rtlCol="0">
                  <a:spAutoFit/>
                </a:bodyPr>
                <a:lstStyle/>
                <a:p>
                  <a:r>
                    <a:rPr lang="en-US" sz="1200">
                      <a:solidFill>
                        <a:schemeClr val="bg2">
                          <a:lumMod val="50000"/>
                        </a:schemeClr>
                      </a:solidFill>
                    </a:rPr>
                    <a:t>Marginal Utility of choice </a:t>
                  </a:r>
                  <a14:m>
                    <m:oMath xmlns:m="http://schemas.openxmlformats.org/officeDocument/2006/math">
                      <m:r>
                        <a:rPr lang="en-US" sz="1200" i="1" kern="0" spc="19" dirty="0">
                          <a:solidFill>
                            <a:srgbClr val="000000"/>
                          </a:solidFill>
                          <a:latin typeface="Cambria Math" panose="02040503050406030204" pitchFamily="18" charset="0"/>
                          <a:ea typeface="Georgia" pitchFamily="34" charset="-122"/>
                          <a:cs typeface="Georgia" pitchFamily="34" charset="-120"/>
                        </a:rPr>
                        <m:t>𝜃</m:t>
                      </m:r>
                      <m:r>
                        <a:rPr lang="en-US" sz="1000" i="1" kern="0" spc="19" dirty="0">
                          <a:solidFill>
                            <a:srgbClr val="000000"/>
                          </a:solidFill>
                          <a:latin typeface="Cambria Math" panose="02040503050406030204" pitchFamily="18" charset="0"/>
                          <a:ea typeface="Georgia" pitchFamily="34" charset="-122"/>
                          <a:cs typeface="Georgia" pitchFamily="34" charset="-120"/>
                        </a:rPr>
                        <m:t>𝑣</m:t>
                      </m:r>
                    </m:oMath>
                  </a14:m>
                  <a:r>
                    <a:rPr lang="en-US" sz="1200">
                      <a:solidFill>
                        <a:schemeClr val="bg2">
                          <a:lumMod val="50000"/>
                        </a:schemeClr>
                      </a:solidFill>
                    </a:rPr>
                    <a:t> to operator</a:t>
                  </a:r>
                </a:p>
              </p:txBody>
            </p:sp>
          </mc:Choice>
          <mc:Fallback xmlns="">
            <p:sp>
              <p:nvSpPr>
                <p:cNvPr id="25" name="TextBox 24">
                  <a:extLst>
                    <a:ext uri="{FF2B5EF4-FFF2-40B4-BE49-F238E27FC236}">
                      <a16:creationId xmlns:a16="http://schemas.microsoft.com/office/drawing/2014/main" id="{B7622087-BAFE-EE6E-68A0-7A458E740A8C}"/>
                    </a:ext>
                  </a:extLst>
                </p:cNvPr>
                <p:cNvSpPr txBox="1">
                  <a:spLocks noRot="1" noChangeAspect="1" noMove="1" noResize="1" noEditPoints="1" noAdjustHandles="1" noChangeArrowheads="1" noChangeShapeType="1" noTextEdit="1"/>
                </p:cNvSpPr>
                <p:nvPr/>
              </p:nvSpPr>
              <p:spPr>
                <a:xfrm>
                  <a:off x="3668510" y="3674198"/>
                  <a:ext cx="2780761" cy="276999"/>
                </a:xfrm>
                <a:prstGeom prst="rect">
                  <a:avLst/>
                </a:prstGeom>
                <a:blipFill>
                  <a:blip r:embed="rId11"/>
                  <a:stretch>
                    <a:fillRect b="-1304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CD407A4-81BF-A27C-4D1A-5A8CB0EEEA51}"/>
                  </a:ext>
                </a:extLst>
              </p:cNvPr>
              <p:cNvSpPr txBox="1"/>
              <p:nvPr/>
            </p:nvSpPr>
            <p:spPr>
              <a:xfrm>
                <a:off x="615076" y="3450725"/>
                <a:ext cx="1670775" cy="523220"/>
              </a:xfrm>
              <a:prstGeom prst="rect">
                <a:avLst/>
              </a:prstGeom>
              <a:noFill/>
            </p:spPr>
            <p:txBody>
              <a:bodyPr wrap="square" rtlCol="0">
                <a:spAutoFit/>
              </a:bodyPr>
              <a:lstStyle/>
              <a:p>
                <a:r>
                  <a:rPr lang="en-US" sz="1400">
                    <a:solidFill>
                      <a:schemeClr val="bg2">
                        <a:lumMod val="50000"/>
                      </a:schemeClr>
                    </a:solidFill>
                  </a:rPr>
                  <a:t>(value of choice </a:t>
                </a:r>
                <a14:m>
                  <m:oMath xmlns:m="http://schemas.openxmlformats.org/officeDocument/2006/math">
                    <m:r>
                      <a:rPr lang="en-US" sz="1400" i="1" kern="0" spc="19" dirty="0">
                        <a:solidFill>
                          <a:schemeClr val="bg2">
                            <a:lumMod val="50000"/>
                          </a:schemeClr>
                        </a:solidFill>
                        <a:latin typeface="Cambria Math" panose="02040503050406030204" pitchFamily="18" charset="0"/>
                        <a:ea typeface="Georgia" pitchFamily="34" charset="-122"/>
                        <a:cs typeface="Georgia" pitchFamily="34" charset="-120"/>
                      </a:rPr>
                      <m:t>𝜃</m:t>
                    </m:r>
                    <m:r>
                      <a:rPr lang="en-US" sz="1050" i="1" kern="0" spc="19" dirty="0">
                        <a:solidFill>
                          <a:schemeClr val="bg2">
                            <a:lumMod val="50000"/>
                          </a:schemeClr>
                        </a:solidFill>
                        <a:latin typeface="Cambria Math" panose="02040503050406030204" pitchFamily="18" charset="0"/>
                        <a:ea typeface="Georgia" pitchFamily="34" charset="-122"/>
                        <a:cs typeface="Georgia" pitchFamily="34" charset="-120"/>
                      </a:rPr>
                      <m:t>𝑣</m:t>
                    </m:r>
                  </m:oMath>
                </a14:m>
                <a:r>
                  <a:rPr lang="en-US" sz="1400">
                    <a:solidFill>
                      <a:schemeClr val="bg2">
                        <a:lumMod val="50000"/>
                      </a:schemeClr>
                    </a:solidFill>
                  </a:rPr>
                  <a:t> to user) </a:t>
                </a:r>
              </a:p>
            </p:txBody>
          </p:sp>
        </mc:Choice>
        <mc:Fallback xmlns="">
          <p:sp>
            <p:nvSpPr>
              <p:cNvPr id="35" name="TextBox 34">
                <a:extLst>
                  <a:ext uri="{FF2B5EF4-FFF2-40B4-BE49-F238E27FC236}">
                    <a16:creationId xmlns:a16="http://schemas.microsoft.com/office/drawing/2014/main" id="{1CD407A4-81BF-A27C-4D1A-5A8CB0EEEA51}"/>
                  </a:ext>
                </a:extLst>
              </p:cNvPr>
              <p:cNvSpPr txBox="1">
                <a:spLocks noRot="1" noChangeAspect="1" noMove="1" noResize="1" noEditPoints="1" noAdjustHandles="1" noChangeArrowheads="1" noChangeShapeType="1" noTextEdit="1"/>
              </p:cNvSpPr>
              <p:nvPr/>
            </p:nvSpPr>
            <p:spPr>
              <a:xfrm>
                <a:off x="615076" y="3450725"/>
                <a:ext cx="1670775" cy="523220"/>
              </a:xfrm>
              <a:prstGeom prst="rect">
                <a:avLst/>
              </a:prstGeom>
              <a:blipFill>
                <a:blip r:embed="rId12"/>
                <a:stretch>
                  <a:fillRect l="-758" t="-2381" b="-14286"/>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E360A98C-7DD5-407E-5850-C7224D94C77B}"/>
              </a:ext>
            </a:extLst>
          </p:cNvPr>
          <p:cNvSpPr txBox="1"/>
          <p:nvPr/>
        </p:nvSpPr>
        <p:spPr>
          <a:xfrm>
            <a:off x="5253452" y="4055609"/>
            <a:ext cx="1657570" cy="307777"/>
          </a:xfrm>
          <a:prstGeom prst="rect">
            <a:avLst/>
          </a:prstGeom>
          <a:noFill/>
        </p:spPr>
        <p:txBody>
          <a:bodyPr wrap="square" rtlCol="0">
            <a:spAutoFit/>
          </a:bodyPr>
          <a:lstStyle/>
          <a:p>
            <a:r>
              <a:rPr lang="en-US" sz="1400">
                <a:solidFill>
                  <a:schemeClr val="bg2">
                    <a:lumMod val="50000"/>
                  </a:schemeClr>
                </a:solidFill>
              </a:rPr>
              <a:t>Current choice</a:t>
            </a:r>
          </a:p>
        </p:txBody>
      </p:sp>
      <p:cxnSp>
        <p:nvCxnSpPr>
          <p:cNvPr id="38" name="Straight Arrow Connector 37">
            <a:extLst>
              <a:ext uri="{FF2B5EF4-FFF2-40B4-BE49-F238E27FC236}">
                <a16:creationId xmlns:a16="http://schemas.microsoft.com/office/drawing/2014/main" id="{44268448-1701-EC5F-E6D1-AECBF4E5F8EE}"/>
              </a:ext>
            </a:extLst>
          </p:cNvPr>
          <p:cNvCxnSpPr>
            <a:cxnSpLocks/>
          </p:cNvCxnSpPr>
          <p:nvPr/>
        </p:nvCxnSpPr>
        <p:spPr>
          <a:xfrm>
            <a:off x="5854324" y="4283316"/>
            <a:ext cx="0" cy="212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89" name="Group 88">
            <a:extLst>
              <a:ext uri="{FF2B5EF4-FFF2-40B4-BE49-F238E27FC236}">
                <a16:creationId xmlns:a16="http://schemas.microsoft.com/office/drawing/2014/main" id="{4E771C5E-0583-BB72-F091-D5039E6DE546}"/>
              </a:ext>
            </a:extLst>
          </p:cNvPr>
          <p:cNvGrpSpPr/>
          <p:nvPr/>
        </p:nvGrpSpPr>
        <p:grpSpPr>
          <a:xfrm>
            <a:off x="8472054" y="256801"/>
            <a:ext cx="2511345" cy="2578150"/>
            <a:chOff x="8437538" y="341847"/>
            <a:chExt cx="2511345" cy="2578150"/>
          </a:xfrm>
        </p:grpSpPr>
        <p:grpSp>
          <p:nvGrpSpPr>
            <p:cNvPr id="51" name="Group 50">
              <a:extLst>
                <a:ext uri="{FF2B5EF4-FFF2-40B4-BE49-F238E27FC236}">
                  <a16:creationId xmlns:a16="http://schemas.microsoft.com/office/drawing/2014/main" id="{F130200A-1F43-5793-2E17-3B51952ADB87}"/>
                </a:ext>
              </a:extLst>
            </p:cNvPr>
            <p:cNvGrpSpPr/>
            <p:nvPr/>
          </p:nvGrpSpPr>
          <p:grpSpPr>
            <a:xfrm>
              <a:off x="9026797" y="341847"/>
              <a:ext cx="1922086" cy="2578150"/>
              <a:chOff x="13769921" y="877211"/>
              <a:chExt cx="3731659" cy="5597477"/>
            </a:xfrm>
            <a:effectLst/>
          </p:grpSpPr>
          <p:sp>
            <p:nvSpPr>
              <p:cNvPr id="52" name="Shape 7">
                <a:extLst>
                  <a:ext uri="{FF2B5EF4-FFF2-40B4-BE49-F238E27FC236}">
                    <a16:creationId xmlns:a16="http://schemas.microsoft.com/office/drawing/2014/main" id="{CDF7C727-B129-2D91-A7B0-CD355E108BCB}"/>
                  </a:ext>
                </a:extLst>
              </p:cNvPr>
              <p:cNvSpPr/>
              <p:nvPr/>
            </p:nvSpPr>
            <p:spPr>
              <a:xfrm>
                <a:off x="13769921" y="877211"/>
                <a:ext cx="3731659" cy="5597477"/>
              </a:xfrm>
              <a:prstGeom prst="roundRect">
                <a:avLst>
                  <a:gd name="adj" fmla="val 6667"/>
                </a:avLst>
              </a:prstGeom>
              <a:solidFill>
                <a:srgbClr val="FFFFFF"/>
              </a:solidFill>
              <a:ln w="10583">
                <a:solidFill>
                  <a:srgbClr val="B69A5A"/>
                </a:solidFill>
                <a:prstDash val="solid"/>
              </a:ln>
              <a:effectLst>
                <a:outerShdw blurRad="285750" dist="114300" dir="5400000" algn="bl" rotWithShape="0">
                  <a:srgbClr val="000000">
                    <a:alpha val="6000"/>
                  </a:srgbClr>
                </a:outerShdw>
              </a:effectLst>
            </p:spPr>
            <p:txBody>
              <a:bodyPr/>
              <a:lstStyle/>
              <a:p>
                <a:endParaRPr lang="en-US" sz="1600"/>
              </a:p>
            </p:txBody>
          </p:sp>
          <p:sp>
            <p:nvSpPr>
              <p:cNvPr id="53" name="Shape 8">
                <a:extLst>
                  <a:ext uri="{FF2B5EF4-FFF2-40B4-BE49-F238E27FC236}">
                    <a16:creationId xmlns:a16="http://schemas.microsoft.com/office/drawing/2014/main" id="{C3089889-AB66-EA65-63F5-6483E898E2BE}"/>
                  </a:ext>
                </a:extLst>
              </p:cNvPr>
              <p:cNvSpPr/>
              <p:nvPr/>
            </p:nvSpPr>
            <p:spPr>
              <a:xfrm>
                <a:off x="13984913" y="1429877"/>
                <a:ext cx="3301674" cy="7390"/>
              </a:xfrm>
              <a:prstGeom prst="rect">
                <a:avLst/>
              </a:prstGeom>
              <a:solidFill>
                <a:srgbClr val="CFAE70"/>
              </a:solidFill>
              <a:ln/>
            </p:spPr>
            <p:txBody>
              <a:bodyPr/>
              <a:lstStyle/>
              <a:p>
                <a:endParaRPr lang="en-US" sz="1600"/>
              </a:p>
            </p:txBody>
          </p:sp>
          <p:sp>
            <p:nvSpPr>
              <p:cNvPr id="54" name="Text 9">
                <a:extLst>
                  <a:ext uri="{FF2B5EF4-FFF2-40B4-BE49-F238E27FC236}">
                    <a16:creationId xmlns:a16="http://schemas.microsoft.com/office/drawing/2014/main" id="{5E5493DE-6742-E394-60E5-DB6442A412E0}"/>
                  </a:ext>
                </a:extLst>
              </p:cNvPr>
              <p:cNvSpPr/>
              <p:nvPr/>
            </p:nvSpPr>
            <p:spPr>
              <a:xfrm>
                <a:off x="13984913" y="1070748"/>
                <a:ext cx="3400724" cy="305919"/>
              </a:xfrm>
              <a:prstGeom prst="rect">
                <a:avLst/>
              </a:prstGeom>
              <a:noFill/>
              <a:ln/>
            </p:spPr>
            <p:txBody>
              <a:bodyPr wrap="square" lIns="25400" tIns="25400" rIns="25400" bIns="25400" rtlCol="0" anchor="t">
                <a:noAutofit/>
              </a:bodyPr>
              <a:lstStyle/>
              <a:p>
                <a:pPr marL="0" indent="0" algn="l">
                  <a:lnSpc>
                    <a:spcPct val="150000"/>
                  </a:lnSpc>
                  <a:buNone/>
                </a:pPr>
                <a:r>
                  <a:rPr lang="en-US" sz="800">
                    <a:solidFill>
                      <a:srgbClr val="000000"/>
                    </a:solidFill>
                    <a:latin typeface="Georgia" pitchFamily="34" charset="0"/>
                    <a:ea typeface="Georgia" pitchFamily="34" charset="-122"/>
                    <a:cs typeface="Georgia" pitchFamily="34" charset="-120"/>
                  </a:rPr>
                  <a:t>Select &amp; charge</a:t>
                </a:r>
                <a:endParaRPr lang="en-US" sz="800"/>
              </a:p>
            </p:txBody>
          </p:sp>
          <p:sp>
            <p:nvSpPr>
              <p:cNvPr id="55" name="Text 10">
                <a:extLst>
                  <a:ext uri="{FF2B5EF4-FFF2-40B4-BE49-F238E27FC236}">
                    <a16:creationId xmlns:a16="http://schemas.microsoft.com/office/drawing/2014/main" id="{BAE065C4-37C6-4AC3-16D9-50DD3C3365B7}"/>
                  </a:ext>
                </a:extLst>
              </p:cNvPr>
              <p:cNvSpPr/>
              <p:nvPr/>
            </p:nvSpPr>
            <p:spPr>
              <a:xfrm>
                <a:off x="13984913" y="1596740"/>
                <a:ext cx="3400724" cy="196124"/>
              </a:xfrm>
              <a:prstGeom prst="rect">
                <a:avLst/>
              </a:prstGeom>
              <a:noFill/>
              <a:ln/>
            </p:spPr>
            <p:txBody>
              <a:bodyPr wrap="square" lIns="25400" tIns="25400" rIns="25400" bIns="25400" rtlCol="0" anchor="t">
                <a:noAutofit/>
              </a:bodyPr>
              <a:lstStyle/>
              <a:p>
                <a:pPr marL="0" indent="0" algn="l">
                  <a:lnSpc>
                    <a:spcPct val="150000"/>
                  </a:lnSpc>
                  <a:buNone/>
                </a:pPr>
                <a:r>
                  <a:rPr lang="en-US" sz="600" kern="0" spc="127">
                    <a:solidFill>
                      <a:srgbClr val="807968"/>
                    </a:solidFill>
                    <a:latin typeface="Arial" pitchFamily="34" charset="0"/>
                    <a:ea typeface="Arial" pitchFamily="34" charset="-122"/>
                    <a:cs typeface="Arial" pitchFamily="34" charset="-120"/>
                  </a:rPr>
                  <a:t>YOUR REQUEST</a:t>
                </a:r>
                <a:endParaRPr lang="en-US" sz="600"/>
              </a:p>
            </p:txBody>
          </p:sp>
          <p:sp>
            <p:nvSpPr>
              <p:cNvPr id="56" name="Shape 11">
                <a:extLst>
                  <a:ext uri="{FF2B5EF4-FFF2-40B4-BE49-F238E27FC236}">
                    <a16:creationId xmlns:a16="http://schemas.microsoft.com/office/drawing/2014/main" id="{860D6F9A-41EA-DB5B-FF5E-07ED91762C0E}"/>
                  </a:ext>
                </a:extLst>
              </p:cNvPr>
              <p:cNvSpPr/>
              <p:nvPr/>
            </p:nvSpPr>
            <p:spPr>
              <a:xfrm>
                <a:off x="13984913" y="1899172"/>
                <a:ext cx="3301674" cy="609828"/>
              </a:xfrm>
              <a:prstGeom prst="rect">
                <a:avLst/>
              </a:prstGeom>
              <a:solidFill>
                <a:srgbClr val="F5ECD7"/>
              </a:solidFill>
              <a:ln w="10583">
                <a:solidFill>
                  <a:srgbClr val="CFAE70"/>
                </a:solidFill>
                <a:prstDash val="solid"/>
              </a:ln>
            </p:spPr>
            <p:txBody>
              <a:bodyPr/>
              <a:lstStyle/>
              <a:p>
                <a:endParaRPr lang="en-US" sz="1600"/>
              </a:p>
            </p:txBody>
          </p:sp>
          <p:sp>
            <p:nvSpPr>
              <p:cNvPr id="59" name="Text 12">
                <a:extLst>
                  <a:ext uri="{FF2B5EF4-FFF2-40B4-BE49-F238E27FC236}">
                    <a16:creationId xmlns:a16="http://schemas.microsoft.com/office/drawing/2014/main" id="{55804AED-4046-C8A8-5EA0-51A073EA0CD2}"/>
                  </a:ext>
                </a:extLst>
              </p:cNvPr>
              <p:cNvSpPr/>
              <p:nvPr/>
            </p:nvSpPr>
            <p:spPr>
              <a:xfrm>
                <a:off x="14116884" y="2012915"/>
                <a:ext cx="2789780"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80% SoC by 4:00 PM</a:t>
                </a:r>
                <a:endParaRPr lang="en-US" sz="800"/>
              </a:p>
            </p:txBody>
          </p:sp>
          <p:sp>
            <p:nvSpPr>
              <p:cNvPr id="62" name="Text 14">
                <a:extLst>
                  <a:ext uri="{FF2B5EF4-FFF2-40B4-BE49-F238E27FC236}">
                    <a16:creationId xmlns:a16="http://schemas.microsoft.com/office/drawing/2014/main" id="{1D3D69D9-4523-6B80-0054-811B57ECB159}"/>
                  </a:ext>
                </a:extLst>
              </p:cNvPr>
              <p:cNvSpPr/>
              <p:nvPr/>
            </p:nvSpPr>
            <p:spPr>
              <a:xfrm>
                <a:off x="16606127" y="2020233"/>
                <a:ext cx="603773" cy="360057"/>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63" name="Text 15">
                <a:extLst>
                  <a:ext uri="{FF2B5EF4-FFF2-40B4-BE49-F238E27FC236}">
                    <a16:creationId xmlns:a16="http://schemas.microsoft.com/office/drawing/2014/main" id="{5CFA7DEF-B004-E262-242E-673DDD8F57CC}"/>
                  </a:ext>
                </a:extLst>
              </p:cNvPr>
              <p:cNvSpPr/>
              <p:nvPr/>
            </p:nvSpPr>
            <p:spPr>
              <a:xfrm>
                <a:off x="13984913" y="2668471"/>
                <a:ext cx="3400724" cy="196124"/>
              </a:xfrm>
              <a:prstGeom prst="rect">
                <a:avLst/>
              </a:prstGeom>
              <a:noFill/>
              <a:ln/>
            </p:spPr>
            <p:txBody>
              <a:bodyPr wrap="square" lIns="25400" tIns="25400" rIns="25400" bIns="25400" rtlCol="0" anchor="t">
                <a:noAutofit/>
              </a:bodyPr>
              <a:lstStyle/>
              <a:p>
                <a:pPr marL="0" indent="0" algn="l">
                  <a:lnSpc>
                    <a:spcPct val="150000"/>
                  </a:lnSpc>
                  <a:buNone/>
                </a:pPr>
                <a:r>
                  <a:rPr lang="en-US" sz="600" kern="0" spc="127">
                    <a:solidFill>
                      <a:srgbClr val="807968"/>
                    </a:solidFill>
                    <a:latin typeface="Arial" pitchFamily="34" charset="0"/>
                    <a:ea typeface="Arial" pitchFamily="34" charset="-122"/>
                    <a:cs typeface="Arial" pitchFamily="34" charset="-120"/>
                  </a:rPr>
                  <a:t>SUGGESTED</a:t>
                </a:r>
                <a:endParaRPr lang="en-US" sz="600"/>
              </a:p>
            </p:txBody>
          </p:sp>
          <p:sp>
            <p:nvSpPr>
              <p:cNvPr id="64" name="Shape 16">
                <a:extLst>
                  <a:ext uri="{FF2B5EF4-FFF2-40B4-BE49-F238E27FC236}">
                    <a16:creationId xmlns:a16="http://schemas.microsoft.com/office/drawing/2014/main" id="{658BB1D9-D6D9-5FB5-9B9E-DF6A669BBCE1}"/>
                  </a:ext>
                </a:extLst>
              </p:cNvPr>
              <p:cNvSpPr/>
              <p:nvPr/>
            </p:nvSpPr>
            <p:spPr>
              <a:xfrm>
                <a:off x="13984913" y="2970903"/>
                <a:ext cx="3301674" cy="609828"/>
              </a:xfrm>
              <a:prstGeom prst="rect">
                <a:avLst/>
              </a:prstGeom>
              <a:ln w="10583">
                <a:solidFill>
                  <a:srgbClr val="E6E0D2"/>
                </a:solidFill>
                <a:prstDash val="solid"/>
              </a:ln>
            </p:spPr>
            <p:txBody>
              <a:bodyPr/>
              <a:lstStyle/>
              <a:p>
                <a:endParaRPr lang="en-US" sz="1600"/>
              </a:p>
            </p:txBody>
          </p:sp>
          <p:sp>
            <p:nvSpPr>
              <p:cNvPr id="65" name="Text 17">
                <a:extLst>
                  <a:ext uri="{FF2B5EF4-FFF2-40B4-BE49-F238E27FC236}">
                    <a16:creationId xmlns:a16="http://schemas.microsoft.com/office/drawing/2014/main" id="{6C1489E0-57A7-C3A4-4F63-A87AA93A17AE}"/>
                  </a:ext>
                </a:extLst>
              </p:cNvPr>
              <p:cNvSpPr/>
              <p:nvPr/>
            </p:nvSpPr>
            <p:spPr>
              <a:xfrm>
                <a:off x="14116884" y="3084647"/>
                <a:ext cx="2675722"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70% SoC by 4:00 PM</a:t>
                </a:r>
                <a:endParaRPr lang="en-US" sz="800"/>
              </a:p>
            </p:txBody>
          </p:sp>
          <p:sp>
            <p:nvSpPr>
              <p:cNvPr id="66" name="Text 19">
                <a:extLst>
                  <a:ext uri="{FF2B5EF4-FFF2-40B4-BE49-F238E27FC236}">
                    <a16:creationId xmlns:a16="http://schemas.microsoft.com/office/drawing/2014/main" id="{A5A2FFCE-DBE3-5A2F-8037-CEC086A871E4}"/>
                  </a:ext>
                </a:extLst>
              </p:cNvPr>
              <p:cNvSpPr/>
              <p:nvPr/>
            </p:nvSpPr>
            <p:spPr>
              <a:xfrm>
                <a:off x="16747042" y="3015406"/>
                <a:ext cx="603773"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67" name="Shape 20">
                <a:extLst>
                  <a:ext uri="{FF2B5EF4-FFF2-40B4-BE49-F238E27FC236}">
                    <a16:creationId xmlns:a16="http://schemas.microsoft.com/office/drawing/2014/main" id="{EEF75ABB-F4E9-A6A8-AC74-35AA9B36E62F}"/>
                  </a:ext>
                </a:extLst>
              </p:cNvPr>
              <p:cNvSpPr/>
              <p:nvPr/>
            </p:nvSpPr>
            <p:spPr>
              <a:xfrm>
                <a:off x="13984913" y="3700364"/>
                <a:ext cx="3301674" cy="609828"/>
              </a:xfrm>
              <a:prstGeom prst="rect">
                <a:avLst/>
              </a:prstGeom>
              <a:ln w="10583">
                <a:solidFill>
                  <a:srgbClr val="E6E0D2"/>
                </a:solidFill>
                <a:prstDash val="solid"/>
              </a:ln>
            </p:spPr>
            <p:txBody>
              <a:bodyPr/>
              <a:lstStyle/>
              <a:p>
                <a:endParaRPr lang="en-US" sz="1600"/>
              </a:p>
            </p:txBody>
          </p:sp>
          <p:sp>
            <p:nvSpPr>
              <p:cNvPr id="68" name="Text 21">
                <a:extLst>
                  <a:ext uri="{FF2B5EF4-FFF2-40B4-BE49-F238E27FC236}">
                    <a16:creationId xmlns:a16="http://schemas.microsoft.com/office/drawing/2014/main" id="{EA2B9D85-8CD2-05E9-3746-1E64F572ED3B}"/>
                  </a:ext>
                </a:extLst>
              </p:cNvPr>
              <p:cNvSpPr/>
              <p:nvPr/>
            </p:nvSpPr>
            <p:spPr>
              <a:xfrm>
                <a:off x="14116884" y="3814107"/>
                <a:ext cx="2675722"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80% SoC by 4:30 PM</a:t>
                </a:r>
                <a:endParaRPr lang="en-US" sz="800"/>
              </a:p>
            </p:txBody>
          </p:sp>
          <p:sp>
            <p:nvSpPr>
              <p:cNvPr id="69" name="Shape 24">
                <a:extLst>
                  <a:ext uri="{FF2B5EF4-FFF2-40B4-BE49-F238E27FC236}">
                    <a16:creationId xmlns:a16="http://schemas.microsoft.com/office/drawing/2014/main" id="{CE7BAE93-D74D-AEE6-AC12-2E168B029255}"/>
                  </a:ext>
                </a:extLst>
              </p:cNvPr>
              <p:cNvSpPr/>
              <p:nvPr/>
            </p:nvSpPr>
            <p:spPr>
              <a:xfrm>
                <a:off x="13984913" y="4429824"/>
                <a:ext cx="3301674" cy="609828"/>
              </a:xfrm>
              <a:prstGeom prst="rect">
                <a:avLst/>
              </a:prstGeom>
              <a:ln w="10583">
                <a:solidFill>
                  <a:srgbClr val="E6E0D2"/>
                </a:solidFill>
                <a:prstDash val="solid"/>
              </a:ln>
            </p:spPr>
            <p:txBody>
              <a:bodyPr/>
              <a:lstStyle/>
              <a:p>
                <a:endParaRPr lang="en-US" sz="1600"/>
              </a:p>
            </p:txBody>
          </p:sp>
          <p:sp>
            <p:nvSpPr>
              <p:cNvPr id="70" name="Text 25">
                <a:extLst>
                  <a:ext uri="{FF2B5EF4-FFF2-40B4-BE49-F238E27FC236}">
                    <a16:creationId xmlns:a16="http://schemas.microsoft.com/office/drawing/2014/main" id="{6E9D90BE-2338-C2F7-0950-2F9937F67ED2}"/>
                  </a:ext>
                </a:extLst>
              </p:cNvPr>
              <p:cNvSpPr/>
              <p:nvPr/>
            </p:nvSpPr>
            <p:spPr>
              <a:xfrm>
                <a:off x="14116884" y="4543568"/>
                <a:ext cx="2765066" cy="246010"/>
              </a:xfrm>
              <a:prstGeom prst="rect">
                <a:avLst/>
              </a:prstGeom>
              <a:noFill/>
              <a:ln/>
            </p:spPr>
            <p:txBody>
              <a:bodyPr wrap="square" lIns="25400" tIns="25400" rIns="25400" bIns="25400" rtlCol="0" anchor="t">
                <a:noAutofit/>
              </a:bodyPr>
              <a:lstStyle/>
              <a:p>
                <a:pPr marL="0" indent="0" algn="l">
                  <a:lnSpc>
                    <a:spcPct val="150000"/>
                  </a:lnSpc>
                  <a:buNone/>
                </a:pPr>
                <a:r>
                  <a:rPr lang="en-US" sz="800" b="1">
                    <a:solidFill>
                      <a:srgbClr val="000000"/>
                    </a:solidFill>
                    <a:latin typeface="Georgia" pitchFamily="34" charset="0"/>
                    <a:ea typeface="Georgia" pitchFamily="34" charset="-122"/>
                    <a:cs typeface="Georgia" pitchFamily="34" charset="-120"/>
                  </a:rPr>
                  <a:t>60% SoC by 5:30 PM</a:t>
                </a:r>
                <a:endParaRPr lang="en-US" sz="800"/>
              </a:p>
            </p:txBody>
          </p:sp>
          <p:sp>
            <p:nvSpPr>
              <p:cNvPr id="71" name="Text 27">
                <a:extLst>
                  <a:ext uri="{FF2B5EF4-FFF2-40B4-BE49-F238E27FC236}">
                    <a16:creationId xmlns:a16="http://schemas.microsoft.com/office/drawing/2014/main" id="{893AE824-1D17-758D-BE13-7E8DCFEAD8E2}"/>
                  </a:ext>
                </a:extLst>
              </p:cNvPr>
              <p:cNvSpPr/>
              <p:nvPr/>
            </p:nvSpPr>
            <p:spPr>
              <a:xfrm>
                <a:off x="16870519" y="4585023"/>
                <a:ext cx="339381" cy="325919"/>
              </a:xfrm>
              <a:prstGeom prst="rect">
                <a:avLst/>
              </a:prstGeom>
              <a:noFill/>
              <a:ln/>
            </p:spPr>
            <p:txBody>
              <a:bodyPr wrap="square" lIns="25400" tIns="25400" rIns="25400" bIns="25400" rtlCol="0" anchor="t">
                <a:noAutofit/>
              </a:bodyPr>
              <a:lstStyle/>
              <a:p>
                <a:pPr marL="0" indent="0" algn="l">
                  <a:lnSpc>
                    <a:spcPct val="150000"/>
                  </a:lnSpc>
                  <a:buNone/>
                </a:pPr>
                <a:endParaRPr lang="en-US" sz="700"/>
              </a:p>
            </p:txBody>
          </p:sp>
          <p:sp>
            <p:nvSpPr>
              <p:cNvPr id="72" name="Shape 28">
                <a:extLst>
                  <a:ext uri="{FF2B5EF4-FFF2-40B4-BE49-F238E27FC236}">
                    <a16:creationId xmlns:a16="http://schemas.microsoft.com/office/drawing/2014/main" id="{DBBACD95-3C88-9EF8-37EA-4DA4DEE3A7FD}"/>
                  </a:ext>
                </a:extLst>
              </p:cNvPr>
              <p:cNvSpPr/>
              <p:nvPr/>
            </p:nvSpPr>
            <p:spPr>
              <a:xfrm>
                <a:off x="13984913" y="5267021"/>
                <a:ext cx="3301674" cy="380492"/>
              </a:xfrm>
              <a:prstGeom prst="rect">
                <a:avLst/>
              </a:prstGeom>
              <a:ln w="10583">
                <a:solidFill>
                  <a:srgbClr val="CFC8B7"/>
                </a:solidFill>
                <a:prstDash val="dash"/>
              </a:ln>
            </p:spPr>
            <p:txBody>
              <a:bodyPr/>
              <a:lstStyle/>
              <a:p>
                <a:endParaRPr lang="en-US" sz="1600"/>
              </a:p>
            </p:txBody>
          </p:sp>
          <p:sp>
            <p:nvSpPr>
              <p:cNvPr id="73" name="Text 29">
                <a:extLst>
                  <a:ext uri="{FF2B5EF4-FFF2-40B4-BE49-F238E27FC236}">
                    <a16:creationId xmlns:a16="http://schemas.microsoft.com/office/drawing/2014/main" id="{FD8F72AF-1AC7-585D-A69F-60D3B911DBA7}"/>
                  </a:ext>
                </a:extLst>
              </p:cNvPr>
              <p:cNvSpPr/>
              <p:nvPr/>
            </p:nvSpPr>
            <p:spPr>
              <a:xfrm>
                <a:off x="14067455" y="5248639"/>
                <a:ext cx="3136590" cy="206078"/>
              </a:xfrm>
              <a:prstGeom prst="rect">
                <a:avLst/>
              </a:prstGeom>
              <a:noFill/>
              <a:ln/>
            </p:spPr>
            <p:txBody>
              <a:bodyPr wrap="square" lIns="25400" tIns="25400" rIns="25400" bIns="25400" rtlCol="0" anchor="t">
                <a:noAutofit/>
              </a:bodyPr>
              <a:lstStyle/>
              <a:p>
                <a:pPr marL="0" indent="0" algn="ctr">
                  <a:lnSpc>
                    <a:spcPct val="150000"/>
                  </a:lnSpc>
                  <a:buNone/>
                </a:pPr>
                <a:r>
                  <a:rPr lang="en-US" sz="700" kern="0" spc="108">
                    <a:solidFill>
                      <a:srgbClr val="807968"/>
                    </a:solidFill>
                    <a:latin typeface="Arial" pitchFamily="34" charset="0"/>
                    <a:ea typeface="Arial" pitchFamily="34" charset="-122"/>
                    <a:cs typeface="Arial" pitchFamily="34" charset="-120"/>
                  </a:rPr>
                  <a:t>REJECT ALL</a:t>
                </a:r>
                <a:endParaRPr lang="en-US" sz="700"/>
              </a:p>
            </p:txBody>
          </p:sp>
          <p:sp>
            <p:nvSpPr>
              <p:cNvPr id="74" name="Shape 30">
                <a:extLst>
                  <a:ext uri="{FF2B5EF4-FFF2-40B4-BE49-F238E27FC236}">
                    <a16:creationId xmlns:a16="http://schemas.microsoft.com/office/drawing/2014/main" id="{1663B0A2-8EBC-4783-E5A0-2B6CE6238A47}"/>
                  </a:ext>
                </a:extLst>
              </p:cNvPr>
              <p:cNvSpPr/>
              <p:nvPr/>
            </p:nvSpPr>
            <p:spPr>
              <a:xfrm>
                <a:off x="13984913" y="5767147"/>
                <a:ext cx="3301674" cy="438808"/>
              </a:xfrm>
              <a:prstGeom prst="rect">
                <a:avLst/>
              </a:prstGeom>
              <a:solidFill>
                <a:srgbClr val="000000"/>
              </a:solidFill>
              <a:ln/>
            </p:spPr>
            <p:txBody>
              <a:bodyPr/>
              <a:lstStyle/>
              <a:p>
                <a:endParaRPr lang="en-US" sz="1600"/>
              </a:p>
            </p:txBody>
          </p:sp>
          <p:sp>
            <p:nvSpPr>
              <p:cNvPr id="75" name="Text 31">
                <a:extLst>
                  <a:ext uri="{FF2B5EF4-FFF2-40B4-BE49-F238E27FC236}">
                    <a16:creationId xmlns:a16="http://schemas.microsoft.com/office/drawing/2014/main" id="{4EB456B1-3CA2-FCCF-04F9-6E7E5625C527}"/>
                  </a:ext>
                </a:extLst>
              </p:cNvPr>
              <p:cNvSpPr/>
              <p:nvPr/>
            </p:nvSpPr>
            <p:spPr>
              <a:xfrm>
                <a:off x="14059777" y="5748165"/>
                <a:ext cx="3151947" cy="225962"/>
              </a:xfrm>
              <a:prstGeom prst="rect">
                <a:avLst/>
              </a:prstGeom>
              <a:noFill/>
              <a:ln/>
            </p:spPr>
            <p:txBody>
              <a:bodyPr wrap="square" lIns="25400" tIns="25400" rIns="25400" bIns="25400" rtlCol="0" anchor="t">
                <a:noAutofit/>
              </a:bodyPr>
              <a:lstStyle/>
              <a:p>
                <a:pPr marL="0" indent="0" algn="ctr">
                  <a:lnSpc>
                    <a:spcPct val="150000"/>
                  </a:lnSpc>
                  <a:buNone/>
                </a:pPr>
                <a:r>
                  <a:rPr lang="en-US" sz="800" b="1" kern="0" spc="150">
                    <a:solidFill>
                      <a:srgbClr val="FFFFFF"/>
                    </a:solidFill>
                    <a:latin typeface="Arial" pitchFamily="34" charset="0"/>
                    <a:ea typeface="Arial" pitchFamily="34" charset="-122"/>
                    <a:cs typeface="Arial" pitchFamily="34" charset="-120"/>
                  </a:rPr>
                  <a:t>SELECT &amp; CHARGE</a:t>
                </a:r>
                <a:endParaRPr lang="en-US" sz="800"/>
              </a:p>
            </p:txBody>
          </p:sp>
          <p:sp>
            <p:nvSpPr>
              <p:cNvPr id="76" name="Text 19">
                <a:extLst>
                  <a:ext uri="{FF2B5EF4-FFF2-40B4-BE49-F238E27FC236}">
                    <a16:creationId xmlns:a16="http://schemas.microsoft.com/office/drawing/2014/main" id="{1CC9757F-F6A8-2040-F52C-F1C46AC1B36D}"/>
                  </a:ext>
                </a:extLst>
              </p:cNvPr>
              <p:cNvSpPr/>
              <p:nvPr/>
            </p:nvSpPr>
            <p:spPr>
              <a:xfrm>
                <a:off x="16749841" y="3741478"/>
                <a:ext cx="603773"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sp>
            <p:nvSpPr>
              <p:cNvPr id="77" name="Text 19">
                <a:extLst>
                  <a:ext uri="{FF2B5EF4-FFF2-40B4-BE49-F238E27FC236}">
                    <a16:creationId xmlns:a16="http://schemas.microsoft.com/office/drawing/2014/main" id="{595AE142-8634-9D21-BA15-D6FC36917FDE}"/>
                  </a:ext>
                </a:extLst>
              </p:cNvPr>
              <p:cNvSpPr/>
              <p:nvPr/>
            </p:nvSpPr>
            <p:spPr>
              <a:xfrm>
                <a:off x="16870519" y="4552236"/>
                <a:ext cx="485199" cy="436615"/>
              </a:xfrm>
              <a:prstGeom prst="rect">
                <a:avLst/>
              </a:prstGeom>
              <a:noFill/>
              <a:ln/>
            </p:spPr>
            <p:txBody>
              <a:bodyPr wrap="square" lIns="25400" tIns="25400" rIns="25400" bIns="25400" rtlCol="0" anchor="t">
                <a:noAutofit/>
              </a:bodyPr>
              <a:lstStyle/>
              <a:p>
                <a:pPr marL="0" indent="0" algn="l">
                  <a:lnSpc>
                    <a:spcPct val="150000"/>
                  </a:lnSpc>
                  <a:buNone/>
                </a:pPr>
                <a:r>
                  <a:rPr lang="en-US" sz="900" b="1">
                    <a:solidFill>
                      <a:srgbClr val="B69A5A"/>
                    </a:solidFill>
                    <a:latin typeface="Georgia" pitchFamily="34" charset="0"/>
                    <a:ea typeface="Georgia" pitchFamily="34" charset="-122"/>
                    <a:cs typeface="Georgia" pitchFamily="34" charset="-120"/>
                  </a:rPr>
                  <a:t>$</a:t>
                </a:r>
                <a:endParaRPr lang="en-US" sz="900"/>
              </a:p>
            </p:txBody>
          </p: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4FEE899-0537-03DC-BC39-5E0837F65248}"/>
                    </a:ext>
                  </a:extLst>
                </p:cNvPr>
                <p:cNvSpPr txBox="1"/>
                <p:nvPr/>
              </p:nvSpPr>
              <p:spPr>
                <a:xfrm>
                  <a:off x="8450453" y="764376"/>
                  <a:ext cx="58925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i="1" kern="0" spc="19" dirty="0" smtClean="0">
                                <a:solidFill>
                                  <a:srgbClr val="000000"/>
                                </a:solidFill>
                                <a:latin typeface="Cambria Math" panose="02040503050406030204" pitchFamily="18" charset="0"/>
                              </a:rPr>
                            </m:ctrlPr>
                          </m:sSubSupPr>
                          <m:e>
                            <m:r>
                              <a:rPr lang="en-US" sz="1600" i="1" kern="0" spc="19" dirty="0">
                                <a:solidFill>
                                  <a:srgbClr val="000000"/>
                                </a:solidFill>
                                <a:latin typeface="Cambria Math" panose="02040503050406030204" pitchFamily="18" charset="0"/>
                                <a:ea typeface="Georgia" pitchFamily="34" charset="-122"/>
                                <a:cs typeface="Georgia" pitchFamily="34" charset="-120"/>
                              </a:rPr>
                              <m:t>𝜃</m:t>
                            </m:r>
                          </m:e>
                          <m:sub>
                            <m:r>
                              <a:rPr lang="en-US" sz="1600" b="0" i="1" kern="0" spc="19" dirty="0" smtClean="0">
                                <a:solidFill>
                                  <a:srgbClr val="000000"/>
                                </a:solidFill>
                                <a:latin typeface="Cambria Math" panose="02040503050406030204" pitchFamily="18" charset="0"/>
                              </a:rPr>
                              <m:t>𝑣</m:t>
                            </m:r>
                          </m:sub>
                          <m:sup>
                            <m:r>
                              <a:rPr lang="en-US" sz="1600" b="0" i="1" kern="0" spc="19" dirty="0" smtClean="0">
                                <a:solidFill>
                                  <a:srgbClr val="000000"/>
                                </a:solidFill>
                                <a:latin typeface="Cambria Math" panose="02040503050406030204" pitchFamily="18" charset="0"/>
                              </a:rPr>
                              <m:t>1</m:t>
                            </m:r>
                          </m:sup>
                        </m:sSubSup>
                      </m:oMath>
                    </m:oMathPara>
                  </a14:m>
                  <a:endParaRPr lang="en-US" sz="1600"/>
                </a:p>
              </p:txBody>
            </p:sp>
          </mc:Choice>
          <mc:Fallback xmlns="">
            <p:sp>
              <p:nvSpPr>
                <p:cNvPr id="79" name="TextBox 78">
                  <a:extLst>
                    <a:ext uri="{FF2B5EF4-FFF2-40B4-BE49-F238E27FC236}">
                      <a16:creationId xmlns:a16="http://schemas.microsoft.com/office/drawing/2014/main" id="{C4FEE899-0537-03DC-BC39-5E0837F65248}"/>
                    </a:ext>
                  </a:extLst>
                </p:cNvPr>
                <p:cNvSpPr txBox="1">
                  <a:spLocks noRot="1" noChangeAspect="1" noMove="1" noResize="1" noEditPoints="1" noAdjustHandles="1" noChangeArrowheads="1" noChangeShapeType="1" noTextEdit="1"/>
                </p:cNvSpPr>
                <p:nvPr/>
              </p:nvSpPr>
              <p:spPr>
                <a:xfrm>
                  <a:off x="8450453" y="764376"/>
                  <a:ext cx="589257"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8693FC39-F0E4-898B-B8F7-F2D4D9B23903}"/>
                    </a:ext>
                  </a:extLst>
                </p:cNvPr>
                <p:cNvSpPr txBox="1"/>
                <p:nvPr/>
              </p:nvSpPr>
              <p:spPr>
                <a:xfrm>
                  <a:off x="8437539" y="1272835"/>
                  <a:ext cx="58925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i="1" kern="0" spc="19" dirty="0" smtClean="0">
                                <a:solidFill>
                                  <a:srgbClr val="000000"/>
                                </a:solidFill>
                                <a:latin typeface="Cambria Math" panose="02040503050406030204" pitchFamily="18" charset="0"/>
                              </a:rPr>
                            </m:ctrlPr>
                          </m:sSubSupPr>
                          <m:e>
                            <m:r>
                              <a:rPr lang="en-US" sz="1600" i="1" kern="0" spc="19" dirty="0">
                                <a:solidFill>
                                  <a:srgbClr val="000000"/>
                                </a:solidFill>
                                <a:latin typeface="Cambria Math" panose="02040503050406030204" pitchFamily="18" charset="0"/>
                                <a:ea typeface="Georgia" pitchFamily="34" charset="-122"/>
                                <a:cs typeface="Georgia" pitchFamily="34" charset="-120"/>
                              </a:rPr>
                              <m:t>𝜃</m:t>
                            </m:r>
                          </m:e>
                          <m:sub>
                            <m:r>
                              <a:rPr lang="en-US" sz="1600" b="0" i="1" kern="0" spc="19" dirty="0" smtClean="0">
                                <a:solidFill>
                                  <a:srgbClr val="000000"/>
                                </a:solidFill>
                                <a:latin typeface="Cambria Math" panose="02040503050406030204" pitchFamily="18" charset="0"/>
                              </a:rPr>
                              <m:t>𝑣</m:t>
                            </m:r>
                          </m:sub>
                          <m:sup>
                            <m:r>
                              <a:rPr lang="en-US" sz="1600" b="0" i="1" kern="0" spc="19" dirty="0" smtClean="0">
                                <a:solidFill>
                                  <a:srgbClr val="000000"/>
                                </a:solidFill>
                                <a:latin typeface="Cambria Math" panose="02040503050406030204" pitchFamily="18" charset="0"/>
                              </a:rPr>
                              <m:t>2</m:t>
                            </m:r>
                          </m:sup>
                        </m:sSubSup>
                      </m:oMath>
                    </m:oMathPara>
                  </a14:m>
                  <a:endParaRPr lang="en-US" sz="1600"/>
                </a:p>
              </p:txBody>
            </p:sp>
          </mc:Choice>
          <mc:Fallback xmlns="">
            <p:sp>
              <p:nvSpPr>
                <p:cNvPr id="80" name="TextBox 79">
                  <a:extLst>
                    <a:ext uri="{FF2B5EF4-FFF2-40B4-BE49-F238E27FC236}">
                      <a16:creationId xmlns:a16="http://schemas.microsoft.com/office/drawing/2014/main" id="{8693FC39-F0E4-898B-B8F7-F2D4D9B23903}"/>
                    </a:ext>
                  </a:extLst>
                </p:cNvPr>
                <p:cNvSpPr txBox="1">
                  <a:spLocks noRot="1" noChangeAspect="1" noMove="1" noResize="1" noEditPoints="1" noAdjustHandles="1" noChangeArrowheads="1" noChangeShapeType="1" noTextEdit="1"/>
                </p:cNvSpPr>
                <p:nvPr/>
              </p:nvSpPr>
              <p:spPr>
                <a:xfrm>
                  <a:off x="8437539" y="1272835"/>
                  <a:ext cx="589257" cy="33855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63F4A78-AD74-4DBF-BEAD-EB33EA7DBE76}"/>
                    </a:ext>
                  </a:extLst>
                </p:cNvPr>
                <p:cNvSpPr txBox="1"/>
                <p:nvPr/>
              </p:nvSpPr>
              <p:spPr>
                <a:xfrm>
                  <a:off x="8437538" y="1630922"/>
                  <a:ext cx="58925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i="1" kern="0" spc="19" dirty="0" smtClean="0">
                                <a:solidFill>
                                  <a:srgbClr val="000000"/>
                                </a:solidFill>
                                <a:latin typeface="Cambria Math" panose="02040503050406030204" pitchFamily="18" charset="0"/>
                              </a:rPr>
                            </m:ctrlPr>
                          </m:sSubSupPr>
                          <m:e>
                            <m:r>
                              <a:rPr lang="en-US" sz="1600" i="1" kern="0" spc="19" dirty="0">
                                <a:solidFill>
                                  <a:srgbClr val="000000"/>
                                </a:solidFill>
                                <a:latin typeface="Cambria Math" panose="02040503050406030204" pitchFamily="18" charset="0"/>
                                <a:ea typeface="Georgia" pitchFamily="34" charset="-122"/>
                                <a:cs typeface="Georgia" pitchFamily="34" charset="-120"/>
                              </a:rPr>
                              <m:t>𝜃</m:t>
                            </m:r>
                          </m:e>
                          <m:sub>
                            <m:r>
                              <a:rPr lang="en-US" sz="1600" b="0" i="1" kern="0" spc="19" dirty="0" smtClean="0">
                                <a:solidFill>
                                  <a:srgbClr val="000000"/>
                                </a:solidFill>
                                <a:latin typeface="Cambria Math" panose="02040503050406030204" pitchFamily="18" charset="0"/>
                              </a:rPr>
                              <m:t>𝑣</m:t>
                            </m:r>
                          </m:sub>
                          <m:sup>
                            <m:r>
                              <a:rPr lang="en-US" sz="1600" b="0" i="1" kern="0" spc="19" dirty="0" smtClean="0">
                                <a:solidFill>
                                  <a:srgbClr val="000000"/>
                                </a:solidFill>
                                <a:latin typeface="Cambria Math" panose="02040503050406030204" pitchFamily="18" charset="0"/>
                              </a:rPr>
                              <m:t>3</m:t>
                            </m:r>
                          </m:sup>
                        </m:sSubSup>
                      </m:oMath>
                    </m:oMathPara>
                  </a14:m>
                  <a:endParaRPr lang="en-US" sz="1600"/>
                </a:p>
              </p:txBody>
            </p:sp>
          </mc:Choice>
          <mc:Fallback xmlns="">
            <p:sp>
              <p:nvSpPr>
                <p:cNvPr id="81" name="TextBox 80">
                  <a:extLst>
                    <a:ext uri="{FF2B5EF4-FFF2-40B4-BE49-F238E27FC236}">
                      <a16:creationId xmlns:a16="http://schemas.microsoft.com/office/drawing/2014/main" id="{663F4A78-AD74-4DBF-BEAD-EB33EA7DBE76}"/>
                    </a:ext>
                  </a:extLst>
                </p:cNvPr>
                <p:cNvSpPr txBox="1">
                  <a:spLocks noRot="1" noChangeAspect="1" noMove="1" noResize="1" noEditPoints="1" noAdjustHandles="1" noChangeArrowheads="1" noChangeShapeType="1" noTextEdit="1"/>
                </p:cNvSpPr>
                <p:nvPr/>
              </p:nvSpPr>
              <p:spPr>
                <a:xfrm>
                  <a:off x="8437538" y="1630922"/>
                  <a:ext cx="589257"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259CCA5D-2CF6-94D6-4609-CBD60C2FA7DC}"/>
                    </a:ext>
                  </a:extLst>
                </p:cNvPr>
                <p:cNvSpPr txBox="1"/>
                <p:nvPr/>
              </p:nvSpPr>
              <p:spPr>
                <a:xfrm>
                  <a:off x="8437538" y="1967042"/>
                  <a:ext cx="58925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i="1" kern="0" spc="19" dirty="0" smtClean="0">
                                <a:solidFill>
                                  <a:srgbClr val="000000"/>
                                </a:solidFill>
                                <a:latin typeface="Cambria Math" panose="02040503050406030204" pitchFamily="18" charset="0"/>
                              </a:rPr>
                            </m:ctrlPr>
                          </m:sSubSupPr>
                          <m:e>
                            <m:r>
                              <a:rPr lang="en-US" sz="1600" i="1" kern="0" spc="19" dirty="0">
                                <a:solidFill>
                                  <a:srgbClr val="000000"/>
                                </a:solidFill>
                                <a:latin typeface="Cambria Math" panose="02040503050406030204" pitchFamily="18" charset="0"/>
                                <a:ea typeface="Georgia" pitchFamily="34" charset="-122"/>
                                <a:cs typeface="Georgia" pitchFamily="34" charset="-120"/>
                              </a:rPr>
                              <m:t>𝜃</m:t>
                            </m:r>
                          </m:e>
                          <m:sub>
                            <m:r>
                              <a:rPr lang="en-US" sz="1600" b="0" i="1" kern="0" spc="19" dirty="0" smtClean="0">
                                <a:solidFill>
                                  <a:srgbClr val="000000"/>
                                </a:solidFill>
                                <a:latin typeface="Cambria Math" panose="02040503050406030204" pitchFamily="18" charset="0"/>
                              </a:rPr>
                              <m:t>𝑣</m:t>
                            </m:r>
                          </m:sub>
                          <m:sup>
                            <m:r>
                              <a:rPr lang="en-US" sz="1600" b="0" i="1" kern="0" spc="19" dirty="0" smtClean="0">
                                <a:solidFill>
                                  <a:srgbClr val="000000"/>
                                </a:solidFill>
                                <a:latin typeface="Cambria Math" panose="02040503050406030204" pitchFamily="18" charset="0"/>
                              </a:rPr>
                              <m:t>4</m:t>
                            </m:r>
                          </m:sup>
                        </m:sSubSup>
                      </m:oMath>
                    </m:oMathPara>
                  </a14:m>
                  <a:endParaRPr lang="en-US" sz="1600"/>
                </a:p>
              </p:txBody>
            </p:sp>
          </mc:Choice>
          <mc:Fallback xmlns="">
            <p:sp>
              <p:nvSpPr>
                <p:cNvPr id="82" name="TextBox 81">
                  <a:extLst>
                    <a:ext uri="{FF2B5EF4-FFF2-40B4-BE49-F238E27FC236}">
                      <a16:creationId xmlns:a16="http://schemas.microsoft.com/office/drawing/2014/main" id="{259CCA5D-2CF6-94D6-4609-CBD60C2FA7DC}"/>
                    </a:ext>
                  </a:extLst>
                </p:cNvPr>
                <p:cNvSpPr txBox="1">
                  <a:spLocks noRot="1" noChangeAspect="1" noMove="1" noResize="1" noEditPoints="1" noAdjustHandles="1" noChangeArrowheads="1" noChangeShapeType="1" noTextEdit="1"/>
                </p:cNvSpPr>
                <p:nvPr/>
              </p:nvSpPr>
              <p:spPr>
                <a:xfrm>
                  <a:off x="8437538" y="1967042"/>
                  <a:ext cx="589257" cy="338554"/>
                </a:xfrm>
                <a:prstGeom prst="rect">
                  <a:avLst/>
                </a:prstGeom>
                <a:blipFill>
                  <a:blip r:embed="rId16"/>
                  <a:stretch>
                    <a:fillRect/>
                  </a:stretch>
                </a:blipFill>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53C58F48-1FEA-DD6D-FEE0-3882D59A6DD5}"/>
                </a:ext>
              </a:extLst>
            </p:cNvPr>
            <p:cNvCxnSpPr>
              <a:cxnSpLocks/>
              <a:stCxn id="56" idx="1"/>
            </p:cNvCxnSpPr>
            <p:nvPr/>
          </p:nvCxnSpPr>
          <p:spPr>
            <a:xfrm flipH="1">
              <a:off x="8884703" y="952994"/>
              <a:ext cx="252831" cy="4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10B50C53-F4C4-FEEA-373E-DF5CE8F8CE16}"/>
                </a:ext>
              </a:extLst>
            </p:cNvPr>
            <p:cNvCxnSpPr>
              <a:cxnSpLocks/>
            </p:cNvCxnSpPr>
            <p:nvPr/>
          </p:nvCxnSpPr>
          <p:spPr>
            <a:xfrm flipH="1">
              <a:off x="8875023" y="1460776"/>
              <a:ext cx="252831" cy="4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10D4B735-EA04-BB90-62C9-ACA43838858D}"/>
                </a:ext>
              </a:extLst>
            </p:cNvPr>
            <p:cNvCxnSpPr>
              <a:cxnSpLocks/>
            </p:cNvCxnSpPr>
            <p:nvPr/>
          </p:nvCxnSpPr>
          <p:spPr>
            <a:xfrm flipH="1">
              <a:off x="8885603" y="1828117"/>
              <a:ext cx="252831" cy="4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9A844F13-8FCF-E488-DA8B-8A8D0F95BE12}"/>
                </a:ext>
              </a:extLst>
            </p:cNvPr>
            <p:cNvCxnSpPr>
              <a:cxnSpLocks/>
            </p:cNvCxnSpPr>
            <p:nvPr/>
          </p:nvCxnSpPr>
          <p:spPr>
            <a:xfrm flipH="1">
              <a:off x="8887349" y="2162499"/>
              <a:ext cx="252831" cy="4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9" name="Freeform 38">
            <a:extLst>
              <a:ext uri="{FF2B5EF4-FFF2-40B4-BE49-F238E27FC236}">
                <a16:creationId xmlns:a16="http://schemas.microsoft.com/office/drawing/2014/main" id="{44E524E9-E18D-081C-0729-75BB65529189}"/>
              </a:ext>
            </a:extLst>
          </p:cNvPr>
          <p:cNvSpPr/>
          <p:nvPr/>
        </p:nvSpPr>
        <p:spPr>
          <a:xfrm>
            <a:off x="3162748" y="5970494"/>
            <a:ext cx="5432612" cy="203730"/>
          </a:xfrm>
          <a:custGeom>
            <a:avLst/>
            <a:gdLst>
              <a:gd name="csX0" fmla="*/ 0 w 5432612"/>
              <a:gd name="csY0" fmla="*/ 0 h 203730"/>
              <a:gd name="csX1" fmla="*/ 1129553 w 5432612"/>
              <a:gd name="csY1" fmla="*/ 182880 h 203730"/>
              <a:gd name="csX2" fmla="*/ 2517290 w 5432612"/>
              <a:gd name="csY2" fmla="*/ 193638 h 203730"/>
              <a:gd name="csX3" fmla="*/ 4249271 w 5432612"/>
              <a:gd name="csY3" fmla="*/ 129092 h 203730"/>
              <a:gd name="csX4" fmla="*/ 5432612 w 5432612"/>
              <a:gd name="csY4" fmla="*/ 53788 h 203730"/>
            </a:gdLst>
            <a:ahLst/>
            <a:cxnLst>
              <a:cxn ang="0">
                <a:pos x="csX0" y="csY0"/>
              </a:cxn>
              <a:cxn ang="0">
                <a:pos x="csX1" y="csY1"/>
              </a:cxn>
              <a:cxn ang="0">
                <a:pos x="csX2" y="csY2"/>
              </a:cxn>
              <a:cxn ang="0">
                <a:pos x="csX3" y="csY3"/>
              </a:cxn>
              <a:cxn ang="0">
                <a:pos x="csX4" y="csY4"/>
              </a:cxn>
            </a:cxnLst>
            <a:rect l="l" t="t" r="r" b="b"/>
            <a:pathLst>
              <a:path w="5432612" h="203730">
                <a:moveTo>
                  <a:pt x="0" y="0"/>
                </a:moveTo>
                <a:cubicBezTo>
                  <a:pt x="355002" y="75303"/>
                  <a:pt x="710005" y="150607"/>
                  <a:pt x="1129553" y="182880"/>
                </a:cubicBezTo>
                <a:cubicBezTo>
                  <a:pt x="1549101" y="215153"/>
                  <a:pt x="1997337" y="202603"/>
                  <a:pt x="2517290" y="193638"/>
                </a:cubicBezTo>
                <a:cubicBezTo>
                  <a:pt x="3037243" y="184673"/>
                  <a:pt x="3763384" y="152400"/>
                  <a:pt x="4249271" y="129092"/>
                </a:cubicBezTo>
                <a:cubicBezTo>
                  <a:pt x="4735158" y="105784"/>
                  <a:pt x="5083885" y="79786"/>
                  <a:pt x="5432612" y="53788"/>
                </a:cubicBezTo>
              </a:path>
            </a:pathLst>
          </a:custGeom>
          <a:noFill/>
          <a:ln>
            <a:solidFill>
              <a:srgbClr val="0070C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AD5C3157-C5AE-A6E6-5C37-8B237749B596}"/>
              </a:ext>
            </a:extLst>
          </p:cNvPr>
          <p:cNvSpPr/>
          <p:nvPr/>
        </p:nvSpPr>
        <p:spPr>
          <a:xfrm>
            <a:off x="4840941" y="4679576"/>
            <a:ext cx="2635624" cy="765446"/>
          </a:xfrm>
          <a:custGeom>
            <a:avLst/>
            <a:gdLst>
              <a:gd name="csX0" fmla="*/ 0 w 2635624"/>
              <a:gd name="csY0" fmla="*/ 763793 h 765446"/>
              <a:gd name="csX1" fmla="*/ 1882588 w 2635624"/>
              <a:gd name="csY1" fmla="*/ 645459 h 765446"/>
              <a:gd name="csX2" fmla="*/ 2635624 w 2635624"/>
              <a:gd name="csY2" fmla="*/ 0 h 765446"/>
            </a:gdLst>
            <a:ahLst/>
            <a:cxnLst>
              <a:cxn ang="0">
                <a:pos x="csX0" y="csY0"/>
              </a:cxn>
              <a:cxn ang="0">
                <a:pos x="csX1" y="csY1"/>
              </a:cxn>
              <a:cxn ang="0">
                <a:pos x="csX2" y="csY2"/>
              </a:cxn>
            </a:cxnLst>
            <a:rect l="l" t="t" r="r" b="b"/>
            <a:pathLst>
              <a:path w="2635624" h="765446">
                <a:moveTo>
                  <a:pt x="0" y="763793"/>
                </a:moveTo>
                <a:cubicBezTo>
                  <a:pt x="721658" y="768275"/>
                  <a:pt x="1443317" y="772758"/>
                  <a:pt x="1882588" y="645459"/>
                </a:cubicBezTo>
                <a:cubicBezTo>
                  <a:pt x="2321859" y="518160"/>
                  <a:pt x="2478741" y="259080"/>
                  <a:pt x="2635624" y="0"/>
                </a:cubicBezTo>
              </a:path>
            </a:pathLst>
          </a:custGeom>
          <a:noFill/>
          <a:ln>
            <a:solidFill>
              <a:srgbClr val="0070C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Audio 30">
            <a:extLst>
              <a:ext uri="{FF2B5EF4-FFF2-40B4-BE49-F238E27FC236}">
                <a16:creationId xmlns:a16="http://schemas.microsoft.com/office/drawing/2014/main" id="{24894C86-9DF1-BBE7-AD7D-CB370431CEF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21815032"/>
      </p:ext>
    </p:extLst>
  </p:cSld>
  <p:clrMapOvr>
    <a:masterClrMapping/>
  </p:clrMapOvr>
  <mc:AlternateContent xmlns:mc="http://schemas.openxmlformats.org/markup-compatibility/2006" xmlns:p14="http://schemas.microsoft.com/office/powerpoint/2010/main">
    <mc:Choice Requires="p14">
      <p:transition spd="slow" p14:dur="2000" advTm="85802"/>
    </mc:Choice>
    <mc:Fallback xmlns="">
      <p:transition spd="slow" advTm="8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1"/>
                </p:tgtEl>
              </p:cMediaNode>
            </p:audio>
          </p:childTnLst>
        </p:cTn>
      </p:par>
    </p:tnLst>
    <p:bldLst>
      <p:bldP spid="6" grpId="0" animBg="1"/>
      <p:bldP spid="18" grpId="0" animBg="1"/>
      <p:bldP spid="60" grpId="0"/>
      <p:bldP spid="61" grpId="0"/>
      <p:bldP spid="42" grpId="0" animBg="1"/>
      <p:bldP spid="43" grpId="0" animBg="1"/>
      <p:bldP spid="35" grpId="0"/>
      <p:bldP spid="36" grpId="0"/>
      <p:bldP spid="39"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551527" y="421285"/>
            <a:ext cx="11406701" cy="415706"/>
          </a:xfrm>
          <a:prstGeom prst="rect">
            <a:avLst/>
          </a:prstGeom>
          <a:noFill/>
          <a:ln/>
        </p:spPr>
        <p:txBody>
          <a:bodyPr wrap="square" lIns="16933" tIns="16933" rIns="16933" bIns="16933" rtlCol="0" anchor="t">
            <a:normAutofit lnSpcReduction="10000"/>
          </a:bodyPr>
          <a:lstStyle/>
          <a:p>
            <a:pPr>
              <a:lnSpc>
                <a:spcPct val="115000"/>
              </a:lnSpc>
            </a:pPr>
            <a:r>
              <a:rPr lang="en-US" sz="2400" kern="0" spc="-22">
                <a:solidFill>
                  <a:srgbClr val="000000"/>
                </a:solidFill>
                <a:latin typeface="IBM Plex Serif" panose="02060503050406000203" pitchFamily="18" charset="77"/>
                <a:ea typeface="Arial" pitchFamily="34" charset="-122"/>
                <a:cs typeface="Arial" pitchFamily="34" charset="-120"/>
              </a:rPr>
              <a:t>Mechanism guarantees</a:t>
            </a:r>
            <a:endParaRPr lang="en-US" sz="2400">
              <a:latin typeface="IBM Plex Serif" panose="02060503050406000203" pitchFamily="18" charset="77"/>
            </a:endParaRPr>
          </a:p>
        </p:txBody>
      </p:sp>
      <p:grpSp>
        <p:nvGrpSpPr>
          <p:cNvPr id="68" name="Group 67">
            <a:extLst>
              <a:ext uri="{FF2B5EF4-FFF2-40B4-BE49-F238E27FC236}">
                <a16:creationId xmlns:a16="http://schemas.microsoft.com/office/drawing/2014/main" id="{521A6F74-751A-E143-8F66-FBAAA5BC7795}"/>
              </a:ext>
            </a:extLst>
          </p:cNvPr>
          <p:cNvGrpSpPr/>
          <p:nvPr/>
        </p:nvGrpSpPr>
        <p:grpSpPr>
          <a:xfrm>
            <a:off x="585313" y="3925229"/>
            <a:ext cx="11126494" cy="2047167"/>
            <a:chOff x="6184856" y="4265414"/>
            <a:chExt cx="5500405" cy="1597834"/>
          </a:xfrm>
        </p:grpSpPr>
        <p:sp>
          <p:nvSpPr>
            <p:cNvPr id="34" name="Shape 32"/>
            <p:cNvSpPr/>
            <p:nvPr/>
          </p:nvSpPr>
          <p:spPr>
            <a:xfrm>
              <a:off x="6184856" y="4265414"/>
              <a:ext cx="5448377" cy="1229926"/>
            </a:xfrm>
            <a:prstGeom prst="rect">
              <a:avLst/>
            </a:prstGeom>
            <a:solidFill>
              <a:srgbClr val="FAF8F4"/>
            </a:solidFill>
            <a:ln w="5292">
              <a:solidFill>
                <a:srgbClr val="E6E0D2"/>
              </a:solidFill>
              <a:prstDash val="solid"/>
            </a:ln>
          </p:spPr>
          <p:txBody>
            <a:bodyPr/>
            <a:lstStyle/>
            <a:p>
              <a:endParaRPr lang="en-US" sz="1400">
                <a:latin typeface="Arial" panose="020B0604020202020204" pitchFamily="34" charset="0"/>
                <a:cs typeface="Arial" panose="020B0604020202020204" pitchFamily="34" charset="0"/>
              </a:endParaRPr>
            </a:p>
          </p:txBody>
        </p:sp>
        <p:sp>
          <p:nvSpPr>
            <p:cNvPr id="35" name="Text 33"/>
            <p:cNvSpPr/>
            <p:nvPr/>
          </p:nvSpPr>
          <p:spPr>
            <a:xfrm>
              <a:off x="6289973" y="4332442"/>
              <a:ext cx="5395288" cy="292133"/>
            </a:xfrm>
            <a:prstGeom prst="rect">
              <a:avLst/>
            </a:prstGeom>
            <a:noFill/>
            <a:ln/>
          </p:spPr>
          <p:txBody>
            <a:bodyPr wrap="square" lIns="16933" tIns="16933" rIns="16933" bIns="16933" rtlCol="0" anchor="t">
              <a:normAutofit/>
            </a:bodyPr>
            <a:lstStyle/>
            <a:p>
              <a:pPr>
                <a:lnSpc>
                  <a:spcPct val="150000"/>
                </a:lnSpc>
              </a:pPr>
              <a:r>
                <a:rPr lang="en-US" sz="1400" kern="0" spc="140">
                  <a:solidFill>
                    <a:srgbClr val="3D3A30"/>
                  </a:solidFill>
                  <a:latin typeface="Arial" panose="020B0604020202020204" pitchFamily="34" charset="0"/>
                  <a:ea typeface="Arial" pitchFamily="34" charset="-122"/>
                  <a:cs typeface="Arial" panose="020B0604020202020204" pitchFamily="34" charset="0"/>
                </a:rPr>
                <a:t>WE </a:t>
              </a:r>
              <a:r>
                <a:rPr lang="en-US" sz="1400" b="1" i="1" kern="0" spc="140">
                  <a:solidFill>
                    <a:srgbClr val="3D3A30"/>
                  </a:solidFill>
                  <a:latin typeface="Arial" panose="020B0604020202020204" pitchFamily="34" charset="0"/>
                  <a:ea typeface="Arial" pitchFamily="34" charset="-122"/>
                  <a:cs typeface="Arial" panose="020B0604020202020204" pitchFamily="34" charset="0"/>
                </a:rPr>
                <a:t>DO</a:t>
              </a:r>
              <a:r>
                <a:rPr lang="en-US" sz="1400" b="1" kern="0" spc="140">
                  <a:solidFill>
                    <a:srgbClr val="3D3A30"/>
                  </a:solidFill>
                  <a:latin typeface="Arial" panose="020B0604020202020204" pitchFamily="34" charset="0"/>
                  <a:ea typeface="Arial" pitchFamily="34" charset="-122"/>
                  <a:cs typeface="Arial" panose="020B0604020202020204" pitchFamily="34" charset="0"/>
                </a:rPr>
                <a:t> </a:t>
              </a:r>
              <a:r>
                <a:rPr lang="en-US" sz="1400" b="1" i="1" kern="0" spc="140">
                  <a:solidFill>
                    <a:srgbClr val="3D3A30"/>
                  </a:solidFill>
                  <a:latin typeface="Arial" panose="020B0604020202020204" pitchFamily="34" charset="0"/>
                  <a:ea typeface="Arial" pitchFamily="34" charset="-122"/>
                  <a:cs typeface="Arial" panose="020B0604020202020204" pitchFamily="34" charset="0"/>
                </a:rPr>
                <a:t>NOT </a:t>
              </a:r>
              <a:r>
                <a:rPr lang="en-US" sz="1400" kern="0" spc="140">
                  <a:solidFill>
                    <a:srgbClr val="3D3A30"/>
                  </a:solidFill>
                  <a:latin typeface="Arial" panose="020B0604020202020204" pitchFamily="34" charset="0"/>
                  <a:ea typeface="Arial" pitchFamily="34" charset="-122"/>
                  <a:cs typeface="Arial" panose="020B0604020202020204" pitchFamily="34" charset="0"/>
                </a:rPr>
                <a:t>CLAIM</a:t>
              </a:r>
              <a:endParaRPr lang="en-US" sz="1400">
                <a:latin typeface="Arial" panose="020B0604020202020204" pitchFamily="34" charset="0"/>
                <a:cs typeface="Arial" panose="020B0604020202020204" pitchFamily="34" charset="0"/>
              </a:endParaRPr>
            </a:p>
          </p:txBody>
        </p:sp>
        <p:sp>
          <p:nvSpPr>
            <p:cNvPr id="36" name="Text 34"/>
            <p:cNvSpPr/>
            <p:nvPr/>
          </p:nvSpPr>
          <p:spPr>
            <a:xfrm>
              <a:off x="6334390" y="4637264"/>
              <a:ext cx="5345539" cy="555889"/>
            </a:xfrm>
            <a:prstGeom prst="rect">
              <a:avLst/>
            </a:prstGeom>
            <a:noFill/>
            <a:ln/>
          </p:spPr>
          <p:txBody>
            <a:bodyPr wrap="square" lIns="16933" tIns="16933" rIns="16933" bIns="16933" rtlCol="0" anchor="t">
              <a:normAutofit/>
            </a:bodyPr>
            <a:lstStyle/>
            <a:p>
              <a:pPr>
                <a:lnSpc>
                  <a:spcPct val="132000"/>
                </a:lnSpc>
                <a:buSzPct val="100000"/>
              </a:pPr>
              <a:endParaRPr lang="en-US" sz="1600">
                <a:latin typeface="Arial" panose="020B0604020202020204" pitchFamily="34" charset="0"/>
                <a:cs typeface="Arial" panose="020B0604020202020204" pitchFamily="34" charset="0"/>
              </a:endParaRPr>
            </a:p>
          </p:txBody>
        </p:sp>
        <p:sp>
          <p:nvSpPr>
            <p:cNvPr id="37" name="Text 35"/>
            <p:cNvSpPr/>
            <p:nvPr/>
          </p:nvSpPr>
          <p:spPr>
            <a:xfrm>
              <a:off x="6334390" y="4687173"/>
              <a:ext cx="5345539" cy="1028362"/>
            </a:xfrm>
            <a:prstGeom prst="rect">
              <a:avLst/>
            </a:prstGeom>
            <a:noFill/>
            <a:ln/>
          </p:spPr>
          <p:txBody>
            <a:bodyPr wrap="square" lIns="16933" tIns="16933" rIns="16933" bIns="16933" rtlCol="0" anchor="t">
              <a:normAutofit/>
            </a:bodyPr>
            <a:lstStyle/>
            <a:p>
              <a:pPr marL="133357" indent="-133357">
                <a:lnSpc>
                  <a:spcPct val="150000"/>
                </a:lnSpc>
                <a:buSzPct val="100000"/>
                <a:buChar char="•"/>
                <a:tabLst>
                  <a:tab pos="133357" algn="l"/>
                </a:tabLst>
              </a:pPr>
              <a:r>
                <a:rPr lang="en-US" sz="1600">
                  <a:solidFill>
                    <a:srgbClr val="24221C"/>
                  </a:solidFill>
                  <a:latin typeface="Arial" panose="020B0604020202020204" pitchFamily="34" charset="0"/>
                  <a:ea typeface="Arial" pitchFamily="34" charset="-122"/>
                  <a:cs typeface="Arial" panose="020B0604020202020204" pitchFamily="34" charset="0"/>
                </a:rPr>
                <a:t>Strategy Proofness in repeated play: single-shot only.</a:t>
              </a:r>
            </a:p>
            <a:p>
              <a:pPr marL="133357" indent="-133357">
                <a:lnSpc>
                  <a:spcPct val="150000"/>
                </a:lnSpc>
                <a:buSzPct val="100000"/>
                <a:buFontTx/>
                <a:buChar char="•"/>
                <a:tabLst>
                  <a:tab pos="133357" algn="l"/>
                </a:tabLst>
              </a:pPr>
              <a:r>
                <a:rPr lang="en-US" sz="1600">
                  <a:solidFill>
                    <a:srgbClr val="24221C"/>
                  </a:solidFill>
                  <a:latin typeface="Arial" panose="020B0604020202020204" pitchFamily="34" charset="0"/>
                  <a:ea typeface="Arial" pitchFamily="34" charset="-122"/>
                  <a:cs typeface="Arial" panose="020B0604020202020204" pitchFamily="34" charset="0"/>
                </a:rPr>
                <a:t>Collusion-proofness: assumes no user coordination.</a:t>
              </a:r>
              <a:endParaRPr lang="en-US" sz="1600">
                <a:latin typeface="Arial" panose="020B0604020202020204" pitchFamily="34" charset="0"/>
                <a:cs typeface="Arial" panose="020B0604020202020204" pitchFamily="34" charset="0"/>
              </a:endParaRPr>
            </a:p>
          </p:txBody>
        </p:sp>
        <p:sp>
          <p:nvSpPr>
            <p:cNvPr id="38" name="Text 36"/>
            <p:cNvSpPr/>
            <p:nvPr/>
          </p:nvSpPr>
          <p:spPr>
            <a:xfrm>
              <a:off x="6334390" y="5495341"/>
              <a:ext cx="5345539" cy="367907"/>
            </a:xfrm>
            <a:prstGeom prst="rect">
              <a:avLst/>
            </a:prstGeom>
            <a:noFill/>
            <a:ln/>
          </p:spPr>
          <p:txBody>
            <a:bodyPr wrap="square" lIns="16933" tIns="16933" rIns="16933" bIns="16933" rtlCol="0" anchor="t">
              <a:normAutofit/>
            </a:bodyPr>
            <a:lstStyle/>
            <a:p>
              <a:pPr marL="133357" indent="-133357">
                <a:lnSpc>
                  <a:spcPct val="132000"/>
                </a:lnSpc>
                <a:buSzPct val="100000"/>
                <a:buChar char="•"/>
                <a:tabLst>
                  <a:tab pos="133357" algn="l"/>
                </a:tabLst>
              </a:pPr>
              <a:endParaRPr lang="en-US" sz="1600">
                <a:latin typeface="Arial" panose="020B0604020202020204" pitchFamily="34" charset="0"/>
                <a:cs typeface="Arial" panose="020B0604020202020204" pitchFamily="34" charset="0"/>
              </a:endParaRPr>
            </a:p>
          </p:txBody>
        </p:sp>
      </p:grpSp>
      <p:sp>
        <p:nvSpPr>
          <p:cNvPr id="48" name="Text 3">
            <a:extLst>
              <a:ext uri="{FF2B5EF4-FFF2-40B4-BE49-F238E27FC236}">
                <a16:creationId xmlns:a16="http://schemas.microsoft.com/office/drawing/2014/main" id="{C2B3BD6A-5CBD-0872-99A5-C7095DC25974}"/>
              </a:ext>
            </a:extLst>
          </p:cNvPr>
          <p:cNvSpPr/>
          <p:nvPr/>
        </p:nvSpPr>
        <p:spPr>
          <a:xfrm>
            <a:off x="585313" y="1740990"/>
            <a:ext cx="3488267" cy="431756"/>
          </a:xfrm>
          <a:prstGeom prst="rect">
            <a:avLst/>
          </a:prstGeom>
          <a:noFill/>
          <a:ln/>
        </p:spPr>
        <p:txBody>
          <a:bodyPr wrap="square" lIns="16933" tIns="16933" rIns="16933" bIns="16933" rtlCol="0" anchor="t">
            <a:normAutofit fontScale="92500" lnSpcReduction="20000"/>
          </a:bodyPr>
          <a:lstStyle/>
          <a:p>
            <a:endParaRPr lang="en-US" sz="3200"/>
          </a:p>
        </p:txBody>
      </p:sp>
      <p:grpSp>
        <p:nvGrpSpPr>
          <p:cNvPr id="5" name="Group 4">
            <a:extLst>
              <a:ext uri="{FF2B5EF4-FFF2-40B4-BE49-F238E27FC236}">
                <a16:creationId xmlns:a16="http://schemas.microsoft.com/office/drawing/2014/main" id="{85AEAEB8-5A98-4469-71F5-FAC056B5834D}"/>
              </a:ext>
            </a:extLst>
          </p:cNvPr>
          <p:cNvGrpSpPr/>
          <p:nvPr/>
        </p:nvGrpSpPr>
        <p:grpSpPr>
          <a:xfrm>
            <a:off x="567912" y="1740989"/>
            <a:ext cx="3488267" cy="1064311"/>
            <a:chOff x="585313" y="2261558"/>
            <a:chExt cx="3488267" cy="1064311"/>
          </a:xfrm>
        </p:grpSpPr>
        <p:sp>
          <p:nvSpPr>
            <p:cNvPr id="49" name="Text 4">
              <a:extLst>
                <a:ext uri="{FF2B5EF4-FFF2-40B4-BE49-F238E27FC236}">
                  <a16:creationId xmlns:a16="http://schemas.microsoft.com/office/drawing/2014/main" id="{4039CE5C-5BE3-70E5-C86C-43C390447B87}"/>
                </a:ext>
              </a:extLst>
            </p:cNvPr>
            <p:cNvSpPr/>
            <p:nvPr/>
          </p:nvSpPr>
          <p:spPr>
            <a:xfrm>
              <a:off x="585313" y="2261558"/>
              <a:ext cx="3488267" cy="302882"/>
            </a:xfrm>
            <a:prstGeom prst="rect">
              <a:avLst/>
            </a:prstGeom>
            <a:noFill/>
            <a:ln/>
          </p:spPr>
          <p:txBody>
            <a:bodyPr wrap="square" lIns="16933" tIns="16933" rIns="16933" bIns="16933" rtlCol="0" anchor="t">
              <a:normAutofit fontScale="92500" lnSpcReduction="20000"/>
            </a:bodyPr>
            <a:lstStyle/>
            <a:p>
              <a:pPr>
                <a:lnSpc>
                  <a:spcPct val="115000"/>
                </a:lnSpc>
              </a:pPr>
              <a:r>
                <a:rPr lang="en-US" sz="1900">
                  <a:solidFill>
                    <a:srgbClr val="000000"/>
                  </a:solidFill>
                  <a:latin typeface="Georgia" pitchFamily="34" charset="0"/>
                  <a:ea typeface="Georgia" pitchFamily="34" charset="-122"/>
                  <a:cs typeface="Georgia" pitchFamily="34" charset="-120"/>
                </a:rPr>
                <a:t>Strategy-proofness (SP)</a:t>
              </a:r>
              <a:endParaRPr lang="en-US" sz="1900"/>
            </a:p>
          </p:txBody>
        </p:sp>
        <p:sp>
          <p:nvSpPr>
            <p:cNvPr id="50" name="Text 5">
              <a:extLst>
                <a:ext uri="{FF2B5EF4-FFF2-40B4-BE49-F238E27FC236}">
                  <a16:creationId xmlns:a16="http://schemas.microsoft.com/office/drawing/2014/main" id="{8FFFEA78-69AE-8727-9223-F7A859D1C1E8}"/>
                </a:ext>
              </a:extLst>
            </p:cNvPr>
            <p:cNvSpPr/>
            <p:nvPr/>
          </p:nvSpPr>
          <p:spPr>
            <a:xfrm>
              <a:off x="585313" y="2627896"/>
              <a:ext cx="3488267" cy="697973"/>
            </a:xfrm>
            <a:prstGeom prst="rect">
              <a:avLst/>
            </a:prstGeom>
            <a:noFill/>
            <a:ln/>
          </p:spPr>
          <p:txBody>
            <a:bodyPr wrap="square" lIns="16933" tIns="16933" rIns="16933" bIns="16933" rtlCol="0" anchor="t">
              <a:normAutofit/>
            </a:bodyPr>
            <a:lstStyle/>
            <a:p>
              <a:pPr>
                <a:lnSpc>
                  <a:spcPct val="140000"/>
                </a:lnSpc>
              </a:pPr>
              <a:r>
                <a:rPr lang="en-US" sz="1333">
                  <a:solidFill>
                    <a:srgbClr val="3D3A30"/>
                  </a:solidFill>
                  <a:latin typeface="Arial" panose="020B0604020202020204" pitchFamily="34" charset="0"/>
                  <a:ea typeface="Georgia" pitchFamily="34" charset="-122"/>
                  <a:cs typeface="Arial" panose="020B0604020202020204" pitchFamily="34" charset="0"/>
                </a:rPr>
                <a:t>Truthfully reporting SoC and departure time </a:t>
              </a:r>
              <a:r>
                <a:rPr lang="en-US" sz="1333" i="1">
                  <a:solidFill>
                    <a:srgbClr val="3D3A30"/>
                  </a:solidFill>
                  <a:latin typeface="Arial" panose="020B0604020202020204" pitchFamily="34" charset="0"/>
                  <a:ea typeface="Georgia" pitchFamily="34" charset="-122"/>
                  <a:cs typeface="Arial" panose="020B0604020202020204" pitchFamily="34" charset="0"/>
                </a:rPr>
                <a:t>maximizes </a:t>
              </a:r>
              <a:r>
                <a:rPr lang="en-US" sz="1333">
                  <a:solidFill>
                    <a:srgbClr val="3D3A30"/>
                  </a:solidFill>
                  <a:latin typeface="Arial" panose="020B0604020202020204" pitchFamily="34" charset="0"/>
                  <a:ea typeface="Georgia" pitchFamily="34" charset="-122"/>
                  <a:cs typeface="Arial" panose="020B0604020202020204" pitchFamily="34" charset="0"/>
                </a:rPr>
                <a:t>a user's utility.</a:t>
              </a:r>
              <a:endParaRPr lang="en-US" sz="1333">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A9B2C464-324C-A722-BE78-8DD179879BC0}"/>
              </a:ext>
            </a:extLst>
          </p:cNvPr>
          <p:cNvGrpSpPr/>
          <p:nvPr/>
        </p:nvGrpSpPr>
        <p:grpSpPr>
          <a:xfrm>
            <a:off x="4250260" y="1179784"/>
            <a:ext cx="3488380" cy="1584878"/>
            <a:chOff x="6603835" y="3092153"/>
            <a:chExt cx="5232570" cy="2377317"/>
          </a:xfrm>
        </p:grpSpPr>
        <p:sp>
          <p:nvSpPr>
            <p:cNvPr id="55" name="Text 9">
              <a:extLst>
                <a:ext uri="{FF2B5EF4-FFF2-40B4-BE49-F238E27FC236}">
                  <a16:creationId xmlns:a16="http://schemas.microsoft.com/office/drawing/2014/main" id="{504F5E0A-EA3D-E7C8-470F-6ADF282BBAC4}"/>
                </a:ext>
              </a:extLst>
            </p:cNvPr>
            <p:cNvSpPr/>
            <p:nvPr/>
          </p:nvSpPr>
          <p:spPr>
            <a:xfrm>
              <a:off x="6603835" y="3092153"/>
              <a:ext cx="5232570" cy="647634"/>
            </a:xfrm>
            <a:prstGeom prst="rect">
              <a:avLst/>
            </a:prstGeom>
            <a:noFill/>
            <a:ln/>
          </p:spPr>
          <p:txBody>
            <a:bodyPr wrap="square" lIns="16933" tIns="16933" rIns="16933" bIns="16933" rtlCol="0" anchor="t">
              <a:normAutofit fontScale="92500" lnSpcReduction="20000"/>
            </a:bodyPr>
            <a:lstStyle/>
            <a:p>
              <a:endParaRPr lang="en-US" sz="3200"/>
            </a:p>
          </p:txBody>
        </p:sp>
        <p:sp>
          <p:nvSpPr>
            <p:cNvPr id="56" name="Text 10">
              <a:extLst>
                <a:ext uri="{FF2B5EF4-FFF2-40B4-BE49-F238E27FC236}">
                  <a16:creationId xmlns:a16="http://schemas.microsoft.com/office/drawing/2014/main" id="{87EC71CF-00F5-D7E5-DB7B-428BDBF41B8E}"/>
                </a:ext>
              </a:extLst>
            </p:cNvPr>
            <p:cNvSpPr/>
            <p:nvPr/>
          </p:nvSpPr>
          <p:spPr>
            <a:xfrm>
              <a:off x="6603835" y="3873004"/>
              <a:ext cx="5232570" cy="454323"/>
            </a:xfrm>
            <a:prstGeom prst="rect">
              <a:avLst/>
            </a:prstGeom>
            <a:noFill/>
            <a:ln/>
          </p:spPr>
          <p:txBody>
            <a:bodyPr wrap="square" lIns="16933" tIns="16933" rIns="16933" bIns="16933" rtlCol="0" anchor="t">
              <a:normAutofit fontScale="92500" lnSpcReduction="20000"/>
            </a:bodyPr>
            <a:lstStyle/>
            <a:p>
              <a:pPr>
                <a:lnSpc>
                  <a:spcPct val="115000"/>
                </a:lnSpc>
              </a:pPr>
              <a:r>
                <a:rPr lang="en-US" sz="1900">
                  <a:solidFill>
                    <a:srgbClr val="000000"/>
                  </a:solidFill>
                  <a:latin typeface="Georgia" pitchFamily="34" charset="0"/>
                  <a:ea typeface="Georgia" pitchFamily="34" charset="-122"/>
                  <a:cs typeface="Georgia" pitchFamily="34" charset="-120"/>
                </a:rPr>
                <a:t>Budget feasibility</a:t>
              </a:r>
              <a:endParaRPr lang="en-US" sz="1900"/>
            </a:p>
          </p:txBody>
        </p:sp>
        <p:sp>
          <p:nvSpPr>
            <p:cNvPr id="57" name="Text 11">
              <a:extLst>
                <a:ext uri="{FF2B5EF4-FFF2-40B4-BE49-F238E27FC236}">
                  <a16:creationId xmlns:a16="http://schemas.microsoft.com/office/drawing/2014/main" id="{4A7EBAF1-E441-F261-47AC-76EA1EB32A41}"/>
                </a:ext>
              </a:extLst>
            </p:cNvPr>
            <p:cNvSpPr/>
            <p:nvPr/>
          </p:nvSpPr>
          <p:spPr>
            <a:xfrm>
              <a:off x="6603835" y="4422511"/>
              <a:ext cx="5232570" cy="1046959"/>
            </a:xfrm>
            <a:prstGeom prst="rect">
              <a:avLst/>
            </a:prstGeom>
            <a:noFill/>
            <a:ln/>
          </p:spPr>
          <p:txBody>
            <a:bodyPr wrap="square" lIns="16933" tIns="16933" rIns="16933" bIns="16933" rtlCol="0" anchor="t">
              <a:normAutofit/>
            </a:bodyPr>
            <a:lstStyle/>
            <a:p>
              <a:pPr>
                <a:lnSpc>
                  <a:spcPct val="140000"/>
                </a:lnSpc>
              </a:pPr>
              <a:r>
                <a:rPr lang="en-US" sz="1300">
                  <a:solidFill>
                    <a:srgbClr val="3D3A30"/>
                  </a:solidFill>
                  <a:latin typeface="Arial" panose="020B0604020202020204" pitchFamily="34" charset="0"/>
                  <a:ea typeface="Georgia" pitchFamily="34" charset="-122"/>
                  <a:cs typeface="Arial" panose="020B0604020202020204" pitchFamily="34" charset="0"/>
                </a:rPr>
                <a:t>Incentive offered ≤ system savings produced by that user's choice.</a:t>
              </a:r>
              <a:endParaRPr lang="en-US" sz="130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1FE5CBF5-33B0-C8E9-7630-C3DB2D06D33F}"/>
              </a:ext>
            </a:extLst>
          </p:cNvPr>
          <p:cNvGrpSpPr/>
          <p:nvPr/>
        </p:nvGrpSpPr>
        <p:grpSpPr>
          <a:xfrm>
            <a:off x="8118295" y="1146854"/>
            <a:ext cx="3488267" cy="1627313"/>
            <a:chOff x="12141068" y="3092153"/>
            <a:chExt cx="5232400" cy="2440970"/>
          </a:xfrm>
        </p:grpSpPr>
        <p:sp>
          <p:nvSpPr>
            <p:cNvPr id="62" name="Text 15">
              <a:extLst>
                <a:ext uri="{FF2B5EF4-FFF2-40B4-BE49-F238E27FC236}">
                  <a16:creationId xmlns:a16="http://schemas.microsoft.com/office/drawing/2014/main" id="{8125905F-314F-6A1E-2405-5CDFDC20362C}"/>
                </a:ext>
              </a:extLst>
            </p:cNvPr>
            <p:cNvSpPr/>
            <p:nvPr/>
          </p:nvSpPr>
          <p:spPr>
            <a:xfrm>
              <a:off x="12141068" y="3092153"/>
              <a:ext cx="5232400" cy="647634"/>
            </a:xfrm>
            <a:prstGeom prst="rect">
              <a:avLst/>
            </a:prstGeom>
            <a:noFill/>
            <a:ln/>
          </p:spPr>
          <p:txBody>
            <a:bodyPr wrap="square" lIns="16933" tIns="16933" rIns="16933" bIns="16933" rtlCol="0" anchor="t">
              <a:normAutofit fontScale="92500" lnSpcReduction="20000"/>
            </a:bodyPr>
            <a:lstStyle/>
            <a:p>
              <a:endParaRPr lang="en-US" sz="3200"/>
            </a:p>
          </p:txBody>
        </p:sp>
        <p:sp>
          <p:nvSpPr>
            <p:cNvPr id="63" name="Text 16">
              <a:extLst>
                <a:ext uri="{FF2B5EF4-FFF2-40B4-BE49-F238E27FC236}">
                  <a16:creationId xmlns:a16="http://schemas.microsoft.com/office/drawing/2014/main" id="{C8B932D8-05A5-2E51-EF0B-5B7907B8E258}"/>
                </a:ext>
              </a:extLst>
            </p:cNvPr>
            <p:cNvSpPr/>
            <p:nvPr/>
          </p:nvSpPr>
          <p:spPr>
            <a:xfrm>
              <a:off x="12141068" y="3873004"/>
              <a:ext cx="5232400" cy="454323"/>
            </a:xfrm>
            <a:prstGeom prst="rect">
              <a:avLst/>
            </a:prstGeom>
            <a:noFill/>
            <a:ln/>
          </p:spPr>
          <p:txBody>
            <a:bodyPr wrap="square" lIns="16933" tIns="16933" rIns="16933" bIns="16933" rtlCol="0" anchor="t">
              <a:normAutofit fontScale="92500" lnSpcReduction="20000"/>
            </a:bodyPr>
            <a:lstStyle/>
            <a:p>
              <a:pPr>
                <a:lnSpc>
                  <a:spcPct val="115000"/>
                </a:lnSpc>
              </a:pPr>
              <a:r>
                <a:rPr lang="en-US" sz="1900">
                  <a:solidFill>
                    <a:srgbClr val="000000"/>
                  </a:solidFill>
                  <a:latin typeface="Georgia" pitchFamily="34" charset="0"/>
                  <a:ea typeface="Georgia" pitchFamily="34" charset="-122"/>
                  <a:cs typeface="Georgia" pitchFamily="34" charset="-120"/>
                </a:rPr>
                <a:t>Voluntary participation</a:t>
              </a:r>
              <a:endParaRPr lang="en-US" sz="1900"/>
            </a:p>
          </p:txBody>
        </p:sp>
        <mc:AlternateContent xmlns:mc="http://schemas.openxmlformats.org/markup-compatibility/2006" xmlns:a14="http://schemas.microsoft.com/office/drawing/2010/main">
          <mc:Choice Requires="a14">
            <p:sp>
              <p:nvSpPr>
                <p:cNvPr id="64" name="Text 17">
                  <a:extLst>
                    <a:ext uri="{FF2B5EF4-FFF2-40B4-BE49-F238E27FC236}">
                      <a16:creationId xmlns:a16="http://schemas.microsoft.com/office/drawing/2014/main" id="{8CF3755C-58BC-5694-C278-4D22366290C0}"/>
                    </a:ext>
                  </a:extLst>
                </p:cNvPr>
                <p:cNvSpPr/>
                <p:nvPr/>
              </p:nvSpPr>
              <p:spPr>
                <a:xfrm>
                  <a:off x="12141068" y="4422510"/>
                  <a:ext cx="5232400" cy="1110613"/>
                </a:xfrm>
                <a:prstGeom prst="rect">
                  <a:avLst/>
                </a:prstGeom>
                <a:noFill/>
                <a:ln/>
              </p:spPr>
              <p:txBody>
                <a:bodyPr wrap="square" lIns="16933" tIns="16933" rIns="16933" bIns="16933" rtlCol="0" anchor="t">
                  <a:normAutofit/>
                </a:bodyPr>
                <a:lstStyle/>
                <a:p>
                  <a:pPr>
                    <a:lnSpc>
                      <a:spcPct val="140000"/>
                    </a:lnSpc>
                  </a:pPr>
                  <a:r>
                    <a:rPr lang="en-US" sz="1300" i="1">
                      <a:solidFill>
                        <a:srgbClr val="3D3A30"/>
                      </a:solidFill>
                      <a:latin typeface="Arial" panose="020B0604020202020204" pitchFamily="34" charset="0"/>
                      <a:ea typeface="Georgia" pitchFamily="34" charset="-122"/>
                      <a:cs typeface="Arial" panose="020B0604020202020204" pitchFamily="34" charset="0"/>
                    </a:rPr>
                    <a:t>U</a:t>
                  </a:r>
                  <a:r>
                    <a:rPr lang="en-US" sz="1300">
                      <a:solidFill>
                        <a:srgbClr val="3D3A30"/>
                      </a:solidFill>
                      <a:latin typeface="Arial" panose="020B0604020202020204" pitchFamily="34" charset="0"/>
                      <a:ea typeface="Georgia" pitchFamily="34" charset="-122"/>
                      <a:cs typeface="Arial" panose="020B0604020202020204" pitchFamily="34" charset="0"/>
                    </a:rPr>
                    <a:t>(</a:t>
                  </a:r>
                  <a14:m>
                    <m:oMath xmlns:m="http://schemas.openxmlformats.org/officeDocument/2006/math">
                      <m:r>
                        <a:rPr lang="en-US" sz="1300" i="1" dirty="0" smtClean="0">
                          <a:solidFill>
                            <a:srgbClr val="3D3A30"/>
                          </a:solidFill>
                          <a:latin typeface="Cambria Math" panose="02040503050406030204" pitchFamily="18" charset="0"/>
                          <a:ea typeface="Cambria Math" panose="02040503050406030204" pitchFamily="18" charset="0"/>
                          <a:cs typeface="Georgia" pitchFamily="34" charset="-120"/>
                        </a:rPr>
                        <m:t>𝜃</m:t>
                      </m:r>
                    </m:oMath>
                  </a14:m>
                  <a:r>
                    <a:rPr lang="en-US" sz="1083" baseline="-40000">
                      <a:solidFill>
                        <a:srgbClr val="3D3A30"/>
                      </a:solidFill>
                      <a:latin typeface="Arial" panose="020B0604020202020204" pitchFamily="34" charset="0"/>
                      <a:ea typeface="Georgia" pitchFamily="34" charset="-122"/>
                      <a:cs typeface="Arial" panose="020B0604020202020204" pitchFamily="34" charset="0"/>
                    </a:rPr>
                    <a:t>v </a:t>
                  </a:r>
                  <a:r>
                    <a:rPr lang="en-US" sz="1300">
                      <a:solidFill>
                        <a:srgbClr val="3D3A30"/>
                      </a:solidFill>
                      <a:latin typeface="Arial" panose="020B0604020202020204" pitchFamily="34" charset="0"/>
                      <a:ea typeface="Georgia" pitchFamily="34" charset="-122"/>
                      <a:cs typeface="Arial" panose="020B0604020202020204" pitchFamily="34" charset="0"/>
                    </a:rPr>
                    <a:t>) ≥ 0: every user's utility from any offered option is non-negative.</a:t>
                  </a:r>
                  <a:endParaRPr lang="en-US" sz="1300">
                    <a:latin typeface="Arial" panose="020B0604020202020204" pitchFamily="34" charset="0"/>
                    <a:cs typeface="Arial" panose="020B0604020202020204" pitchFamily="34" charset="0"/>
                  </a:endParaRPr>
                </a:p>
              </p:txBody>
            </p:sp>
          </mc:Choice>
          <mc:Fallback xmlns="">
            <p:sp>
              <p:nvSpPr>
                <p:cNvPr id="64" name="Text 17">
                  <a:extLst>
                    <a:ext uri="{FF2B5EF4-FFF2-40B4-BE49-F238E27FC236}">
                      <a16:creationId xmlns:a16="http://schemas.microsoft.com/office/drawing/2014/main" id="{8CF3755C-58BC-5694-C278-4D22366290C0}"/>
                    </a:ext>
                  </a:extLst>
                </p:cNvPr>
                <p:cNvSpPr>
                  <a:spLocks noRot="1" noChangeAspect="1" noMove="1" noResize="1" noEditPoints="1" noAdjustHandles="1" noChangeArrowheads="1" noChangeShapeType="1" noTextEdit="1"/>
                </p:cNvSpPr>
                <p:nvPr/>
              </p:nvSpPr>
              <p:spPr>
                <a:xfrm>
                  <a:off x="12141068" y="4422510"/>
                  <a:ext cx="5232400" cy="1110613"/>
                </a:xfrm>
                <a:prstGeom prst="rect">
                  <a:avLst/>
                </a:prstGeom>
                <a:blipFill>
                  <a:blip r:embed="rId6"/>
                  <a:stretch>
                    <a:fillRect l="-2545" r="-364"/>
                  </a:stretch>
                </a:blipFill>
                <a:ln/>
              </p:spPr>
              <p:txBody>
                <a:bodyPr/>
                <a:lstStyle/>
                <a:p>
                  <a:r>
                    <a:rPr lang="en-US">
                      <a:noFill/>
                    </a:rPr>
                    <a:t> </a:t>
                  </a:r>
                </a:p>
              </p:txBody>
            </p:sp>
          </mc:Fallback>
        </mc:AlternateContent>
      </p:grpSp>
      <p:sp>
        <p:nvSpPr>
          <p:cNvPr id="69" name="Shape 2">
            <a:extLst>
              <a:ext uri="{FF2B5EF4-FFF2-40B4-BE49-F238E27FC236}">
                <a16:creationId xmlns:a16="http://schemas.microsoft.com/office/drawing/2014/main" id="{8ED555CE-CE4B-1967-8249-0B4C93518422}"/>
              </a:ext>
            </a:extLst>
          </p:cNvPr>
          <p:cNvSpPr/>
          <p:nvPr/>
        </p:nvSpPr>
        <p:spPr>
          <a:xfrm rot="5400000">
            <a:off x="3606137" y="2198841"/>
            <a:ext cx="914400" cy="18288"/>
          </a:xfrm>
          <a:prstGeom prst="rect">
            <a:avLst/>
          </a:prstGeom>
          <a:solidFill>
            <a:srgbClr val="CFAE70"/>
          </a:solidFill>
          <a:ln/>
        </p:spPr>
        <p:txBody>
          <a:bodyPr/>
          <a:lstStyle/>
          <a:p>
            <a:endParaRPr lang="en-US" sz="1200"/>
          </a:p>
        </p:txBody>
      </p:sp>
      <p:sp>
        <p:nvSpPr>
          <p:cNvPr id="70" name="Shape 2">
            <a:extLst>
              <a:ext uri="{FF2B5EF4-FFF2-40B4-BE49-F238E27FC236}">
                <a16:creationId xmlns:a16="http://schemas.microsoft.com/office/drawing/2014/main" id="{052B5033-C5F1-A6BE-1754-91BA70022E3D}"/>
              </a:ext>
            </a:extLst>
          </p:cNvPr>
          <p:cNvSpPr/>
          <p:nvPr/>
        </p:nvSpPr>
        <p:spPr>
          <a:xfrm rot="5400000">
            <a:off x="7484541" y="2160085"/>
            <a:ext cx="914400" cy="18288"/>
          </a:xfrm>
          <a:prstGeom prst="rect">
            <a:avLst/>
          </a:prstGeom>
          <a:solidFill>
            <a:srgbClr val="CFAE70"/>
          </a:solidFill>
          <a:ln/>
        </p:spPr>
        <p:txBody>
          <a:bodyPr/>
          <a:lstStyle/>
          <a:p>
            <a:endParaRPr lang="en-US" sz="1200"/>
          </a:p>
        </p:txBody>
      </p:sp>
      <p:sp>
        <p:nvSpPr>
          <p:cNvPr id="71" name="Slide Number Placeholder 70">
            <a:extLst>
              <a:ext uri="{FF2B5EF4-FFF2-40B4-BE49-F238E27FC236}">
                <a16:creationId xmlns:a16="http://schemas.microsoft.com/office/drawing/2014/main" id="{F37F7270-9581-8A01-556F-87C4A78AB0F9}"/>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8</a:t>
            </a:fld>
            <a:endParaRPr lang="en-US"/>
          </a:p>
        </p:txBody>
      </p:sp>
      <p:sp>
        <p:nvSpPr>
          <p:cNvPr id="2" name="Text 5">
            <a:extLst>
              <a:ext uri="{FF2B5EF4-FFF2-40B4-BE49-F238E27FC236}">
                <a16:creationId xmlns:a16="http://schemas.microsoft.com/office/drawing/2014/main" id="{6032CD67-5FFC-A0ED-C9A9-3A075EB8572D}"/>
              </a:ext>
            </a:extLst>
          </p:cNvPr>
          <p:cNvSpPr/>
          <p:nvPr/>
        </p:nvSpPr>
        <p:spPr>
          <a:xfrm>
            <a:off x="551527" y="3070582"/>
            <a:ext cx="11021249" cy="359370"/>
          </a:xfrm>
          <a:prstGeom prst="rect">
            <a:avLst/>
          </a:prstGeom>
          <a:noFill/>
          <a:ln/>
        </p:spPr>
        <p:txBody>
          <a:bodyPr wrap="square" lIns="16933" tIns="16933" rIns="16933" bIns="16933" rtlCol="0" anchor="t">
            <a:normAutofit/>
          </a:bodyPr>
          <a:lstStyle/>
          <a:p>
            <a:pPr>
              <a:lnSpc>
                <a:spcPct val="140000"/>
              </a:lnSpc>
            </a:pPr>
            <a:r>
              <a:rPr lang="en-US" sz="1333" i="1">
                <a:solidFill>
                  <a:srgbClr val="3D3A30"/>
                </a:solidFill>
                <a:latin typeface="Arial" panose="020B0604020202020204" pitchFamily="34" charset="0"/>
                <a:ea typeface="Georgia" pitchFamily="34" charset="-122"/>
                <a:cs typeface="Arial" panose="020B0604020202020204" pitchFamily="34" charset="0"/>
              </a:rPr>
              <a:t>The proofs can be found in the paper.</a:t>
            </a:r>
            <a:endParaRPr lang="en-US" sz="1333" i="1">
              <a:latin typeface="Arial" panose="020B0604020202020204" pitchFamily="34" charset="0"/>
              <a:cs typeface="Arial" panose="020B0604020202020204" pitchFamily="34" charset="0"/>
            </a:endParaRPr>
          </a:p>
        </p:txBody>
      </p:sp>
      <p:pic>
        <p:nvPicPr>
          <p:cNvPr id="6" name="Audio 5">
            <a:extLst>
              <a:ext uri="{FF2B5EF4-FFF2-40B4-BE49-F238E27FC236}">
                <a16:creationId xmlns:a16="http://schemas.microsoft.com/office/drawing/2014/main" id="{FAF5A1F9-AD60-9887-F9A4-0C53C484E2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6312380"/>
      </p:ext>
    </p:extLst>
  </p:cSld>
  <p:clrMapOvr>
    <a:masterClrMapping/>
  </p:clrMapOvr>
  <mc:AlternateContent xmlns:mc="http://schemas.openxmlformats.org/markup-compatibility/2006" xmlns:p14="http://schemas.microsoft.com/office/powerpoint/2010/main">
    <mc:Choice Requires="p14">
      <p:transition spd="slow" p14:dur="2000" advTm="47008"/>
    </mc:Choice>
    <mc:Fallback xmlns="">
      <p:transition spd="slow" advTm="4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69"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558800" y="278876"/>
            <a:ext cx="11406701" cy="449738"/>
          </a:xfrm>
          <a:prstGeom prst="rect">
            <a:avLst/>
          </a:prstGeom>
          <a:noFill/>
          <a:ln/>
        </p:spPr>
        <p:txBody>
          <a:bodyPr wrap="square" lIns="16933" tIns="16933" rIns="16933" bIns="16933" rtlCol="0" anchor="t">
            <a:normAutofit/>
          </a:bodyPr>
          <a:lstStyle/>
          <a:p>
            <a:pPr>
              <a:lnSpc>
                <a:spcPct val="115000"/>
              </a:lnSpc>
            </a:pPr>
            <a:r>
              <a:rPr lang="en-US" sz="2400" kern="0" spc="-22">
                <a:solidFill>
                  <a:srgbClr val="000000"/>
                </a:solidFill>
                <a:latin typeface="IBM Plex Serif" panose="02060503050406000203" pitchFamily="18" charset="77"/>
                <a:ea typeface="Arial" pitchFamily="34" charset="-122"/>
                <a:cs typeface="Arial" pitchFamily="34" charset="-120"/>
              </a:rPr>
              <a:t>Experimental setup</a:t>
            </a:r>
            <a:endParaRPr lang="en-US" sz="2400">
              <a:latin typeface="IBM Plex Serif" panose="02060503050406000203" pitchFamily="18" charset="77"/>
            </a:endParaRPr>
          </a:p>
        </p:txBody>
      </p:sp>
      <p:sp>
        <p:nvSpPr>
          <p:cNvPr id="40" name="Slide Number Placeholder 39">
            <a:extLst>
              <a:ext uri="{FF2B5EF4-FFF2-40B4-BE49-F238E27FC236}">
                <a16:creationId xmlns:a16="http://schemas.microsoft.com/office/drawing/2014/main" id="{3D680BA0-E40D-AC66-3090-4DB268BB128D}"/>
              </a:ext>
            </a:extLst>
          </p:cNvPr>
          <p:cNvSpPr>
            <a:spLocks noGrp="1"/>
          </p:cNvSpPr>
          <p:nvPr>
            <p:ph type="sldNum" sz="quarter" idx="4294967295"/>
          </p:nvPr>
        </p:nvSpPr>
        <p:spPr>
          <a:xfrm>
            <a:off x="9571996" y="6416549"/>
            <a:ext cx="1814172" cy="269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162C9-17B7-9B4B-8D5F-87518F1480FF}" type="slidenum">
              <a:rPr lang="en-US" smtClean="0"/>
              <a:pPr/>
              <a:t>9</a:t>
            </a:fld>
            <a:endParaRPr lang="en-US"/>
          </a:p>
        </p:txBody>
      </p:sp>
      <p:pic>
        <p:nvPicPr>
          <p:cNvPr id="4" name="Picture 3">
            <a:extLst>
              <a:ext uri="{FF2B5EF4-FFF2-40B4-BE49-F238E27FC236}">
                <a16:creationId xmlns:a16="http://schemas.microsoft.com/office/drawing/2014/main" id="{BFF27361-5BD5-49CB-1B9E-BDA870CC822B}"/>
              </a:ext>
            </a:extLst>
          </p:cNvPr>
          <p:cNvPicPr>
            <a:picLocks noChangeAspect="1"/>
          </p:cNvPicPr>
          <p:nvPr/>
        </p:nvPicPr>
        <p:blipFill>
          <a:blip r:embed="rId5"/>
          <a:stretch>
            <a:fillRect/>
          </a:stretch>
        </p:blipFill>
        <p:spPr>
          <a:xfrm>
            <a:off x="7366000" y="1397000"/>
            <a:ext cx="4064000" cy="2540000"/>
          </a:xfrm>
          <a:prstGeom prst="rect">
            <a:avLst/>
          </a:prstGeom>
          <a:ln w="19050">
            <a:solidFill>
              <a:srgbClr val="B69A5A"/>
            </a:solidFill>
          </a:ln>
          <a:effectLst/>
        </p:spPr>
      </p:pic>
      <p:sp>
        <p:nvSpPr>
          <p:cNvPr id="20" name="TextBox 19">
            <a:extLst>
              <a:ext uri="{FF2B5EF4-FFF2-40B4-BE49-F238E27FC236}">
                <a16:creationId xmlns:a16="http://schemas.microsoft.com/office/drawing/2014/main" id="{C4FAC734-598F-E044-8A4B-52766C427174}"/>
              </a:ext>
            </a:extLst>
          </p:cNvPr>
          <p:cNvSpPr txBox="1"/>
          <p:nvPr/>
        </p:nvSpPr>
        <p:spPr>
          <a:xfrm>
            <a:off x="558800" y="1320800"/>
            <a:ext cx="6604000" cy="261610"/>
          </a:xfrm>
          <a:prstGeom prst="rect">
            <a:avLst/>
          </a:prstGeom>
          <a:noFill/>
        </p:spPr>
        <p:txBody>
          <a:bodyPr vertOverflow="overflow" vert="horz" wrap="square" rtlCol="0" anchor="t">
            <a:spAutoFit/>
          </a:bodyPr>
          <a:lstStyle/>
          <a:p>
            <a:pPr algn="l"/>
            <a:r>
              <a:rPr lang="en-US" sz="1100" b="1">
                <a:solidFill>
                  <a:srgbClr val="2F7FB8"/>
                </a:solidFill>
                <a:latin typeface="Arial"/>
                <a:cs typeface="Arial"/>
              </a:rPr>
              <a:t>SITE, DATA, INFRASTRUCTURE</a:t>
            </a:r>
          </a:p>
        </p:txBody>
      </p:sp>
      <p:sp>
        <p:nvSpPr>
          <p:cNvPr id="21" name="Rectangle 20">
            <a:extLst>
              <a:ext uri="{FF2B5EF4-FFF2-40B4-BE49-F238E27FC236}">
                <a16:creationId xmlns:a16="http://schemas.microsoft.com/office/drawing/2014/main" id="{5856F5D8-073C-7F4C-8DF7-5A31BB2A9981}"/>
              </a:ext>
            </a:extLst>
          </p:cNvPr>
          <p:cNvSpPr/>
          <p:nvPr/>
        </p:nvSpPr>
        <p:spPr>
          <a:xfrm>
            <a:off x="558800" y="1676400"/>
            <a:ext cx="6553200" cy="12700"/>
          </a:xfrm>
          <a:prstGeom prst="rect">
            <a:avLst/>
          </a:prstGeom>
          <a:solidFill>
            <a:srgbClr val="BFBFBF"/>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3" name="TextBox 22">
            <a:extLst>
              <a:ext uri="{FF2B5EF4-FFF2-40B4-BE49-F238E27FC236}">
                <a16:creationId xmlns:a16="http://schemas.microsoft.com/office/drawing/2014/main" id="{D3CDB18C-DF17-BE45-8B7C-48FF9C33D66C}"/>
              </a:ext>
            </a:extLst>
          </p:cNvPr>
          <p:cNvSpPr txBox="1"/>
          <p:nvPr/>
        </p:nvSpPr>
        <p:spPr>
          <a:xfrm>
            <a:off x="558800" y="1828800"/>
            <a:ext cx="6604000" cy="1418145"/>
          </a:xfrm>
          <a:prstGeom prst="rect">
            <a:avLst/>
          </a:prstGeom>
          <a:noFill/>
        </p:spPr>
        <p:txBody>
          <a:bodyPr vertOverflow="overflow" vert="horz" wrap="square" rtlCol="0" anchor="t">
            <a:spAutoFit/>
          </a:bodyPr>
          <a:lstStyle/>
          <a:p>
            <a:pPr marL="228600" indent="-228600">
              <a:lnSpc>
                <a:spcPct val="140000"/>
              </a:lnSpc>
              <a:spcAft>
                <a:spcPts val="400"/>
              </a:spcAft>
              <a:buFont typeface="Arial"/>
              <a:buChar char="•"/>
            </a:pPr>
            <a:r>
              <a:rPr lang="en-US" sz="1400" b="1">
                <a:latin typeface="Arial"/>
              </a:rPr>
              <a:t>Site: </a:t>
            </a:r>
            <a:r>
              <a:rPr lang="en-US" sz="1400">
                <a:latin typeface="Arial"/>
              </a:rPr>
              <a:t>NATC-SV, Santa Clara, CA</a:t>
            </a:r>
          </a:p>
          <a:p>
            <a:pPr marL="228600" indent="-228600">
              <a:lnSpc>
                <a:spcPct val="140000"/>
              </a:lnSpc>
              <a:spcAft>
                <a:spcPts val="400"/>
              </a:spcAft>
              <a:buFont typeface="Arial"/>
              <a:buChar char="•"/>
            </a:pPr>
            <a:r>
              <a:rPr lang="en-US" sz="1400" b="1">
                <a:latin typeface="Arial"/>
              </a:rPr>
              <a:t>Data window: </a:t>
            </a:r>
            <a:r>
              <a:rPr lang="en-US" sz="1400">
                <a:latin typeface="Arial"/>
              </a:rPr>
              <a:t>May 2023 – Nov 2024 (22 months)</a:t>
            </a:r>
          </a:p>
          <a:p>
            <a:pPr marL="228600" indent="-228600">
              <a:lnSpc>
                <a:spcPct val="140000"/>
              </a:lnSpc>
              <a:spcAft>
                <a:spcPts val="400"/>
              </a:spcAft>
              <a:buFont typeface="Arial"/>
              <a:buChar char="•"/>
            </a:pPr>
            <a:r>
              <a:rPr lang="en-US" sz="1400" b="1">
                <a:latin typeface="Arial"/>
              </a:rPr>
              <a:t>Episodes: </a:t>
            </a:r>
            <a:r>
              <a:rPr lang="en-US" sz="1400">
                <a:latin typeface="Arial"/>
              </a:rPr>
              <a:t>100 (70 sampling / 30 testing) per month</a:t>
            </a:r>
          </a:p>
          <a:p>
            <a:pPr marL="228600" indent="-228600">
              <a:lnSpc>
                <a:spcPct val="140000"/>
              </a:lnSpc>
              <a:spcAft>
                <a:spcPts val="400"/>
              </a:spcAft>
              <a:buFont typeface="Arial"/>
              <a:buChar char="•"/>
            </a:pPr>
            <a:r>
              <a:rPr lang="en-US" sz="1400" b="1">
                <a:latin typeface="Arial"/>
              </a:rPr>
              <a:t>Chargers: </a:t>
            </a:r>
            <a:r>
              <a:rPr lang="en-US" sz="1400">
                <a:latin typeface="Arial"/>
              </a:rPr>
              <a:t>10 unidirectional (0–20 kW) + 5 bidirectional (±20 kW)</a:t>
            </a:r>
          </a:p>
        </p:txBody>
      </p:sp>
      <p:sp>
        <p:nvSpPr>
          <p:cNvPr id="24" name="TextBox 23">
            <a:extLst>
              <a:ext uri="{FF2B5EF4-FFF2-40B4-BE49-F238E27FC236}">
                <a16:creationId xmlns:a16="http://schemas.microsoft.com/office/drawing/2014/main" id="{4FB829D2-3848-254A-9735-C242EE364647}"/>
              </a:ext>
            </a:extLst>
          </p:cNvPr>
          <p:cNvSpPr txBox="1"/>
          <p:nvPr/>
        </p:nvSpPr>
        <p:spPr>
          <a:xfrm>
            <a:off x="558800" y="3675390"/>
            <a:ext cx="6604000" cy="261610"/>
          </a:xfrm>
          <a:prstGeom prst="rect">
            <a:avLst/>
          </a:prstGeom>
          <a:noFill/>
        </p:spPr>
        <p:txBody>
          <a:bodyPr vertOverflow="overflow" vert="horz" wrap="square" rtlCol="0" anchor="t">
            <a:spAutoFit/>
          </a:bodyPr>
          <a:lstStyle/>
          <a:p>
            <a:pPr algn="l"/>
            <a:r>
              <a:rPr lang="en-US" sz="1100" b="1">
                <a:solidFill>
                  <a:srgbClr val="2F7FB8"/>
                </a:solidFill>
                <a:latin typeface="Arial"/>
                <a:cs typeface="Arial"/>
              </a:rPr>
              <a:t>TARIFF (Silicon Valley Power commercial)</a:t>
            </a:r>
          </a:p>
        </p:txBody>
      </p:sp>
      <p:sp>
        <p:nvSpPr>
          <p:cNvPr id="26" name="Rectangle 25">
            <a:extLst>
              <a:ext uri="{FF2B5EF4-FFF2-40B4-BE49-F238E27FC236}">
                <a16:creationId xmlns:a16="http://schemas.microsoft.com/office/drawing/2014/main" id="{5AE44467-F4EB-2241-BF8E-5D24CC0A6F93}"/>
              </a:ext>
            </a:extLst>
          </p:cNvPr>
          <p:cNvSpPr/>
          <p:nvPr/>
        </p:nvSpPr>
        <p:spPr>
          <a:xfrm>
            <a:off x="558800" y="3980190"/>
            <a:ext cx="6553200" cy="12700"/>
          </a:xfrm>
          <a:prstGeom prst="rect">
            <a:avLst/>
          </a:prstGeom>
          <a:solidFill>
            <a:srgbClr val="BFBFBF"/>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graphicFrame>
        <p:nvGraphicFramePr>
          <p:cNvPr id="28" name="Table 27">
            <a:extLst>
              <a:ext uri="{FF2B5EF4-FFF2-40B4-BE49-F238E27FC236}">
                <a16:creationId xmlns:a16="http://schemas.microsoft.com/office/drawing/2014/main" id="{575D9A6C-E88C-5945-8A4C-995B18B19DD6}"/>
              </a:ext>
            </a:extLst>
          </p:cNvPr>
          <p:cNvGraphicFramePr>
            <a:graphicFrameLocks noGrp="1"/>
          </p:cNvGraphicFramePr>
          <p:nvPr/>
        </p:nvGraphicFramePr>
        <p:xfrm>
          <a:off x="558800" y="4107190"/>
          <a:ext cx="6553200" cy="1397000"/>
        </p:xfrm>
        <a:graphic>
          <a:graphicData uri="http://schemas.openxmlformats.org/drawingml/2006/table">
            <a:tbl>
              <a:tblPr firstRow="1" bandRow="1">
                <a:tableStyleId>{5C22544A-7EE6-4342-B048-85BDC9FD1C3A}</a:tableStyleId>
              </a:tblPr>
              <a:tblGrid>
                <a:gridCol w="5056692">
                  <a:extLst>
                    <a:ext uri="{9D8B030D-6E8A-4147-A177-3AD203B41FA5}">
                      <a16:colId xmlns:a16="http://schemas.microsoft.com/office/drawing/2014/main" val="4214671083"/>
                    </a:ext>
                  </a:extLst>
                </a:gridCol>
                <a:gridCol w="1496508">
                  <a:extLst>
                    <a:ext uri="{9D8B030D-6E8A-4147-A177-3AD203B41FA5}">
                      <a16:colId xmlns:a16="http://schemas.microsoft.com/office/drawing/2014/main" val="3992879447"/>
                    </a:ext>
                  </a:extLst>
                </a:gridCol>
              </a:tblGrid>
              <a:tr h="349250">
                <a:tc>
                  <a:txBody>
                    <a:bodyPr/>
                    <a:lstStyle/>
                    <a:p>
                      <a:pPr algn="l"/>
                      <a:r>
                        <a:rPr lang="en-US" sz="1400" b="0">
                          <a:solidFill>
                            <a:srgbClr val="000000"/>
                          </a:solidFill>
                          <a:latin typeface="Arial"/>
                          <a:cs typeface="Arial"/>
                        </a:rPr>
                        <a:t>Peak (6 AM–10 PM)</a:t>
                      </a:r>
                    </a:p>
                  </a:txBody>
                  <a:tcPr anchor="ctr">
                    <a:solidFill>
                      <a:srgbClr val="FFFFFF"/>
                    </a:solidFill>
                  </a:tcPr>
                </a:tc>
                <a:tc>
                  <a:txBody>
                    <a:bodyPr/>
                    <a:lstStyle/>
                    <a:p>
                      <a:pPr algn="r"/>
                      <a:r>
                        <a:rPr lang="en-US" sz="1400" b="0">
                          <a:solidFill>
                            <a:srgbClr val="000000"/>
                          </a:solidFill>
                          <a:latin typeface="Arial"/>
                          <a:cs typeface="Arial"/>
                        </a:rPr>
                        <a:t>$0.178 / kWh</a:t>
                      </a:r>
                    </a:p>
                  </a:txBody>
                  <a:tcPr anchor="ctr">
                    <a:solidFill>
                      <a:srgbClr val="FFFFFF"/>
                    </a:solidFill>
                  </a:tcPr>
                </a:tc>
                <a:extLst>
                  <a:ext uri="{0D108BD9-81ED-4DB2-BD59-A6C34878D82A}">
                    <a16:rowId xmlns:a16="http://schemas.microsoft.com/office/drawing/2014/main" val="1510387914"/>
                  </a:ext>
                </a:extLst>
              </a:tr>
              <a:tr h="349250">
                <a:tc>
                  <a:txBody>
                    <a:bodyPr/>
                    <a:lstStyle/>
                    <a:p>
                      <a:pPr algn="l"/>
                      <a:r>
                        <a:rPr lang="en-US" sz="1400">
                          <a:solidFill>
                            <a:srgbClr val="000000"/>
                          </a:solidFill>
                          <a:latin typeface="Arial"/>
                          <a:cs typeface="Arial"/>
                        </a:rPr>
                        <a:t>Off-peak</a:t>
                      </a:r>
                    </a:p>
                  </a:txBody>
                  <a:tcPr anchor="ctr">
                    <a:lnB w="12700" cap="flat" cmpd="sng" algn="ctr">
                      <a:noFill/>
                      <a:prstDash val="solid"/>
                      <a:round/>
                      <a:headEnd type="none" w="med" len="med"/>
                      <a:tailEnd type="none" w="med" len="med"/>
                    </a:lnB>
                    <a:solidFill>
                      <a:srgbClr val="FFFFFF"/>
                    </a:solidFill>
                  </a:tcPr>
                </a:tc>
                <a:tc>
                  <a:txBody>
                    <a:bodyPr/>
                    <a:lstStyle/>
                    <a:p>
                      <a:pPr algn="r"/>
                      <a:r>
                        <a:rPr lang="en-US" sz="1400">
                          <a:solidFill>
                            <a:srgbClr val="000000"/>
                          </a:solidFill>
                          <a:latin typeface="Arial"/>
                          <a:cs typeface="Arial"/>
                        </a:rPr>
                        <a:t>$0.137 / kWh</a:t>
                      </a:r>
                    </a:p>
                  </a:txBody>
                  <a:tcPr anchor="ctr">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524764570"/>
                  </a:ext>
                </a:extLst>
              </a:tr>
              <a:tr h="349250">
                <a:tc>
                  <a:txBody>
                    <a:bodyPr/>
                    <a:lstStyle/>
                    <a:p>
                      <a:pPr algn="l"/>
                      <a:r>
                        <a:rPr lang="en-US" sz="1400">
                          <a:solidFill>
                            <a:srgbClr val="000000"/>
                          </a:solidFill>
                          <a:latin typeface="Arial"/>
                          <a:cs typeface="Arial"/>
                        </a:rPr>
                        <a:t>External rate (for user choice model)</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400">
                          <a:solidFill>
                            <a:srgbClr val="000000"/>
                          </a:solidFill>
                          <a:latin typeface="Arial"/>
                          <a:cs typeface="Arial"/>
                        </a:rPr>
                        <a:t>$0.30 / kWh</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66016647"/>
                  </a:ext>
                </a:extLst>
              </a:tr>
              <a:tr h="349250">
                <a:tc>
                  <a:txBody>
                    <a:bodyPr/>
                    <a:lstStyle/>
                    <a:p>
                      <a:pPr algn="l"/>
                      <a:r>
                        <a:rPr lang="en-US" sz="1400">
                          <a:solidFill>
                            <a:srgbClr val="000000"/>
                          </a:solidFill>
                          <a:latin typeface="Arial"/>
                          <a:cs typeface="Arial"/>
                        </a:rPr>
                        <a:t>Demand charge</a:t>
                      </a:r>
                    </a:p>
                  </a:txBody>
                  <a:tcPr anchor="ctr">
                    <a:lnT w="12700" cap="flat" cmpd="sng" algn="ctr">
                      <a:noFill/>
                      <a:prstDash val="solid"/>
                      <a:round/>
                      <a:headEnd type="none" w="med" len="med"/>
                      <a:tailEnd type="none" w="med" len="med"/>
                    </a:lnT>
                    <a:solidFill>
                      <a:schemeClr val="accent4">
                        <a:lumMod val="20000"/>
                        <a:lumOff val="80000"/>
                      </a:schemeClr>
                    </a:solidFill>
                  </a:tcPr>
                </a:tc>
                <a:tc>
                  <a:txBody>
                    <a:bodyPr/>
                    <a:lstStyle/>
                    <a:p>
                      <a:pPr algn="r"/>
                      <a:r>
                        <a:rPr lang="en-US" sz="1400">
                          <a:solidFill>
                            <a:srgbClr val="000000"/>
                          </a:solidFill>
                          <a:latin typeface="Arial"/>
                          <a:cs typeface="Arial"/>
                        </a:rPr>
                        <a:t>$11.67 / kW</a:t>
                      </a:r>
                    </a:p>
                  </a:txBody>
                  <a:tcPr anchor="ctr">
                    <a:lnT w="12700" cap="flat" cmpd="sng" algn="ctr">
                      <a:no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583864681"/>
                  </a:ext>
                </a:extLst>
              </a:tr>
            </a:tbl>
          </a:graphicData>
        </a:graphic>
      </p:graphicFrame>
      <p:sp>
        <p:nvSpPr>
          <p:cNvPr id="5" name="TextBox 4">
            <a:extLst>
              <a:ext uri="{FF2B5EF4-FFF2-40B4-BE49-F238E27FC236}">
                <a16:creationId xmlns:a16="http://schemas.microsoft.com/office/drawing/2014/main" id="{454431B6-4B87-F124-3895-50A639D28B45}"/>
              </a:ext>
            </a:extLst>
          </p:cNvPr>
          <p:cNvSpPr txBox="1"/>
          <p:nvPr/>
        </p:nvSpPr>
        <p:spPr>
          <a:xfrm>
            <a:off x="7788690" y="4024864"/>
            <a:ext cx="3218620" cy="630173"/>
          </a:xfrm>
          <a:prstGeom prst="rect">
            <a:avLst/>
          </a:prstGeom>
          <a:noFill/>
        </p:spPr>
        <p:txBody>
          <a:bodyPr wrap="square">
            <a:spAutoFit/>
          </a:bodyPr>
          <a:lstStyle/>
          <a:p>
            <a:pPr algn="ctr">
              <a:lnSpc>
                <a:spcPct val="130000"/>
              </a:lnSpc>
            </a:pPr>
            <a:r>
              <a:rPr lang="en-US" sz="1400">
                <a:solidFill>
                  <a:srgbClr val="5A5546"/>
                </a:solidFill>
                <a:latin typeface="Arial" pitchFamily="34" charset="0"/>
                <a:ea typeface="Arial" pitchFamily="34" charset="-122"/>
                <a:cs typeface="Arial" pitchFamily="34" charset="-120"/>
              </a:rPr>
              <a:t>Nissan Advanced Technology Center– Silicon Valley (NATC-SV), Santa Clara</a:t>
            </a:r>
            <a:endParaRPr lang="en-US" sz="1400"/>
          </a:p>
        </p:txBody>
      </p:sp>
      <p:pic>
        <p:nvPicPr>
          <p:cNvPr id="10" name="Audio 9">
            <a:extLst>
              <a:ext uri="{FF2B5EF4-FFF2-40B4-BE49-F238E27FC236}">
                <a16:creationId xmlns:a16="http://schemas.microsoft.com/office/drawing/2014/main" id="{C19D3917-62DE-F291-ADD2-892DF11A19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1861792"/>
      </p:ext>
    </p:extLst>
  </p:cSld>
  <p:clrMapOvr>
    <a:masterClrMapping/>
  </p:clrMapOvr>
  <mc:AlternateContent xmlns:mc="http://schemas.openxmlformats.org/markup-compatibility/2006" xmlns:p14="http://schemas.microsoft.com/office/powerpoint/2010/main">
    <mc:Choice Requires="p14">
      <p:transition spd="slow" p14:dur="2000" advTm="36864"/>
    </mc:Choice>
    <mc:Fallback xmlns="">
      <p:transition spd="slow" advTm="3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6"/>
</p:tagLst>
</file>

<file path=ppt/tags/tag2.xml><?xml version="1.0" encoding="utf-8"?>
<p:tagLst xmlns:a="http://schemas.openxmlformats.org/drawingml/2006/main" xmlns:r="http://schemas.openxmlformats.org/officeDocument/2006/relationships" xmlns:p="http://schemas.openxmlformats.org/presentationml/2006/main">
  <p:tag name="TIMING" val="|41.4"/>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4.xml><?xml version="1.0" encoding="utf-8"?>
<p:tagLst xmlns:a="http://schemas.openxmlformats.org/drawingml/2006/main" xmlns:r="http://schemas.openxmlformats.org/officeDocument/2006/relationships" xmlns:p="http://schemas.openxmlformats.org/presentationml/2006/main">
  <p:tag name="TIMING" val="|7|26.5|31.2|23.8"/>
</p:tagLst>
</file>

<file path=ppt/tags/tag5.xml><?xml version="1.0" encoding="utf-8"?>
<p:tagLst xmlns:a="http://schemas.openxmlformats.org/drawingml/2006/main" xmlns:r="http://schemas.openxmlformats.org/officeDocument/2006/relationships" xmlns:p="http://schemas.openxmlformats.org/presentationml/2006/main">
  <p:tag name="TIMING" val="|14.3|5.9|20.4|13.9"/>
</p:tagLst>
</file>

<file path=ppt/tags/tag6.xml><?xml version="1.0" encoding="utf-8"?>
<p:tagLst xmlns:a="http://schemas.openxmlformats.org/drawingml/2006/main" xmlns:r="http://schemas.openxmlformats.org/officeDocument/2006/relationships" xmlns:p="http://schemas.openxmlformats.org/presentationml/2006/main">
  <p:tag name="TIMING" val="|13.1|9.8|11.3"/>
</p:tagLst>
</file>

<file path=ppt/tags/tag7.xml><?xml version="1.0" encoding="utf-8"?>
<p:tagLst xmlns:a="http://schemas.openxmlformats.org/drawingml/2006/main" xmlns:r="http://schemas.openxmlformats.org/officeDocument/2006/relationships" xmlns:p="http://schemas.openxmlformats.org/presentationml/2006/main">
  <p:tag name="TIMING" val="|30.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MAS2026_Vanderbilt_Template" id="{5F8603B4-D74F-6E4F-9EC6-6113E5C80039}" vid="{A18D5A52-9D40-2F43-9C28-4DA28B9113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38CF3D9-50F7-524B-B96B-F19631CA46AD}">
  <we:reference id="WA200010001" version="1.0.0.1" store="Omex" storeType="OMEX"/>
  <we:alternateReferences>
    <we:reference id="WA200010001" version="1.0.0.1" store="WA200010001" storeType="OMEX"/>
  </we:alternateReferences>
  <we:properties>
    <we:property name="claude.fileId" value="&quot;8dada697-aeba-4fef-b49b-1c56f851eee2&quot;"/>
  </we:properties>
  <we:bindings/>
  <we:snapshot xmlns:r="http://schemas.openxmlformats.org/officeDocument/2006/relationships"/>
</we:webextension>
</file>

<file path=docMetadata/LabelInfo.xml><?xml version="1.0" encoding="utf-8"?>
<clbl:labelList xmlns:clbl="http://schemas.microsoft.com/office/2020/mipLabelMetadata">
  <clbl:label id="{ba5a7f39-e3be-4ab3-b450-67fa80faecad}" enabled="0" method="" siteId="{ba5a7f39-e3be-4ab3-b450-67fa80faecad}" removed="1"/>
</clbl:labelList>
</file>

<file path=docProps/app.xml><?xml version="1.0" encoding="utf-8"?>
<Properties xmlns="http://schemas.openxmlformats.org/officeDocument/2006/extended-properties" xmlns:vt="http://schemas.openxmlformats.org/officeDocument/2006/docPropsVTypes">
  <Template/>
  <TotalTime>12</TotalTime>
  <Words>5046</Words>
  <Application>Microsoft Macintosh PowerPoint</Application>
  <PresentationFormat>Widescreen</PresentationFormat>
  <Paragraphs>653</Paragraphs>
  <Slides>22</Slides>
  <Notes>22</Notes>
  <HiddenSlides>9</HiddenSlides>
  <MMClips>13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-apple-system</vt:lpstr>
      <vt:lpstr>Aptos</vt:lpstr>
      <vt:lpstr>Aptos Display</vt:lpstr>
      <vt:lpstr>Arial</vt:lpstr>
      <vt:lpstr>Calibri</vt:lpstr>
      <vt:lpstr>Cambria Math</vt:lpstr>
      <vt:lpstr>Georgia</vt:lpstr>
      <vt:lpstr>Helvetica</vt:lpstr>
      <vt:lpstr>IBM Plex Serif</vt:lpstr>
      <vt:lpstr>JetBrains Mono</vt:lpstr>
      <vt:lpstr>LM Roman 10</vt:lpstr>
      <vt:lpstr>Montserrat</vt:lpstr>
      <vt:lpstr>Roboto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AAMAS 2026 — Vanderbilt Template</dc:title>
  <dc:subject/>
  <dc:creator>Vanderbilt University</dc:creator>
  <cp:keywords/>
  <dc:description/>
  <cp:lastModifiedBy>Sen, Rishav</cp:lastModifiedBy>
  <cp:revision>1</cp:revision>
  <dcterms:created xsi:type="dcterms:W3CDTF">2026-05-25T17:17:12Z</dcterms:created>
  <dcterms:modified xsi:type="dcterms:W3CDTF">2026-06-08T02:36:56Z</dcterms:modified>
  <cp:category/>
</cp:coreProperties>
</file>